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notesSlides/notesSlide13.xml" ContentType="application/vnd.openxmlformats-officedocument.presentationml.notesSlide+xml"/>
  <Override PartName="/ppt/charts/chart7.xml" ContentType="application/vnd.openxmlformats-officedocument.drawingml.chart+xml"/>
  <Override PartName="/ppt/notesSlides/notesSlide14.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15.xml" ContentType="application/vnd.openxmlformats-officedocument.presentationml.notesSlide+xml"/>
  <Override PartName="/ppt/charts/chart10.xml" ContentType="application/vnd.openxmlformats-officedocument.drawingml.chart+xml"/>
  <Override PartName="/ppt/notesSlides/notesSlide16.xml" ContentType="application/vnd.openxmlformats-officedocument.presentationml.notesSlide+xml"/>
  <Override PartName="/ppt/charts/chart11.xml" ContentType="application/vnd.openxmlformats-officedocument.drawingml.chart+xml"/>
  <Override PartName="/ppt/drawings/drawing3.xml" ContentType="application/vnd.openxmlformats-officedocument.drawingml.chartshapes+xml"/>
  <Override PartName="/ppt/notesSlides/notesSlide17.xml" ContentType="application/vnd.openxmlformats-officedocument.presentationml.notesSlide+xml"/>
  <Override PartName="/ppt/charts/chart12.xml" ContentType="application/vnd.openxmlformats-officedocument.drawingml.chart+xml"/>
  <Override PartName="/ppt/notesSlides/notesSlide18.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19.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20.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1"/>
  </p:notesMasterIdLst>
  <p:handoutMasterIdLst>
    <p:handoutMasterId r:id="rId72"/>
  </p:handoutMasterIdLst>
  <p:sldIdLst>
    <p:sldId id="377" r:id="rId2"/>
    <p:sldId id="378" r:id="rId3"/>
    <p:sldId id="379" r:id="rId4"/>
    <p:sldId id="380" r:id="rId5"/>
    <p:sldId id="381" r:id="rId6"/>
    <p:sldId id="382" r:id="rId7"/>
    <p:sldId id="418" r:id="rId8"/>
    <p:sldId id="419" r:id="rId9"/>
    <p:sldId id="420" r:id="rId10"/>
    <p:sldId id="421" r:id="rId11"/>
    <p:sldId id="383" r:id="rId12"/>
    <p:sldId id="384" r:id="rId13"/>
    <p:sldId id="385" r:id="rId14"/>
    <p:sldId id="387" r:id="rId15"/>
    <p:sldId id="422" r:id="rId16"/>
    <p:sldId id="423" r:id="rId17"/>
    <p:sldId id="424" r:id="rId18"/>
    <p:sldId id="390" r:id="rId19"/>
    <p:sldId id="392" r:id="rId20"/>
    <p:sldId id="391" r:id="rId21"/>
    <p:sldId id="314" r:id="rId22"/>
    <p:sldId id="315" r:id="rId23"/>
    <p:sldId id="316" r:id="rId24"/>
    <p:sldId id="317" r:id="rId25"/>
    <p:sldId id="318" r:id="rId26"/>
    <p:sldId id="319" r:id="rId27"/>
    <p:sldId id="320" r:id="rId28"/>
    <p:sldId id="321" r:id="rId29"/>
    <p:sldId id="427" r:id="rId30"/>
    <p:sldId id="322" r:id="rId31"/>
    <p:sldId id="324" r:id="rId32"/>
    <p:sldId id="323" r:id="rId33"/>
    <p:sldId id="325" r:id="rId34"/>
    <p:sldId id="327" r:id="rId35"/>
    <p:sldId id="326" r:id="rId36"/>
    <p:sldId id="395" r:id="rId37"/>
    <p:sldId id="396" r:id="rId38"/>
    <p:sldId id="397" r:id="rId39"/>
    <p:sldId id="398" r:id="rId40"/>
    <p:sldId id="399" r:id="rId41"/>
    <p:sldId id="400" r:id="rId42"/>
    <p:sldId id="401" r:id="rId43"/>
    <p:sldId id="426" r:id="rId44"/>
    <p:sldId id="404" r:id="rId45"/>
    <p:sldId id="405" r:id="rId46"/>
    <p:sldId id="406" r:id="rId47"/>
    <p:sldId id="407" r:id="rId48"/>
    <p:sldId id="408" r:id="rId49"/>
    <p:sldId id="409" r:id="rId50"/>
    <p:sldId id="410" r:id="rId51"/>
    <p:sldId id="411" r:id="rId52"/>
    <p:sldId id="412" r:id="rId53"/>
    <p:sldId id="413" r:id="rId54"/>
    <p:sldId id="414" r:id="rId55"/>
    <p:sldId id="415" r:id="rId56"/>
    <p:sldId id="416" r:id="rId57"/>
    <p:sldId id="417" r:id="rId58"/>
    <p:sldId id="344" r:id="rId59"/>
    <p:sldId id="345" r:id="rId60"/>
    <p:sldId id="346" r:id="rId61"/>
    <p:sldId id="347" r:id="rId62"/>
    <p:sldId id="348" r:id="rId63"/>
    <p:sldId id="349" r:id="rId64"/>
    <p:sldId id="350" r:id="rId65"/>
    <p:sldId id="351" r:id="rId66"/>
    <p:sldId id="352" r:id="rId67"/>
    <p:sldId id="353" r:id="rId68"/>
    <p:sldId id="354" r:id="rId69"/>
    <p:sldId id="355" r:id="rId70"/>
  </p:sldIdLst>
  <p:sldSz cx="12190413" cy="6859588"/>
  <p:notesSz cx="6797675" cy="9926638"/>
  <p:embeddedFontLst>
    <p:embeddedFont>
      <p:font typeface="HGPｺﾞｼｯｸE" panose="020B0900000000000000" pitchFamily="50" charset="-128"/>
      <p:regular r:id="rId73"/>
    </p:embeddedFont>
    <p:embeddedFont>
      <p:font typeface="HGP創英ﾌﾟﾚｾﾞﾝｽEB" panose="02020800000000000000" pitchFamily="18" charset="-128"/>
      <p:regular r:id="rId74"/>
    </p:embeddedFont>
    <p:embeddedFont>
      <p:font typeface="HGP創英角ｺﾞｼｯｸUB" panose="020B0900000000000000" pitchFamily="50" charset="-128"/>
      <p:regular r:id="rId75"/>
    </p:embeddedFont>
    <p:embeddedFont>
      <p:font typeface="HG丸ｺﾞｼｯｸM-PRO" panose="020F0600000000000000" pitchFamily="50" charset="-128"/>
      <p:regular r:id="rId76"/>
    </p:embeddedFont>
  </p:embeddedFontLst>
  <p:defaultTextStyle>
    <a:defPPr>
      <a:defRPr lang="ja-JP"/>
    </a:defPPr>
    <a:lvl1pPr marL="0" algn="l" defTabSz="1088502" rtl="0" eaLnBrk="1" latinLnBrk="0" hangingPunct="1">
      <a:defRPr kumimoji="1" sz="2100" kern="1200">
        <a:solidFill>
          <a:schemeClr val="tx1"/>
        </a:solidFill>
        <a:latin typeface="+mn-lt"/>
        <a:ea typeface="+mn-ea"/>
        <a:cs typeface="+mn-cs"/>
      </a:defRPr>
    </a:lvl1pPr>
    <a:lvl2pPr marL="544251" algn="l" defTabSz="1088502" rtl="0" eaLnBrk="1" latinLnBrk="0" hangingPunct="1">
      <a:defRPr kumimoji="1" sz="2100" kern="1200">
        <a:solidFill>
          <a:schemeClr val="tx1"/>
        </a:solidFill>
        <a:latin typeface="+mn-lt"/>
        <a:ea typeface="+mn-ea"/>
        <a:cs typeface="+mn-cs"/>
      </a:defRPr>
    </a:lvl2pPr>
    <a:lvl3pPr marL="1088502" algn="l" defTabSz="1088502" rtl="0" eaLnBrk="1" latinLnBrk="0" hangingPunct="1">
      <a:defRPr kumimoji="1" sz="2100" kern="1200">
        <a:solidFill>
          <a:schemeClr val="tx1"/>
        </a:solidFill>
        <a:latin typeface="+mn-lt"/>
        <a:ea typeface="+mn-ea"/>
        <a:cs typeface="+mn-cs"/>
      </a:defRPr>
    </a:lvl3pPr>
    <a:lvl4pPr marL="1632753" algn="l" defTabSz="1088502" rtl="0" eaLnBrk="1" latinLnBrk="0" hangingPunct="1">
      <a:defRPr kumimoji="1" sz="2100" kern="1200">
        <a:solidFill>
          <a:schemeClr val="tx1"/>
        </a:solidFill>
        <a:latin typeface="+mn-lt"/>
        <a:ea typeface="+mn-ea"/>
        <a:cs typeface="+mn-cs"/>
      </a:defRPr>
    </a:lvl4pPr>
    <a:lvl5pPr marL="2177004" algn="l" defTabSz="1088502" rtl="0" eaLnBrk="1" latinLnBrk="0" hangingPunct="1">
      <a:defRPr kumimoji="1" sz="2100" kern="1200">
        <a:solidFill>
          <a:schemeClr val="tx1"/>
        </a:solidFill>
        <a:latin typeface="+mn-lt"/>
        <a:ea typeface="+mn-ea"/>
        <a:cs typeface="+mn-cs"/>
      </a:defRPr>
    </a:lvl5pPr>
    <a:lvl6pPr marL="2721254" algn="l" defTabSz="1088502" rtl="0" eaLnBrk="1" latinLnBrk="0" hangingPunct="1">
      <a:defRPr kumimoji="1" sz="2100" kern="1200">
        <a:solidFill>
          <a:schemeClr val="tx1"/>
        </a:solidFill>
        <a:latin typeface="+mn-lt"/>
        <a:ea typeface="+mn-ea"/>
        <a:cs typeface="+mn-cs"/>
      </a:defRPr>
    </a:lvl6pPr>
    <a:lvl7pPr marL="3265505" algn="l" defTabSz="1088502" rtl="0" eaLnBrk="1" latinLnBrk="0" hangingPunct="1">
      <a:defRPr kumimoji="1" sz="2100" kern="1200">
        <a:solidFill>
          <a:schemeClr val="tx1"/>
        </a:solidFill>
        <a:latin typeface="+mn-lt"/>
        <a:ea typeface="+mn-ea"/>
        <a:cs typeface="+mn-cs"/>
      </a:defRPr>
    </a:lvl7pPr>
    <a:lvl8pPr marL="3809756" algn="l" defTabSz="1088502" rtl="0" eaLnBrk="1" latinLnBrk="0" hangingPunct="1">
      <a:defRPr kumimoji="1" sz="2100" kern="1200">
        <a:solidFill>
          <a:schemeClr val="tx1"/>
        </a:solidFill>
        <a:latin typeface="+mn-lt"/>
        <a:ea typeface="+mn-ea"/>
        <a:cs typeface="+mn-cs"/>
      </a:defRPr>
    </a:lvl8pPr>
    <a:lvl9pPr marL="4354007" algn="l" defTabSz="1088502" rtl="0" eaLnBrk="1" latinLnBrk="0" hangingPunct="1">
      <a:defRPr kumimoji="1"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745"/>
    <a:srgbClr val="000000"/>
    <a:srgbClr val="FF8021"/>
    <a:srgbClr val="5DCEAF"/>
    <a:srgbClr val="FFCCCC"/>
    <a:srgbClr val="FFFF66"/>
    <a:srgbClr val="FF99CC"/>
    <a:srgbClr val="FF9999"/>
    <a:srgbClr val="FF33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58" autoAdjust="0"/>
    <p:restoredTop sz="77723" autoAdjust="0"/>
  </p:normalViewPr>
  <p:slideViewPr>
    <p:cSldViewPr showGuides="1">
      <p:cViewPr varScale="1">
        <p:scale>
          <a:sx n="66" d="100"/>
          <a:sy n="66" d="100"/>
        </p:scale>
        <p:origin x="972" y="66"/>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howGuides="1">
      <p:cViewPr varScale="1">
        <p:scale>
          <a:sx n="48" d="100"/>
          <a:sy n="48" d="100"/>
        </p:scale>
        <p:origin x="1668" y="5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2.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1.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t>インターネット利用率（機器・学校種別）</a:t>
            </a:r>
          </a:p>
        </c:rich>
      </c:tx>
      <c:layout>
        <c:manualLayout>
          <c:xMode val="edge"/>
          <c:yMode val="edge"/>
          <c:x val="0.28813088256637587"/>
          <c:y val="6.9420036246285715E-3"/>
        </c:manualLayout>
      </c:layout>
      <c:overlay val="1"/>
    </c:title>
    <c:autoTitleDeleted val="0"/>
    <c:plotArea>
      <c:layout>
        <c:manualLayout>
          <c:layoutTarget val="inner"/>
          <c:xMode val="edge"/>
          <c:yMode val="edge"/>
          <c:x val="7.3171398641152977E-2"/>
          <c:y val="0.22133335866189224"/>
          <c:w val="0.9140952782522771"/>
          <c:h val="0.67896431522657974"/>
        </c:manualLayout>
      </c:layout>
      <c:barChart>
        <c:barDir val="col"/>
        <c:grouping val="clustered"/>
        <c:varyColors val="0"/>
        <c:ser>
          <c:idx val="0"/>
          <c:order val="0"/>
          <c:tx>
            <c:strRef>
              <c:f>Sheet1!$B$1</c:f>
              <c:strCache>
                <c:ptCount val="1"/>
                <c:pt idx="0">
                  <c:v>インターネット利用率</c:v>
                </c:pt>
              </c:strCache>
            </c:strRef>
          </c:tx>
          <c:spPr>
            <a:solidFill>
              <a:srgbClr val="FF3399"/>
            </a:solidFill>
          </c:spPr>
          <c:invertIfNegative val="0"/>
          <c:dLbls>
            <c:numFmt formatCode="#,##0.0_);[Red]\(#,##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Sheet1!$A$3:$A$5</c:f>
              <c:strCache>
                <c:ptCount val="3"/>
                <c:pt idx="0">
                  <c:v>小学生</c:v>
                </c:pt>
                <c:pt idx="1">
                  <c:v>中学生</c:v>
                </c:pt>
                <c:pt idx="2">
                  <c:v>高校生</c:v>
                </c:pt>
              </c:strCache>
            </c:strRef>
          </c:cat>
          <c:val>
            <c:numRef>
              <c:f>Sheet1!$B$3:$B$5</c:f>
              <c:numCache>
                <c:formatCode>General</c:formatCode>
                <c:ptCount val="3"/>
                <c:pt idx="0">
                  <c:v>98.2</c:v>
                </c:pt>
                <c:pt idx="1">
                  <c:v>98.6</c:v>
                </c:pt>
                <c:pt idx="2">
                  <c:v>99.6</c:v>
                </c:pt>
              </c:numCache>
            </c:numRef>
          </c:val>
          <c:extLst>
            <c:ext xmlns:c16="http://schemas.microsoft.com/office/drawing/2014/chart" uri="{C3380CC4-5D6E-409C-BE32-E72D297353CC}">
              <c16:uniqueId val="{00000000-9ACC-4D69-9724-BA3329972175}"/>
            </c:ext>
          </c:extLst>
        </c:ser>
        <c:ser>
          <c:idx val="1"/>
          <c:order val="1"/>
          <c:tx>
            <c:strRef>
              <c:f>Sheet1!$C$1</c:f>
              <c:strCache>
                <c:ptCount val="1"/>
                <c:pt idx="0">
                  <c:v>スマートフォン</c:v>
                </c:pt>
              </c:strCache>
            </c:strRef>
          </c:tx>
          <c:spPr>
            <a:solidFill>
              <a:srgbClr val="FFC000"/>
            </a:solidFill>
          </c:spPr>
          <c:invertIfNegative val="0"/>
          <c:dLbls>
            <c:numFmt formatCode="#,##0.0_);[Red]\(#,##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Sheet1!$A$3:$A$5</c:f>
              <c:strCache>
                <c:ptCount val="3"/>
                <c:pt idx="0">
                  <c:v>小学生</c:v>
                </c:pt>
                <c:pt idx="1">
                  <c:v>中学生</c:v>
                </c:pt>
                <c:pt idx="2">
                  <c:v>高校生</c:v>
                </c:pt>
              </c:strCache>
            </c:strRef>
          </c:cat>
          <c:val>
            <c:numRef>
              <c:f>Sheet1!$C$3:$C$5</c:f>
              <c:numCache>
                <c:formatCode>General</c:formatCode>
                <c:ptCount val="3"/>
                <c:pt idx="0">
                  <c:v>42.9</c:v>
                </c:pt>
                <c:pt idx="1">
                  <c:v>78.7</c:v>
                </c:pt>
                <c:pt idx="2">
                  <c:v>97.4</c:v>
                </c:pt>
              </c:numCache>
            </c:numRef>
          </c:val>
          <c:extLst>
            <c:ext xmlns:c16="http://schemas.microsoft.com/office/drawing/2014/chart" uri="{C3380CC4-5D6E-409C-BE32-E72D297353CC}">
              <c16:uniqueId val="{00000001-9ACC-4D69-9724-BA3329972175}"/>
            </c:ext>
          </c:extLst>
        </c:ser>
        <c:ser>
          <c:idx val="2"/>
          <c:order val="2"/>
          <c:tx>
            <c:strRef>
              <c:f>Sheet1!$D$1</c:f>
              <c:strCache>
                <c:ptCount val="1"/>
                <c:pt idx="0">
                  <c:v>自宅用タブレット</c:v>
                </c:pt>
              </c:strCache>
            </c:strRef>
          </c:tx>
          <c:spPr>
            <a:solidFill>
              <a:schemeClr val="accent3">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Sheet1!$A$3:$A$5</c:f>
              <c:strCache>
                <c:ptCount val="3"/>
                <c:pt idx="0">
                  <c:v>小学生</c:v>
                </c:pt>
                <c:pt idx="1">
                  <c:v>中学生</c:v>
                </c:pt>
                <c:pt idx="2">
                  <c:v>高校生</c:v>
                </c:pt>
              </c:strCache>
            </c:strRef>
          </c:cat>
          <c:val>
            <c:numRef>
              <c:f>Sheet1!$D$3:$D$5</c:f>
              <c:numCache>
                <c:formatCode>General</c:formatCode>
                <c:ptCount val="3"/>
                <c:pt idx="0">
                  <c:v>52.4</c:v>
                </c:pt>
                <c:pt idx="1">
                  <c:v>46.8</c:v>
                </c:pt>
                <c:pt idx="2">
                  <c:v>39.6</c:v>
                </c:pt>
              </c:numCache>
            </c:numRef>
          </c:val>
          <c:extLst>
            <c:ext xmlns:c16="http://schemas.microsoft.com/office/drawing/2014/chart" uri="{C3380CC4-5D6E-409C-BE32-E72D297353CC}">
              <c16:uniqueId val="{00000002-9ACC-4D69-9724-BA3329972175}"/>
            </c:ext>
          </c:extLst>
        </c:ser>
        <c:ser>
          <c:idx val="3"/>
          <c:order val="3"/>
          <c:tx>
            <c:strRef>
              <c:f>Sheet1!$E$1</c:f>
              <c:strCache>
                <c:ptCount val="1"/>
                <c:pt idx="0">
                  <c:v>携帯ゲーム機</c:v>
                </c:pt>
              </c:strCache>
            </c:strRef>
          </c:tx>
          <c:spPr>
            <a:solidFill>
              <a:schemeClr val="accent2">
                <a:lumMod val="75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Sheet1!$A$3:$A$5</c:f>
              <c:strCache>
                <c:ptCount val="3"/>
                <c:pt idx="0">
                  <c:v>小学生</c:v>
                </c:pt>
                <c:pt idx="1">
                  <c:v>中学生</c:v>
                </c:pt>
                <c:pt idx="2">
                  <c:v>高校生</c:v>
                </c:pt>
              </c:strCache>
            </c:strRef>
          </c:cat>
          <c:val>
            <c:numRef>
              <c:f>Sheet1!$E$3:$E$5</c:f>
              <c:numCache>
                <c:formatCode>General</c:formatCode>
                <c:ptCount val="3"/>
                <c:pt idx="0">
                  <c:v>75.8</c:v>
                </c:pt>
                <c:pt idx="1">
                  <c:v>70.5</c:v>
                </c:pt>
                <c:pt idx="2">
                  <c:v>51.4</c:v>
                </c:pt>
              </c:numCache>
            </c:numRef>
          </c:val>
          <c:extLst>
            <c:ext xmlns:c16="http://schemas.microsoft.com/office/drawing/2014/chart" uri="{C3380CC4-5D6E-409C-BE32-E72D297353CC}">
              <c16:uniqueId val="{00000003-9ACC-4D69-9724-BA3329972175}"/>
            </c:ext>
          </c:extLst>
        </c:ser>
        <c:ser>
          <c:idx val="4"/>
          <c:order val="4"/>
          <c:tx>
            <c:strRef>
              <c:f>Sheet1!$F$1</c:f>
              <c:strCache>
                <c:ptCount val="1"/>
                <c:pt idx="0">
                  <c:v>GIGA端末</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Sheet1!$A$3:$A$5</c:f>
              <c:strCache>
                <c:ptCount val="3"/>
                <c:pt idx="0">
                  <c:v>小学生</c:v>
                </c:pt>
                <c:pt idx="1">
                  <c:v>中学生</c:v>
                </c:pt>
                <c:pt idx="2">
                  <c:v>高校生</c:v>
                </c:pt>
              </c:strCache>
            </c:strRef>
          </c:cat>
          <c:val>
            <c:numRef>
              <c:f>Sheet1!$F$3:$F$5</c:f>
              <c:numCache>
                <c:formatCode>General</c:formatCode>
                <c:ptCount val="3"/>
                <c:pt idx="0">
                  <c:v>73.599999999999994</c:v>
                </c:pt>
                <c:pt idx="1">
                  <c:v>72</c:v>
                </c:pt>
                <c:pt idx="2">
                  <c:v>64.7</c:v>
                </c:pt>
              </c:numCache>
            </c:numRef>
          </c:val>
          <c:extLst>
            <c:ext xmlns:c16="http://schemas.microsoft.com/office/drawing/2014/chart" uri="{C3380CC4-5D6E-409C-BE32-E72D297353CC}">
              <c16:uniqueId val="{00000004-9ACC-4D69-9724-BA3329972175}"/>
            </c:ext>
          </c:extLst>
        </c:ser>
        <c:dLbls>
          <c:showLegendKey val="0"/>
          <c:showVal val="0"/>
          <c:showCatName val="0"/>
          <c:showSerName val="0"/>
          <c:showPercent val="0"/>
          <c:showBubbleSize val="0"/>
        </c:dLbls>
        <c:gapWidth val="100"/>
        <c:overlap val="-35"/>
        <c:axId val="214728704"/>
        <c:axId val="214730240"/>
      </c:barChart>
      <c:catAx>
        <c:axId val="214728704"/>
        <c:scaling>
          <c:orientation val="minMax"/>
        </c:scaling>
        <c:delete val="0"/>
        <c:axPos val="b"/>
        <c:numFmt formatCode="General" sourceLinked="0"/>
        <c:majorTickMark val="out"/>
        <c:minorTickMark val="none"/>
        <c:tickLblPos val="nextTo"/>
        <c:crossAx val="214730240"/>
        <c:crosses val="autoZero"/>
        <c:auto val="1"/>
        <c:lblAlgn val="ctr"/>
        <c:lblOffset val="100"/>
        <c:noMultiLvlLbl val="0"/>
      </c:catAx>
      <c:valAx>
        <c:axId val="214730240"/>
        <c:scaling>
          <c:orientation val="minMax"/>
          <c:max val="100"/>
        </c:scaling>
        <c:delete val="0"/>
        <c:axPos val="l"/>
        <c:majorGridlines>
          <c:spPr>
            <a:ln>
              <a:prstDash val="dash"/>
            </a:ln>
          </c:spPr>
        </c:majorGridlines>
        <c:title>
          <c:tx>
            <c:rich>
              <a:bodyPr rot="0" vert="horz" anchor="t" anchorCtr="0"/>
              <a:lstStyle/>
              <a:p>
                <a:pPr algn="ctr">
                  <a:defRPr/>
                </a:pPr>
                <a:r>
                  <a:rPr lang="ja-JP"/>
                  <a:t>（％）</a:t>
                </a:r>
              </a:p>
            </c:rich>
          </c:tx>
          <c:layout>
            <c:manualLayout>
              <c:xMode val="edge"/>
              <c:yMode val="edge"/>
              <c:x val="1.6206047590179865E-2"/>
              <c:y val="0.12414482869979009"/>
            </c:manualLayout>
          </c:layout>
          <c:overlay val="0"/>
        </c:title>
        <c:numFmt formatCode="General" sourceLinked="1"/>
        <c:majorTickMark val="out"/>
        <c:minorTickMark val="none"/>
        <c:tickLblPos val="nextTo"/>
        <c:crossAx val="214728704"/>
        <c:crosses val="autoZero"/>
        <c:crossBetween val="between"/>
        <c:majorUnit val="50"/>
      </c:valAx>
    </c:plotArea>
    <c:legend>
      <c:legendPos val="t"/>
      <c:layout>
        <c:manualLayout>
          <c:xMode val="edge"/>
          <c:yMode val="edge"/>
          <c:x val="6.8775113145382996E-2"/>
          <c:y val="8.7590791809972882E-2"/>
          <c:w val="0.90232031413720726"/>
          <c:h val="5.7466827503015683E-2"/>
        </c:manualLayout>
      </c:layout>
      <c:overlay val="0"/>
    </c:legend>
    <c:plotVisOnly val="1"/>
    <c:dispBlanksAs val="gap"/>
    <c:showDLblsOverMax val="0"/>
  </c:chart>
  <c:txPr>
    <a:bodyPr/>
    <a:lstStyle/>
    <a:p>
      <a:pPr>
        <a:defRPr sz="1800">
          <a:latin typeface="BIZ UDゴシック" panose="020B0400000000000000" pitchFamily="49" charset="-128"/>
          <a:ea typeface="BIZ UDゴシック" panose="020B0400000000000000" pitchFamily="49" charset="-128"/>
        </a:defRPr>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171398641152977E-2"/>
          <c:y val="0.12000645878251949"/>
          <c:w val="0.9140952782522771"/>
          <c:h val="0.78029121510595256"/>
        </c:manualLayout>
      </c:layout>
      <c:barChart>
        <c:barDir val="col"/>
        <c:grouping val="clustered"/>
        <c:varyColors val="0"/>
        <c:ser>
          <c:idx val="0"/>
          <c:order val="0"/>
          <c:tx>
            <c:strRef>
              <c:f>Sheet1!$B$1</c:f>
              <c:strCache>
                <c:ptCount val="1"/>
                <c:pt idx="0">
                  <c:v>男子</c:v>
                </c:pt>
              </c:strCache>
            </c:strRef>
          </c:tx>
          <c:spPr>
            <a:gradFill flip="none" rotWithShape="1">
              <a:gsLst>
                <a:gs pos="0">
                  <a:schemeClr val="accent1">
                    <a:shade val="30000"/>
                    <a:satMod val="115000"/>
                  </a:schemeClr>
                </a:gs>
                <a:gs pos="100000">
                  <a:schemeClr val="accent1">
                    <a:shade val="67500"/>
                    <a:satMod val="115000"/>
                  </a:schemeClr>
                </a:gs>
                <a:gs pos="60000">
                  <a:schemeClr val="accent1">
                    <a:shade val="100000"/>
                    <a:satMod val="115000"/>
                    <a:lumMod val="70000"/>
                    <a:lumOff val="30000"/>
                  </a:schemeClr>
                </a:gs>
              </a:gsLst>
              <a:lin ang="10800000" scaled="1"/>
              <a:tileRect/>
            </a:gradFill>
          </c:spPr>
          <c:invertIfNegative val="0"/>
          <c:dLbls>
            <c:dLbl>
              <c:idx val="0"/>
              <c:layout>
                <c:manualLayout>
                  <c:x val="0"/>
                  <c:y val="-1.68878166465621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BF-46E7-B540-893B8E2E1ED3}"/>
                </c:ext>
              </c:extLst>
            </c:dLbl>
            <c:dLbl>
              <c:idx val="1"/>
              <c:layout>
                <c:manualLayout>
                  <c:x val="-3.472724483609971E-3"/>
                  <c:y val="-4.82509047044627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BF-46E7-B540-893B8E2E1ED3}"/>
                </c:ext>
              </c:extLst>
            </c:dLbl>
            <c:dLbl>
              <c:idx val="2"/>
              <c:layout>
                <c:manualLayout>
                  <c:x val="-6.9454489672199421E-3"/>
                  <c:y val="-4.82509047044632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BF-46E7-B540-893B8E2E1ED3}"/>
                </c:ext>
              </c:extLst>
            </c:dLbl>
            <c:dLbl>
              <c:idx val="4"/>
              <c:layout>
                <c:manualLayout>
                  <c:x val="-9.2605986229598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BF-46E7-B540-893B8E2E1ED3}"/>
                </c:ext>
              </c:extLst>
            </c:dLbl>
            <c:dLbl>
              <c:idx val="5"/>
              <c:layout>
                <c:manualLayout>
                  <c:x val="-8.1030237950899323E-3"/>
                  <c:y val="7.23763570566948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7BF-46E7-B540-893B8E2E1ED3}"/>
                </c:ext>
              </c:extLst>
            </c:dLbl>
            <c:dLbl>
              <c:idx val="6"/>
              <c:layout>
                <c:manualLayout>
                  <c:x val="-6.9454489672199421E-3"/>
                  <c:y val="-4.82509047044632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7BF-46E7-B540-893B8E2E1ED3}"/>
                </c:ext>
              </c:extLst>
            </c:dLbl>
            <c:dLbl>
              <c:idx val="7"/>
              <c:layout>
                <c:manualLayout>
                  <c:x val="-6.9454489672199421E-3"/>
                  <c:y val="1.2062726176115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7BF-46E7-B540-893B8E2E1ED3}"/>
                </c:ext>
              </c:extLst>
            </c:dLbl>
            <c:dLbl>
              <c:idx val="8"/>
              <c:layout>
                <c:manualLayout>
                  <c:x val="-1.273341425419405E-2"/>
                  <c:y val="2.41254523522316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7BF-46E7-B540-893B8E2E1ED3}"/>
                </c:ext>
              </c:extLst>
            </c:dLbl>
            <c:dLbl>
              <c:idx val="9"/>
              <c:layout>
                <c:manualLayout>
                  <c:x val="-1.0418173450829913E-2"/>
                  <c:y val="9.65018094089264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7BF-46E7-B540-893B8E2E1ED3}"/>
                </c:ext>
              </c:extLst>
            </c:dLbl>
            <c:dLbl>
              <c:idx val="10"/>
              <c:layout>
                <c:manualLayout>
                  <c:x val="-4.6302993114799617E-3"/>
                  <c:y val="-9.65018094089264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7BF-46E7-B540-893B8E2E1ED3}"/>
                </c:ext>
              </c:extLst>
            </c:dLbl>
            <c:dLbl>
              <c:idx val="11"/>
              <c:layout>
                <c:manualLayout>
                  <c:x val="0"/>
                  <c:y val="-7.23763570566948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7BF-46E7-B540-893B8E2E1ED3}"/>
                </c:ext>
              </c:extLst>
            </c:dLbl>
            <c:numFmt formatCode="#,##0.0_);[Red]\(#,##0.0\)" sourceLinked="0"/>
            <c:spPr>
              <a:noFill/>
              <a:ln>
                <a:noFill/>
              </a:ln>
              <a:effectLst/>
            </c:spPr>
            <c:txPr>
              <a:bodyPr/>
              <a:lstStyle/>
              <a:p>
                <a:pPr>
                  <a:defRPr sz="1600">
                    <a:latin typeface="HGPｺﾞｼｯｸE" pitchFamily="50" charset="-128"/>
                    <a:ea typeface="HGPｺﾞｼｯｸE"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小1</c:v>
                </c:pt>
                <c:pt idx="1">
                  <c:v>小2</c:v>
                </c:pt>
                <c:pt idx="2">
                  <c:v>小3</c:v>
                </c:pt>
                <c:pt idx="3">
                  <c:v>小4</c:v>
                </c:pt>
                <c:pt idx="4">
                  <c:v>小5</c:v>
                </c:pt>
                <c:pt idx="5">
                  <c:v>小6</c:v>
                </c:pt>
                <c:pt idx="6">
                  <c:v>中1</c:v>
                </c:pt>
                <c:pt idx="7">
                  <c:v>中2</c:v>
                </c:pt>
                <c:pt idx="8">
                  <c:v>中3</c:v>
                </c:pt>
                <c:pt idx="9">
                  <c:v>高1</c:v>
                </c:pt>
                <c:pt idx="10">
                  <c:v>高2</c:v>
                </c:pt>
                <c:pt idx="11">
                  <c:v>高3</c:v>
                </c:pt>
              </c:strCache>
            </c:strRef>
          </c:cat>
          <c:val>
            <c:numRef>
              <c:f>Sheet1!$B$2:$B$13</c:f>
              <c:numCache>
                <c:formatCode>General</c:formatCode>
                <c:ptCount val="12"/>
                <c:pt idx="0">
                  <c:v>58.8</c:v>
                </c:pt>
                <c:pt idx="1">
                  <c:v>64.3</c:v>
                </c:pt>
                <c:pt idx="2">
                  <c:v>69.900000000000006</c:v>
                </c:pt>
                <c:pt idx="3">
                  <c:v>60.1</c:v>
                </c:pt>
                <c:pt idx="4">
                  <c:v>60.7</c:v>
                </c:pt>
                <c:pt idx="5">
                  <c:v>65.5</c:v>
                </c:pt>
                <c:pt idx="6">
                  <c:v>67.3</c:v>
                </c:pt>
                <c:pt idx="7">
                  <c:v>64.8</c:v>
                </c:pt>
                <c:pt idx="8">
                  <c:v>62.4</c:v>
                </c:pt>
                <c:pt idx="9">
                  <c:v>52.3</c:v>
                </c:pt>
                <c:pt idx="10">
                  <c:v>47</c:v>
                </c:pt>
                <c:pt idx="11">
                  <c:v>45.4</c:v>
                </c:pt>
              </c:numCache>
            </c:numRef>
          </c:val>
          <c:extLst>
            <c:ext xmlns:c16="http://schemas.microsoft.com/office/drawing/2014/chart" uri="{C3380CC4-5D6E-409C-BE32-E72D297353CC}">
              <c16:uniqueId val="{0000000B-27BF-46E7-B540-893B8E2E1ED3}"/>
            </c:ext>
          </c:extLst>
        </c:ser>
        <c:ser>
          <c:idx val="1"/>
          <c:order val="1"/>
          <c:tx>
            <c:strRef>
              <c:f>Sheet1!$C$1</c:f>
              <c:strCache>
                <c:ptCount val="1"/>
                <c:pt idx="0">
                  <c:v>女子</c:v>
                </c:pt>
              </c:strCache>
            </c:strRef>
          </c:tx>
          <c:spPr>
            <a:gradFill flip="none" rotWithShape="1">
              <a:gsLst>
                <a:gs pos="100000">
                  <a:srgbClr val="FF0066">
                    <a:shade val="30000"/>
                    <a:satMod val="115000"/>
                  </a:srgbClr>
                </a:gs>
                <a:gs pos="0">
                  <a:srgbClr val="FF0066">
                    <a:shade val="67500"/>
                    <a:satMod val="115000"/>
                  </a:srgbClr>
                </a:gs>
                <a:gs pos="40000">
                  <a:srgbClr val="FF0066">
                    <a:shade val="100000"/>
                    <a:satMod val="115000"/>
                    <a:lumMod val="70000"/>
                    <a:lumOff val="30000"/>
                  </a:srgbClr>
                </a:gs>
              </a:gsLst>
              <a:lin ang="0" scaled="1"/>
              <a:tileRect/>
            </a:gradFill>
          </c:spPr>
          <c:invertIfNegative val="0"/>
          <c:dLbls>
            <c:dLbl>
              <c:idx val="0"/>
              <c:layout>
                <c:manualLayout>
                  <c:x val="0"/>
                  <c:y val="9.650180940892641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7BF-46E7-B540-893B8E2E1ED3}"/>
                </c:ext>
              </c:extLst>
            </c:dLbl>
            <c:dLbl>
              <c:idx val="1"/>
              <c:layout>
                <c:manualLayout>
                  <c:x val="1.0418082303205671E-2"/>
                  <c:y val="4.82490050625452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7BF-46E7-B540-893B8E2E1ED3}"/>
                </c:ext>
              </c:extLst>
            </c:dLbl>
            <c:dLbl>
              <c:idx val="2"/>
              <c:layout>
                <c:manualLayout>
                  <c:x val="1.389089793443988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7BF-46E7-B540-893B8E2E1ED3}"/>
                </c:ext>
              </c:extLst>
            </c:dLbl>
            <c:dLbl>
              <c:idx val="3"/>
              <c:layout>
                <c:manualLayout>
                  <c:x val="0"/>
                  <c:y val="-1.20627261761158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7BF-46E7-B540-893B8E2E1ED3}"/>
                </c:ext>
              </c:extLst>
            </c:dLbl>
            <c:dLbl>
              <c:idx val="4"/>
              <c:layout>
                <c:manualLayout>
                  <c:x val="0"/>
                  <c:y val="9.650180940892641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7BF-46E7-B540-893B8E2E1ED3}"/>
                </c:ext>
              </c:extLst>
            </c:dLbl>
            <c:dLbl>
              <c:idx val="5"/>
              <c:layout>
                <c:manualLayout>
                  <c:x val="-6.9454489672200271E-3"/>
                  <c:y val="-4.825090470446320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7BF-46E7-B540-893B8E2E1ED3}"/>
                </c:ext>
              </c:extLst>
            </c:dLbl>
            <c:dLbl>
              <c:idx val="6"/>
              <c:layout>
                <c:manualLayout>
                  <c:x val="0"/>
                  <c:y val="1.447527141133896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7BF-46E7-B540-893B8E2E1ED3}"/>
                </c:ext>
              </c:extLst>
            </c:dLbl>
            <c:dLbl>
              <c:idx val="7"/>
              <c:layout>
                <c:manualLayout>
                  <c:x val="4.6302993114799617E-3"/>
                  <c:y val="1.93003618817852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7BF-46E7-B540-893B8E2E1ED3}"/>
                </c:ext>
              </c:extLst>
            </c:dLbl>
            <c:dLbl>
              <c:idx val="8"/>
              <c:layout>
                <c:manualLayout>
                  <c:x val="-8.4887840078893601E-17"/>
                  <c:y val="1.20627261761158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7BF-46E7-B540-893B8E2E1ED3}"/>
                </c:ext>
              </c:extLst>
            </c:dLbl>
            <c:dLbl>
              <c:idx val="9"/>
              <c:layout>
                <c:manualLayout>
                  <c:x val="3.472724483609971E-3"/>
                  <c:y val="2.41254523522316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7BF-46E7-B540-893B8E2E1ED3}"/>
                </c:ext>
              </c:extLst>
            </c:dLbl>
            <c:dLbl>
              <c:idx val="10"/>
              <c:layout>
                <c:manualLayout>
                  <c:x val="-1.1575748278699904E-3"/>
                  <c:y val="7.237635705669481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7BF-46E7-B540-893B8E2E1ED3}"/>
                </c:ext>
              </c:extLst>
            </c:dLbl>
            <c:dLbl>
              <c:idx val="11"/>
              <c:layout>
                <c:manualLayout>
                  <c:x val="9.2605986229599233E-3"/>
                  <c:y val="4.825090470446320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27BF-46E7-B540-893B8E2E1ED3}"/>
                </c:ext>
              </c:extLst>
            </c:dLbl>
            <c:numFmt formatCode="#,##0.0_);[Red]\(#,##0.0\)" sourceLinked="0"/>
            <c:spPr>
              <a:noFill/>
              <a:ln>
                <a:noFill/>
              </a:ln>
              <a:effectLst/>
            </c:spPr>
            <c:txPr>
              <a:bodyPr/>
              <a:lstStyle/>
              <a:p>
                <a:pPr>
                  <a:defRPr sz="1600">
                    <a:latin typeface="HGPｺﾞｼｯｸE" pitchFamily="50" charset="-128"/>
                    <a:ea typeface="HGPｺﾞｼｯｸE" pitchFamily="50" charset="-128"/>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小1</c:v>
                </c:pt>
                <c:pt idx="1">
                  <c:v>小2</c:v>
                </c:pt>
                <c:pt idx="2">
                  <c:v>小3</c:v>
                </c:pt>
                <c:pt idx="3">
                  <c:v>小4</c:v>
                </c:pt>
                <c:pt idx="4">
                  <c:v>小5</c:v>
                </c:pt>
                <c:pt idx="5">
                  <c:v>小6</c:v>
                </c:pt>
                <c:pt idx="6">
                  <c:v>中1</c:v>
                </c:pt>
                <c:pt idx="7">
                  <c:v>中2</c:v>
                </c:pt>
                <c:pt idx="8">
                  <c:v>中3</c:v>
                </c:pt>
                <c:pt idx="9">
                  <c:v>高1</c:v>
                </c:pt>
                <c:pt idx="10">
                  <c:v>高2</c:v>
                </c:pt>
                <c:pt idx="11">
                  <c:v>高3</c:v>
                </c:pt>
              </c:strCache>
            </c:strRef>
          </c:cat>
          <c:val>
            <c:numRef>
              <c:f>Sheet1!$C$2:$C$13</c:f>
              <c:numCache>
                <c:formatCode>General</c:formatCode>
                <c:ptCount val="12"/>
                <c:pt idx="0">
                  <c:v>54.9</c:v>
                </c:pt>
                <c:pt idx="1">
                  <c:v>62.3</c:v>
                </c:pt>
                <c:pt idx="2">
                  <c:v>71.2</c:v>
                </c:pt>
                <c:pt idx="3">
                  <c:v>65.099999999999994</c:v>
                </c:pt>
                <c:pt idx="4">
                  <c:v>67.400000000000006</c:v>
                </c:pt>
                <c:pt idx="5">
                  <c:v>69.8</c:v>
                </c:pt>
                <c:pt idx="6">
                  <c:v>73.599999999999994</c:v>
                </c:pt>
                <c:pt idx="7">
                  <c:v>67.7</c:v>
                </c:pt>
                <c:pt idx="8">
                  <c:v>63.4</c:v>
                </c:pt>
                <c:pt idx="9">
                  <c:v>55.5</c:v>
                </c:pt>
                <c:pt idx="10">
                  <c:v>45.7</c:v>
                </c:pt>
                <c:pt idx="11">
                  <c:v>47.1</c:v>
                </c:pt>
              </c:numCache>
            </c:numRef>
          </c:val>
          <c:extLst>
            <c:ext xmlns:c16="http://schemas.microsoft.com/office/drawing/2014/chart" uri="{C3380CC4-5D6E-409C-BE32-E72D297353CC}">
              <c16:uniqueId val="{00000018-27BF-46E7-B540-893B8E2E1ED3}"/>
            </c:ext>
          </c:extLst>
        </c:ser>
        <c:dLbls>
          <c:showLegendKey val="0"/>
          <c:showVal val="0"/>
          <c:showCatName val="0"/>
          <c:showSerName val="0"/>
          <c:showPercent val="0"/>
          <c:showBubbleSize val="0"/>
        </c:dLbls>
        <c:gapWidth val="100"/>
        <c:overlap val="-35"/>
        <c:axId val="238792064"/>
        <c:axId val="97461376"/>
      </c:barChart>
      <c:catAx>
        <c:axId val="238792064"/>
        <c:scaling>
          <c:orientation val="minMax"/>
        </c:scaling>
        <c:delete val="0"/>
        <c:axPos val="b"/>
        <c:numFmt formatCode="General" sourceLinked="0"/>
        <c:majorTickMark val="out"/>
        <c:minorTickMark val="none"/>
        <c:tickLblPos val="nextTo"/>
        <c:txPr>
          <a:bodyPr/>
          <a:lstStyle/>
          <a:p>
            <a:pPr>
              <a:defRPr sz="1400"/>
            </a:pPr>
            <a:endParaRPr lang="ja-JP"/>
          </a:p>
        </c:txPr>
        <c:crossAx val="97461376"/>
        <c:crosses val="autoZero"/>
        <c:auto val="1"/>
        <c:lblAlgn val="ctr"/>
        <c:lblOffset val="100"/>
        <c:noMultiLvlLbl val="0"/>
      </c:catAx>
      <c:valAx>
        <c:axId val="97461376"/>
        <c:scaling>
          <c:orientation val="minMax"/>
          <c:max val="100"/>
        </c:scaling>
        <c:delete val="0"/>
        <c:axPos val="l"/>
        <c:majorGridlines>
          <c:spPr>
            <a:ln>
              <a:prstDash val="dash"/>
            </a:ln>
          </c:spPr>
        </c:majorGridlines>
        <c:title>
          <c:tx>
            <c:rich>
              <a:bodyPr rot="0" vert="horz"/>
              <a:lstStyle/>
              <a:p>
                <a:pPr algn="ctr">
                  <a:defRPr lang="ja-JP" altLang="en-US" sz="1800" b="0" i="0" u="none" strike="noStrike" kern="1200" baseline="0" dirty="0">
                    <a:solidFill>
                      <a:prstClr val="black"/>
                    </a:solidFill>
                    <a:latin typeface="+mn-lt"/>
                    <a:ea typeface="+mn-ea"/>
                    <a:cs typeface="+mn-cs"/>
                  </a:defRPr>
                </a:pPr>
                <a:r>
                  <a:rPr lang="ja-JP" altLang="en-US" sz="1800" b="0" i="0" u="none" strike="noStrike" kern="1200" baseline="0" dirty="0">
                    <a:solidFill>
                      <a:prstClr val="black"/>
                    </a:solidFill>
                    <a:latin typeface="+mn-lt"/>
                    <a:ea typeface="+mn-ea"/>
                    <a:cs typeface="+mn-cs"/>
                  </a:rPr>
                  <a:t>（％）</a:t>
                </a:r>
              </a:p>
            </c:rich>
          </c:tx>
          <c:layout>
            <c:manualLayout>
              <c:xMode val="edge"/>
              <c:yMode val="edge"/>
              <c:x val="1.6206047590179865E-2"/>
              <c:y val="3.4880654996533152E-2"/>
            </c:manualLayout>
          </c:layout>
          <c:overlay val="0"/>
        </c:title>
        <c:numFmt formatCode="General" sourceLinked="1"/>
        <c:majorTickMark val="out"/>
        <c:minorTickMark val="none"/>
        <c:tickLblPos val="nextTo"/>
        <c:crossAx val="238792064"/>
        <c:crosses val="autoZero"/>
        <c:crossBetween val="between"/>
      </c:valAx>
    </c:plotArea>
    <c:legend>
      <c:legendPos val="t"/>
      <c:layout>
        <c:manualLayout>
          <c:xMode val="edge"/>
          <c:yMode val="edge"/>
          <c:x val="0.82072583952202915"/>
          <c:y val="2.8950542822677925E-2"/>
          <c:w val="0.15495980253049504"/>
          <c:h val="6.6960667914098188E-2"/>
        </c:manualLayout>
      </c:layout>
      <c:overlay val="0"/>
      <c:spPr>
        <a:solidFill>
          <a:schemeClr val="bg1"/>
        </a:solidFill>
      </c:spPr>
    </c:legend>
    <c:plotVisOnly val="1"/>
    <c:dispBlanksAs val="gap"/>
    <c:showDLblsOverMax val="0"/>
  </c:chart>
  <c:txPr>
    <a:bodyPr/>
    <a:lstStyle/>
    <a:p>
      <a:pPr>
        <a:defRPr sz="1800"/>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17139864115299E-2"/>
          <c:y val="0.13726301200481009"/>
          <c:w val="0.9140952782522771"/>
          <c:h val="0.62541867369608195"/>
        </c:manualLayout>
      </c:layout>
      <c:barChart>
        <c:barDir val="col"/>
        <c:grouping val="stacked"/>
        <c:varyColors val="0"/>
        <c:ser>
          <c:idx val="0"/>
          <c:order val="0"/>
          <c:tx>
            <c:strRef>
              <c:f>Sheet1!$B$1</c:f>
              <c:strCache>
                <c:ptCount val="1"/>
                <c:pt idx="0">
                  <c:v>該当する項目が3～4つ該当した人</c:v>
                </c:pt>
              </c:strCache>
            </c:strRef>
          </c:tx>
          <c:spPr>
            <a:gradFill flip="none" rotWithShape="1">
              <a:gsLst>
                <a:gs pos="0">
                  <a:schemeClr val="accent3">
                    <a:lumMod val="50000"/>
                  </a:schemeClr>
                </a:gs>
                <a:gs pos="100000">
                  <a:schemeClr val="accent3">
                    <a:lumMod val="75000"/>
                  </a:schemeClr>
                </a:gs>
                <a:gs pos="60000">
                  <a:schemeClr val="accent3"/>
                </a:gs>
              </a:gsLst>
              <a:lin ang="10800000" scaled="1"/>
              <a:tileRect/>
            </a:gradFill>
          </c:spPr>
          <c:invertIfNegative val="0"/>
          <c:dLbls>
            <c:numFmt formatCode="#,##0.0_);[Red]\(#,##0.0\)" sourceLinked="0"/>
            <c:spPr>
              <a:noFill/>
              <a:ln>
                <a:noFill/>
              </a:ln>
              <a:effectLst/>
            </c:spPr>
            <c:txPr>
              <a:bodyPr/>
              <a:lstStyle/>
              <a:p>
                <a:pPr>
                  <a:defRPr b="1">
                    <a:latin typeface="+mn-ea"/>
                    <a:ea typeface="+mn-ea"/>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24"/>
                <c:pt idx="0">
                  <c:v>男子</c:v>
                </c:pt>
                <c:pt idx="1">
                  <c:v>女子</c:v>
                </c:pt>
                <c:pt idx="2">
                  <c:v>男子</c:v>
                </c:pt>
                <c:pt idx="3">
                  <c:v>女子</c:v>
                </c:pt>
                <c:pt idx="4">
                  <c:v>男子</c:v>
                </c:pt>
                <c:pt idx="5">
                  <c:v>女子</c:v>
                </c:pt>
                <c:pt idx="6">
                  <c:v>男子</c:v>
                </c:pt>
                <c:pt idx="7">
                  <c:v>女子</c:v>
                </c:pt>
                <c:pt idx="8">
                  <c:v>男子</c:v>
                </c:pt>
                <c:pt idx="9">
                  <c:v>女子</c:v>
                </c:pt>
                <c:pt idx="10">
                  <c:v>男子</c:v>
                </c:pt>
                <c:pt idx="11">
                  <c:v>女子</c:v>
                </c:pt>
                <c:pt idx="12">
                  <c:v>男子</c:v>
                </c:pt>
                <c:pt idx="13">
                  <c:v>女子</c:v>
                </c:pt>
                <c:pt idx="14">
                  <c:v>男子</c:v>
                </c:pt>
                <c:pt idx="15">
                  <c:v>女子</c:v>
                </c:pt>
                <c:pt idx="16">
                  <c:v>男子</c:v>
                </c:pt>
                <c:pt idx="17">
                  <c:v>女子</c:v>
                </c:pt>
                <c:pt idx="18">
                  <c:v>男子</c:v>
                </c:pt>
                <c:pt idx="19">
                  <c:v>女子</c:v>
                </c:pt>
                <c:pt idx="20">
                  <c:v>男子</c:v>
                </c:pt>
                <c:pt idx="21">
                  <c:v>女子</c:v>
                </c:pt>
                <c:pt idx="22">
                  <c:v>男子</c:v>
                </c:pt>
                <c:pt idx="23">
                  <c:v>女子</c:v>
                </c:pt>
              </c:strCache>
            </c:strRef>
          </c:cat>
          <c:val>
            <c:numRef>
              <c:f>Sheet1!$B$2:$B$25</c:f>
              <c:numCache>
                <c:formatCode>General</c:formatCode>
                <c:ptCount val="24"/>
                <c:pt idx="0">
                  <c:v>22.5</c:v>
                </c:pt>
                <c:pt idx="1">
                  <c:v>19.2</c:v>
                </c:pt>
                <c:pt idx="2">
                  <c:v>23.7</c:v>
                </c:pt>
                <c:pt idx="3">
                  <c:v>19.600000000000001</c:v>
                </c:pt>
                <c:pt idx="4">
                  <c:v>24.7</c:v>
                </c:pt>
                <c:pt idx="5">
                  <c:v>20.7</c:v>
                </c:pt>
                <c:pt idx="6">
                  <c:v>23.2</c:v>
                </c:pt>
                <c:pt idx="7">
                  <c:v>20.3</c:v>
                </c:pt>
                <c:pt idx="8">
                  <c:v>25.4</c:v>
                </c:pt>
                <c:pt idx="9">
                  <c:v>23.8</c:v>
                </c:pt>
                <c:pt idx="10">
                  <c:v>29.4</c:v>
                </c:pt>
                <c:pt idx="11">
                  <c:v>27.3</c:v>
                </c:pt>
                <c:pt idx="12">
                  <c:v>23.1</c:v>
                </c:pt>
                <c:pt idx="13">
                  <c:v>24.4</c:v>
                </c:pt>
                <c:pt idx="14">
                  <c:v>24.4</c:v>
                </c:pt>
                <c:pt idx="15">
                  <c:v>28.6</c:v>
                </c:pt>
                <c:pt idx="16">
                  <c:v>27.8</c:v>
                </c:pt>
                <c:pt idx="17">
                  <c:v>27.9</c:v>
                </c:pt>
                <c:pt idx="18">
                  <c:v>25.7</c:v>
                </c:pt>
                <c:pt idx="19">
                  <c:v>30.4</c:v>
                </c:pt>
                <c:pt idx="20">
                  <c:v>25.6</c:v>
                </c:pt>
                <c:pt idx="21">
                  <c:v>30.2</c:v>
                </c:pt>
                <c:pt idx="22">
                  <c:v>22.9</c:v>
                </c:pt>
                <c:pt idx="23">
                  <c:v>26.1</c:v>
                </c:pt>
              </c:numCache>
            </c:numRef>
          </c:val>
          <c:extLst>
            <c:ext xmlns:c16="http://schemas.microsoft.com/office/drawing/2014/chart" uri="{C3380CC4-5D6E-409C-BE32-E72D297353CC}">
              <c16:uniqueId val="{00000000-47D7-4C2C-AD73-C03CB4C68679}"/>
            </c:ext>
          </c:extLst>
        </c:ser>
        <c:ser>
          <c:idx val="1"/>
          <c:order val="1"/>
          <c:tx>
            <c:strRef>
              <c:f>Sheet1!$C$1</c:f>
              <c:strCache>
                <c:ptCount val="1"/>
                <c:pt idx="0">
                  <c:v>該当する項目が5つ以上該当した人</c:v>
                </c:pt>
              </c:strCache>
            </c:strRef>
          </c:tx>
          <c:spPr>
            <a:gradFill flip="none" rotWithShape="1">
              <a:gsLst>
                <a:gs pos="100000">
                  <a:schemeClr val="accent2">
                    <a:lumMod val="75000"/>
                  </a:schemeClr>
                </a:gs>
                <a:gs pos="0">
                  <a:schemeClr val="accent2">
                    <a:lumMod val="75000"/>
                  </a:schemeClr>
                </a:gs>
                <a:gs pos="40000">
                  <a:schemeClr val="accent2">
                    <a:lumMod val="40000"/>
                    <a:lumOff val="60000"/>
                  </a:schemeClr>
                </a:gs>
              </a:gsLst>
              <a:lin ang="0" scaled="1"/>
              <a:tileRect/>
            </a:gradFill>
          </c:spPr>
          <c:invertIfNegative val="0"/>
          <c:dLbls>
            <c:numFmt formatCode="#,##0.0_);[Red]\(#,##0.0\)" sourceLinked="0"/>
            <c:spPr>
              <a:noFill/>
              <a:ln>
                <a:noFill/>
              </a:ln>
              <a:effectLst/>
            </c:spPr>
            <c:txPr>
              <a:bodyPr/>
              <a:lstStyle/>
              <a:p>
                <a:pPr>
                  <a:defRPr b="1">
                    <a:latin typeface="+mj-ea"/>
                    <a:ea typeface="+mj-ea"/>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24"/>
                <c:pt idx="0">
                  <c:v>男子</c:v>
                </c:pt>
                <c:pt idx="1">
                  <c:v>女子</c:v>
                </c:pt>
                <c:pt idx="2">
                  <c:v>男子</c:v>
                </c:pt>
                <c:pt idx="3">
                  <c:v>女子</c:v>
                </c:pt>
                <c:pt idx="4">
                  <c:v>男子</c:v>
                </c:pt>
                <c:pt idx="5">
                  <c:v>女子</c:v>
                </c:pt>
                <c:pt idx="6">
                  <c:v>男子</c:v>
                </c:pt>
                <c:pt idx="7">
                  <c:v>女子</c:v>
                </c:pt>
                <c:pt idx="8">
                  <c:v>男子</c:v>
                </c:pt>
                <c:pt idx="9">
                  <c:v>女子</c:v>
                </c:pt>
                <c:pt idx="10">
                  <c:v>男子</c:v>
                </c:pt>
                <c:pt idx="11">
                  <c:v>女子</c:v>
                </c:pt>
                <c:pt idx="12">
                  <c:v>男子</c:v>
                </c:pt>
                <c:pt idx="13">
                  <c:v>女子</c:v>
                </c:pt>
                <c:pt idx="14">
                  <c:v>男子</c:v>
                </c:pt>
                <c:pt idx="15">
                  <c:v>女子</c:v>
                </c:pt>
                <c:pt idx="16">
                  <c:v>男子</c:v>
                </c:pt>
                <c:pt idx="17">
                  <c:v>女子</c:v>
                </c:pt>
                <c:pt idx="18">
                  <c:v>男子</c:v>
                </c:pt>
                <c:pt idx="19">
                  <c:v>女子</c:v>
                </c:pt>
                <c:pt idx="20">
                  <c:v>男子</c:v>
                </c:pt>
                <c:pt idx="21">
                  <c:v>女子</c:v>
                </c:pt>
                <c:pt idx="22">
                  <c:v>男子</c:v>
                </c:pt>
                <c:pt idx="23">
                  <c:v>女子</c:v>
                </c:pt>
              </c:strCache>
            </c:strRef>
          </c:cat>
          <c:val>
            <c:numRef>
              <c:f>Sheet1!$C$2:$C$25</c:f>
              <c:numCache>
                <c:formatCode>General</c:formatCode>
                <c:ptCount val="24"/>
                <c:pt idx="0">
                  <c:v>14.4</c:v>
                </c:pt>
                <c:pt idx="1">
                  <c:v>9.9</c:v>
                </c:pt>
                <c:pt idx="2">
                  <c:v>13.9</c:v>
                </c:pt>
                <c:pt idx="3">
                  <c:v>9.4</c:v>
                </c:pt>
                <c:pt idx="4">
                  <c:v>14.4</c:v>
                </c:pt>
                <c:pt idx="5">
                  <c:v>9.4</c:v>
                </c:pt>
                <c:pt idx="6">
                  <c:v>16.3</c:v>
                </c:pt>
                <c:pt idx="7">
                  <c:v>13</c:v>
                </c:pt>
                <c:pt idx="8">
                  <c:v>17.600000000000001</c:v>
                </c:pt>
                <c:pt idx="9">
                  <c:v>16.600000000000001</c:v>
                </c:pt>
                <c:pt idx="10">
                  <c:v>21.7</c:v>
                </c:pt>
                <c:pt idx="11">
                  <c:v>23.4</c:v>
                </c:pt>
                <c:pt idx="12">
                  <c:v>9.1</c:v>
                </c:pt>
                <c:pt idx="13">
                  <c:v>11.8</c:v>
                </c:pt>
                <c:pt idx="14">
                  <c:v>10.6</c:v>
                </c:pt>
                <c:pt idx="15">
                  <c:v>12.6</c:v>
                </c:pt>
                <c:pt idx="16">
                  <c:v>9.9</c:v>
                </c:pt>
                <c:pt idx="17">
                  <c:v>13.2</c:v>
                </c:pt>
                <c:pt idx="18">
                  <c:v>13.4</c:v>
                </c:pt>
                <c:pt idx="19">
                  <c:v>14.6</c:v>
                </c:pt>
                <c:pt idx="20">
                  <c:v>12.4</c:v>
                </c:pt>
                <c:pt idx="21">
                  <c:v>13.1</c:v>
                </c:pt>
                <c:pt idx="22">
                  <c:v>11.4</c:v>
                </c:pt>
                <c:pt idx="23">
                  <c:v>11.2</c:v>
                </c:pt>
              </c:numCache>
            </c:numRef>
          </c:val>
          <c:extLst>
            <c:ext xmlns:c16="http://schemas.microsoft.com/office/drawing/2014/chart" uri="{C3380CC4-5D6E-409C-BE32-E72D297353CC}">
              <c16:uniqueId val="{00000001-47D7-4C2C-AD73-C03CB4C68679}"/>
            </c:ext>
          </c:extLst>
        </c:ser>
        <c:dLbls>
          <c:showLegendKey val="0"/>
          <c:showVal val="0"/>
          <c:showCatName val="0"/>
          <c:showSerName val="0"/>
          <c:showPercent val="0"/>
          <c:showBubbleSize val="0"/>
        </c:dLbls>
        <c:gapWidth val="100"/>
        <c:overlap val="100"/>
        <c:axId val="239630208"/>
        <c:axId val="239631744"/>
      </c:barChart>
      <c:catAx>
        <c:axId val="239630208"/>
        <c:scaling>
          <c:orientation val="minMax"/>
        </c:scaling>
        <c:delete val="0"/>
        <c:axPos val="b"/>
        <c:numFmt formatCode="General" sourceLinked="0"/>
        <c:majorTickMark val="out"/>
        <c:minorTickMark val="none"/>
        <c:tickLblPos val="nextTo"/>
        <c:txPr>
          <a:bodyPr/>
          <a:lstStyle/>
          <a:p>
            <a:pPr>
              <a:defRPr sz="1400"/>
            </a:pPr>
            <a:endParaRPr lang="ja-JP"/>
          </a:p>
        </c:txPr>
        <c:crossAx val="239631744"/>
        <c:crosses val="autoZero"/>
        <c:auto val="1"/>
        <c:lblAlgn val="ctr"/>
        <c:lblOffset val="100"/>
        <c:noMultiLvlLbl val="0"/>
      </c:catAx>
      <c:valAx>
        <c:axId val="239631744"/>
        <c:scaling>
          <c:orientation val="minMax"/>
        </c:scaling>
        <c:delete val="0"/>
        <c:axPos val="l"/>
        <c:majorGridlines>
          <c:spPr>
            <a:ln>
              <a:prstDash val="dash"/>
            </a:ln>
          </c:spPr>
        </c:majorGridlines>
        <c:title>
          <c:tx>
            <c:rich>
              <a:bodyPr rot="0" vert="horz"/>
              <a:lstStyle/>
              <a:p>
                <a:pPr algn="ctr">
                  <a:defRPr lang="ja-JP" altLang="en-US" sz="1800" b="0" i="0" u="none" strike="noStrike" kern="1200" baseline="0" dirty="0">
                    <a:solidFill>
                      <a:prstClr val="black"/>
                    </a:solidFill>
                    <a:latin typeface="+mn-lt"/>
                    <a:ea typeface="+mn-ea"/>
                    <a:cs typeface="+mn-cs"/>
                  </a:defRPr>
                </a:pPr>
                <a:r>
                  <a:rPr lang="ja-JP" altLang="en-US" sz="1800" b="0" i="0" u="none" strike="noStrike" kern="1200" baseline="0" dirty="0">
                    <a:solidFill>
                      <a:prstClr val="black"/>
                    </a:solidFill>
                    <a:latin typeface="+mn-lt"/>
                    <a:ea typeface="+mn-ea"/>
                    <a:cs typeface="+mn-cs"/>
                  </a:rPr>
                  <a:t>（％）</a:t>
                </a:r>
              </a:p>
            </c:rich>
          </c:tx>
          <c:layout>
            <c:manualLayout>
              <c:xMode val="edge"/>
              <c:yMode val="edge"/>
              <c:x val="1.8521197245919847E-2"/>
              <c:y val="3.8189834976323257E-3"/>
            </c:manualLayout>
          </c:layout>
          <c:overlay val="0"/>
        </c:title>
        <c:numFmt formatCode="General" sourceLinked="1"/>
        <c:majorTickMark val="out"/>
        <c:minorTickMark val="none"/>
        <c:tickLblPos val="nextTo"/>
        <c:crossAx val="239630208"/>
        <c:crosses val="autoZero"/>
        <c:crossBetween val="between"/>
      </c:valAx>
    </c:plotArea>
    <c:legend>
      <c:legendPos val="t"/>
      <c:layout>
        <c:manualLayout>
          <c:xMode val="edge"/>
          <c:yMode val="edge"/>
          <c:x val="9.1453697963935252E-2"/>
          <c:y val="0.11022155492586246"/>
          <c:w val="0.33901948672402954"/>
          <c:h val="0.15791481816143649"/>
        </c:manualLayout>
      </c:layout>
      <c:overlay val="0"/>
      <c:spPr>
        <a:solidFill>
          <a:schemeClr val="bg1"/>
        </a:solidFill>
      </c:spPr>
    </c:legend>
    <c:plotVisOnly val="1"/>
    <c:dispBlanksAs val="gap"/>
    <c:showDLblsOverMax val="0"/>
  </c:chart>
  <c:txPr>
    <a:bodyPr/>
    <a:lstStyle/>
    <a:p>
      <a:pPr>
        <a:defRPr sz="1800"/>
      </a:pPr>
      <a:endParaRPr lang="ja-JP"/>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171398641152977E-2"/>
          <c:y val="0.12000645878251949"/>
          <c:w val="0.9140952782522771"/>
          <c:h val="0.78029121510595256"/>
        </c:manualLayout>
      </c:layout>
      <c:barChart>
        <c:barDir val="col"/>
        <c:grouping val="clustered"/>
        <c:varyColors val="0"/>
        <c:ser>
          <c:idx val="0"/>
          <c:order val="0"/>
          <c:tx>
            <c:strRef>
              <c:f>Sheet1!$B$1</c:f>
              <c:strCache>
                <c:ptCount val="1"/>
                <c:pt idx="0">
                  <c:v>男子</c:v>
                </c:pt>
              </c:strCache>
            </c:strRef>
          </c:tx>
          <c:spPr>
            <a:gradFill flip="none" rotWithShape="1">
              <a:gsLst>
                <a:gs pos="0">
                  <a:schemeClr val="accent1">
                    <a:shade val="30000"/>
                    <a:satMod val="115000"/>
                  </a:schemeClr>
                </a:gs>
                <a:gs pos="100000">
                  <a:schemeClr val="accent1">
                    <a:shade val="67500"/>
                    <a:satMod val="115000"/>
                  </a:schemeClr>
                </a:gs>
                <a:gs pos="60000">
                  <a:schemeClr val="accent1">
                    <a:shade val="100000"/>
                    <a:satMod val="115000"/>
                    <a:lumMod val="70000"/>
                    <a:lumOff val="30000"/>
                  </a:schemeClr>
                </a:gs>
              </a:gsLst>
              <a:lin ang="10800000" scaled="1"/>
              <a:tileRect/>
            </a:gradFill>
          </c:spPr>
          <c:invertIfNegative val="0"/>
          <c:dLbls>
            <c:dLbl>
              <c:idx val="1"/>
              <c:layout>
                <c:manualLayout>
                  <c:x val="-9.260598622959923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EE-4ED2-B04D-0BC4601CF241}"/>
                </c:ext>
              </c:extLst>
            </c:dLbl>
            <c:dLbl>
              <c:idx val="3"/>
              <c:layout>
                <c:manualLayout>
                  <c:x val="-5.787874139349951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EE-4ED2-B04D-0BC4601CF241}"/>
                </c:ext>
              </c:extLst>
            </c:dLbl>
            <c:dLbl>
              <c:idx val="4"/>
              <c:layout>
                <c:manualLayout>
                  <c:x val="-3.4727244836100135E-3"/>
                  <c:y val="-1.2062726176115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EE-4ED2-B04D-0BC4601CF241}"/>
                </c:ext>
              </c:extLst>
            </c:dLbl>
            <c:dLbl>
              <c:idx val="5"/>
              <c:layout>
                <c:manualLayout>
                  <c:x val="-4.6302993114799617E-3"/>
                  <c:y val="4.82509047044632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EE-4ED2-B04D-0BC4601CF241}"/>
                </c:ext>
              </c:extLst>
            </c:dLbl>
            <c:dLbl>
              <c:idx val="8"/>
              <c:layout>
                <c:manualLayout>
                  <c:x val="-8.1030237950899323E-3"/>
                  <c:y val="1.20627261761157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6EE-4ED2-B04D-0BC4601CF241}"/>
                </c:ext>
              </c:extLst>
            </c:dLbl>
            <c:dLbl>
              <c:idx val="9"/>
              <c:layout>
                <c:manualLayout>
                  <c:x val="0"/>
                  <c:y val="7.23763570566948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6EE-4ED2-B04D-0BC4601CF241}"/>
                </c:ext>
              </c:extLst>
            </c:dLbl>
            <c:numFmt formatCode="#,##0.0_);[Red]\(#,##0.0\)" sourceLinked="0"/>
            <c:spPr>
              <a:noFill/>
              <a:ln>
                <a:noFill/>
              </a:ln>
              <a:effectLst/>
            </c:spPr>
            <c:txPr>
              <a:bodyPr/>
              <a:lstStyle/>
              <a:p>
                <a:pPr>
                  <a:defRPr>
                    <a:latin typeface="HGPｺﾞｼｯｸE" pitchFamily="50" charset="-128"/>
                    <a:ea typeface="HGPｺﾞｼｯｸE"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小1</c:v>
                </c:pt>
                <c:pt idx="1">
                  <c:v>小2</c:v>
                </c:pt>
                <c:pt idx="2">
                  <c:v>小3</c:v>
                </c:pt>
                <c:pt idx="3">
                  <c:v>小4</c:v>
                </c:pt>
                <c:pt idx="4">
                  <c:v>小5</c:v>
                </c:pt>
                <c:pt idx="5">
                  <c:v>小6</c:v>
                </c:pt>
                <c:pt idx="6">
                  <c:v>中1</c:v>
                </c:pt>
                <c:pt idx="7">
                  <c:v>中2</c:v>
                </c:pt>
                <c:pt idx="8">
                  <c:v>中3</c:v>
                </c:pt>
                <c:pt idx="9">
                  <c:v>高1</c:v>
                </c:pt>
                <c:pt idx="10">
                  <c:v>高2</c:v>
                </c:pt>
                <c:pt idx="11">
                  <c:v>高3</c:v>
                </c:pt>
              </c:strCache>
            </c:strRef>
          </c:cat>
          <c:val>
            <c:numRef>
              <c:f>Sheet1!$B$2:$B$13</c:f>
              <c:numCache>
                <c:formatCode>General</c:formatCode>
                <c:ptCount val="12"/>
                <c:pt idx="0">
                  <c:v>9</c:v>
                </c:pt>
                <c:pt idx="1">
                  <c:v>8.4</c:v>
                </c:pt>
                <c:pt idx="2">
                  <c:v>8</c:v>
                </c:pt>
                <c:pt idx="3">
                  <c:v>7.4</c:v>
                </c:pt>
                <c:pt idx="4">
                  <c:v>9.9</c:v>
                </c:pt>
                <c:pt idx="5">
                  <c:v>15.8</c:v>
                </c:pt>
                <c:pt idx="6">
                  <c:v>27.7</c:v>
                </c:pt>
                <c:pt idx="7">
                  <c:v>36.700000000000003</c:v>
                </c:pt>
                <c:pt idx="8">
                  <c:v>44.4</c:v>
                </c:pt>
                <c:pt idx="9">
                  <c:v>52.8</c:v>
                </c:pt>
                <c:pt idx="10">
                  <c:v>56.6</c:v>
                </c:pt>
                <c:pt idx="11">
                  <c:v>61.2</c:v>
                </c:pt>
              </c:numCache>
            </c:numRef>
          </c:val>
          <c:extLst>
            <c:ext xmlns:c16="http://schemas.microsoft.com/office/drawing/2014/chart" uri="{C3380CC4-5D6E-409C-BE32-E72D297353CC}">
              <c16:uniqueId val="{00000006-06EE-4ED2-B04D-0BC4601CF241}"/>
            </c:ext>
          </c:extLst>
        </c:ser>
        <c:ser>
          <c:idx val="1"/>
          <c:order val="1"/>
          <c:tx>
            <c:strRef>
              <c:f>Sheet1!$C$1</c:f>
              <c:strCache>
                <c:ptCount val="1"/>
                <c:pt idx="0">
                  <c:v>女子</c:v>
                </c:pt>
              </c:strCache>
            </c:strRef>
          </c:tx>
          <c:spPr>
            <a:gradFill flip="none" rotWithShape="1">
              <a:gsLst>
                <a:gs pos="100000">
                  <a:srgbClr val="FF0066">
                    <a:shade val="30000"/>
                    <a:satMod val="115000"/>
                  </a:srgbClr>
                </a:gs>
                <a:gs pos="0">
                  <a:srgbClr val="FF0066">
                    <a:shade val="67500"/>
                    <a:satMod val="115000"/>
                  </a:srgbClr>
                </a:gs>
                <a:gs pos="40000">
                  <a:srgbClr val="FF0066">
                    <a:shade val="100000"/>
                    <a:satMod val="115000"/>
                    <a:lumMod val="70000"/>
                    <a:lumOff val="30000"/>
                  </a:srgbClr>
                </a:gs>
              </a:gsLst>
              <a:lin ang="0" scaled="1"/>
              <a:tileRect/>
            </a:gradFill>
          </c:spPr>
          <c:invertIfNegative val="0"/>
          <c:dLbls>
            <c:dLbl>
              <c:idx val="1"/>
              <c:layout>
                <c:manualLayout>
                  <c:x val="4.6302993114799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6EE-4ED2-B04D-0BC4601CF241}"/>
                </c:ext>
              </c:extLst>
            </c:dLbl>
            <c:dLbl>
              <c:idx val="3"/>
              <c:layout>
                <c:manualLayout>
                  <c:x val="3.472724483609971E-3"/>
                  <c:y val="-4.422948503630588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6EE-4ED2-B04D-0BC4601CF241}"/>
                </c:ext>
              </c:extLst>
            </c:dLbl>
            <c:dLbl>
              <c:idx val="4"/>
              <c:layout>
                <c:manualLayout>
                  <c:x val="0"/>
                  <c:y val="-2.89505428226779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6EE-4ED2-B04D-0BC4601CF241}"/>
                </c:ext>
              </c:extLst>
            </c:dLbl>
            <c:dLbl>
              <c:idx val="7"/>
              <c:layout>
                <c:manualLayout>
                  <c:x val="-8.1030237950899323E-3"/>
                  <c:y val="-9.65018094089272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6EE-4ED2-B04D-0BC4601CF241}"/>
                </c:ext>
              </c:extLst>
            </c:dLbl>
            <c:dLbl>
              <c:idx val="9"/>
              <c:layout>
                <c:manualLayout>
                  <c:x val="0"/>
                  <c:y val="-2.41254523522316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6EE-4ED2-B04D-0BC4601CF241}"/>
                </c:ext>
              </c:extLst>
            </c:dLbl>
            <c:dLbl>
              <c:idx val="10"/>
              <c:layout>
                <c:manualLayout>
                  <c:x val="1.1575748278699904E-3"/>
                  <c:y val="-2.8950542822677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6EE-4ED2-B04D-0BC4601CF241}"/>
                </c:ext>
              </c:extLst>
            </c:dLbl>
            <c:dLbl>
              <c:idx val="11"/>
              <c:layout>
                <c:manualLayout>
                  <c:x val="5.7878741393497819E-3"/>
                  <c:y val="-3.13630880579010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6EE-4ED2-B04D-0BC4601CF241}"/>
                </c:ext>
              </c:extLst>
            </c:dLbl>
            <c:numFmt formatCode="#,##0.0_);[Red]\(#,##0.0\)" sourceLinked="0"/>
            <c:spPr>
              <a:noFill/>
              <a:ln>
                <a:noFill/>
              </a:ln>
              <a:effectLst/>
            </c:spPr>
            <c:txPr>
              <a:bodyPr/>
              <a:lstStyle/>
              <a:p>
                <a:pPr>
                  <a:defRPr>
                    <a:latin typeface="HGPｺﾞｼｯｸE" pitchFamily="50" charset="-128"/>
                    <a:ea typeface="HGPｺﾞｼｯｸE"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小1</c:v>
                </c:pt>
                <c:pt idx="1">
                  <c:v>小2</c:v>
                </c:pt>
                <c:pt idx="2">
                  <c:v>小3</c:v>
                </c:pt>
                <c:pt idx="3">
                  <c:v>小4</c:v>
                </c:pt>
                <c:pt idx="4">
                  <c:v>小5</c:v>
                </c:pt>
                <c:pt idx="5">
                  <c:v>小6</c:v>
                </c:pt>
                <c:pt idx="6">
                  <c:v>中1</c:v>
                </c:pt>
                <c:pt idx="7">
                  <c:v>中2</c:v>
                </c:pt>
                <c:pt idx="8">
                  <c:v>中3</c:v>
                </c:pt>
                <c:pt idx="9">
                  <c:v>高1</c:v>
                </c:pt>
                <c:pt idx="10">
                  <c:v>高2</c:v>
                </c:pt>
                <c:pt idx="11">
                  <c:v>高3</c:v>
                </c:pt>
              </c:strCache>
            </c:strRef>
          </c:cat>
          <c:val>
            <c:numRef>
              <c:f>Sheet1!$C$2:$C$13</c:f>
              <c:numCache>
                <c:formatCode>General</c:formatCode>
                <c:ptCount val="12"/>
                <c:pt idx="0">
                  <c:v>6.3</c:v>
                </c:pt>
                <c:pt idx="1">
                  <c:v>5.8</c:v>
                </c:pt>
                <c:pt idx="2">
                  <c:v>4.5999999999999996</c:v>
                </c:pt>
                <c:pt idx="3">
                  <c:v>8.3000000000000007</c:v>
                </c:pt>
                <c:pt idx="4">
                  <c:v>13.5</c:v>
                </c:pt>
                <c:pt idx="5">
                  <c:v>22.2</c:v>
                </c:pt>
                <c:pt idx="6">
                  <c:v>34.5</c:v>
                </c:pt>
                <c:pt idx="7">
                  <c:v>43.5</c:v>
                </c:pt>
                <c:pt idx="8">
                  <c:v>50.9</c:v>
                </c:pt>
                <c:pt idx="9">
                  <c:v>58.6</c:v>
                </c:pt>
                <c:pt idx="10">
                  <c:v>62.6</c:v>
                </c:pt>
                <c:pt idx="11">
                  <c:v>63.4</c:v>
                </c:pt>
              </c:numCache>
            </c:numRef>
          </c:val>
          <c:extLst>
            <c:ext xmlns:c16="http://schemas.microsoft.com/office/drawing/2014/chart" uri="{C3380CC4-5D6E-409C-BE32-E72D297353CC}">
              <c16:uniqueId val="{0000000E-06EE-4ED2-B04D-0BC4601CF241}"/>
            </c:ext>
          </c:extLst>
        </c:ser>
        <c:dLbls>
          <c:showLegendKey val="0"/>
          <c:showVal val="0"/>
          <c:showCatName val="0"/>
          <c:showSerName val="0"/>
          <c:showPercent val="0"/>
          <c:showBubbleSize val="0"/>
        </c:dLbls>
        <c:gapWidth val="100"/>
        <c:overlap val="-35"/>
        <c:axId val="240039040"/>
        <c:axId val="240040576"/>
      </c:barChart>
      <c:catAx>
        <c:axId val="240039040"/>
        <c:scaling>
          <c:orientation val="minMax"/>
        </c:scaling>
        <c:delete val="0"/>
        <c:axPos val="b"/>
        <c:numFmt formatCode="General" sourceLinked="0"/>
        <c:majorTickMark val="out"/>
        <c:minorTickMark val="none"/>
        <c:tickLblPos val="nextTo"/>
        <c:txPr>
          <a:bodyPr/>
          <a:lstStyle/>
          <a:p>
            <a:pPr>
              <a:defRPr sz="1400"/>
            </a:pPr>
            <a:endParaRPr lang="ja-JP"/>
          </a:p>
        </c:txPr>
        <c:crossAx val="240040576"/>
        <c:crosses val="autoZero"/>
        <c:auto val="1"/>
        <c:lblAlgn val="ctr"/>
        <c:lblOffset val="100"/>
        <c:noMultiLvlLbl val="0"/>
      </c:catAx>
      <c:valAx>
        <c:axId val="240040576"/>
        <c:scaling>
          <c:orientation val="minMax"/>
          <c:max val="100"/>
        </c:scaling>
        <c:delete val="0"/>
        <c:axPos val="l"/>
        <c:majorGridlines>
          <c:spPr>
            <a:ln>
              <a:prstDash val="dash"/>
            </a:ln>
          </c:spPr>
        </c:majorGridlines>
        <c:title>
          <c:tx>
            <c:rich>
              <a:bodyPr rot="0" vert="horz"/>
              <a:lstStyle/>
              <a:p>
                <a:pPr algn="ctr">
                  <a:defRPr lang="ja-JP" altLang="en-US" sz="1800" b="0" i="0" u="none" strike="noStrike" kern="1200" baseline="0" dirty="0">
                    <a:solidFill>
                      <a:prstClr val="black"/>
                    </a:solidFill>
                    <a:latin typeface="+mn-lt"/>
                    <a:ea typeface="+mn-ea"/>
                    <a:cs typeface="+mn-cs"/>
                  </a:defRPr>
                </a:pPr>
                <a:r>
                  <a:rPr lang="ja-JP" altLang="en-US" sz="1800" b="0" i="0" u="none" strike="noStrike" kern="1200" baseline="0" dirty="0">
                    <a:solidFill>
                      <a:prstClr val="black"/>
                    </a:solidFill>
                    <a:latin typeface="+mn-lt"/>
                    <a:ea typeface="+mn-ea"/>
                    <a:cs typeface="+mn-cs"/>
                  </a:rPr>
                  <a:t>（％）</a:t>
                </a:r>
              </a:p>
            </c:rich>
          </c:tx>
          <c:layout>
            <c:manualLayout>
              <c:xMode val="edge"/>
              <c:yMode val="edge"/>
              <c:x val="1.6206047590179865E-2"/>
              <c:y val="3.4880654996533152E-2"/>
            </c:manualLayout>
          </c:layout>
          <c:overlay val="0"/>
        </c:title>
        <c:numFmt formatCode="General" sourceLinked="0"/>
        <c:majorTickMark val="out"/>
        <c:minorTickMark val="none"/>
        <c:tickLblPos val="nextTo"/>
        <c:crossAx val="240039040"/>
        <c:crosses val="autoZero"/>
        <c:crossBetween val="between"/>
      </c:valAx>
    </c:plotArea>
    <c:legend>
      <c:legendPos val="t"/>
      <c:layout>
        <c:manualLayout>
          <c:xMode val="edge"/>
          <c:yMode val="edge"/>
          <c:x val="0.83461673745646903"/>
          <c:y val="1.4475271411338963E-2"/>
          <c:w val="0.15495980253049504"/>
          <c:h val="6.6960667914098188E-2"/>
        </c:manualLayout>
      </c:layout>
      <c:overlay val="0"/>
    </c:legend>
    <c:plotVisOnly val="1"/>
    <c:dispBlanksAs val="gap"/>
    <c:showDLblsOverMax val="0"/>
  </c:chart>
  <c:txPr>
    <a:bodyPr/>
    <a:lstStyle/>
    <a:p>
      <a:pPr>
        <a:defRPr sz="1800"/>
      </a:pPr>
      <a:endParaRPr lang="ja-JP"/>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171398641152977E-2"/>
          <c:y val="0.12000645878251949"/>
          <c:w val="0.9140952782522771"/>
          <c:h val="0.78029121510595256"/>
        </c:manualLayout>
      </c:layout>
      <c:barChart>
        <c:barDir val="col"/>
        <c:grouping val="clustered"/>
        <c:varyColors val="0"/>
        <c:ser>
          <c:idx val="0"/>
          <c:order val="0"/>
          <c:tx>
            <c:strRef>
              <c:f>Sheet1!$B$1</c:f>
              <c:strCache>
                <c:ptCount val="1"/>
                <c:pt idx="0">
                  <c:v>男子</c:v>
                </c:pt>
              </c:strCache>
            </c:strRef>
          </c:tx>
          <c:spPr>
            <a:gradFill flip="none" rotWithShape="1">
              <a:gsLst>
                <a:gs pos="0">
                  <a:schemeClr val="accent1">
                    <a:shade val="30000"/>
                    <a:satMod val="115000"/>
                  </a:schemeClr>
                </a:gs>
                <a:gs pos="100000">
                  <a:schemeClr val="accent1">
                    <a:shade val="67500"/>
                    <a:satMod val="115000"/>
                  </a:schemeClr>
                </a:gs>
                <a:gs pos="60000">
                  <a:schemeClr val="accent1">
                    <a:shade val="100000"/>
                    <a:satMod val="115000"/>
                    <a:lumMod val="70000"/>
                    <a:lumOff val="30000"/>
                  </a:schemeClr>
                </a:gs>
              </a:gsLst>
              <a:lin ang="10800000" scaled="1"/>
              <a:tileRect/>
            </a:gradFill>
          </c:spPr>
          <c:invertIfNegative val="0"/>
          <c:dLbls>
            <c:spPr>
              <a:noFill/>
              <a:ln>
                <a:noFill/>
              </a:ln>
              <a:effectLst/>
            </c:spPr>
            <c:txPr>
              <a:bodyPr/>
              <a:lstStyle/>
              <a:p>
                <a:pPr>
                  <a:defRPr>
                    <a:latin typeface="HGPｺﾞｼｯｸE" pitchFamily="50" charset="-128"/>
                    <a:ea typeface="HGPｺﾞｼｯｸE"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小4</c:v>
                </c:pt>
                <c:pt idx="1">
                  <c:v>小5</c:v>
                </c:pt>
                <c:pt idx="2">
                  <c:v>小6</c:v>
                </c:pt>
                <c:pt idx="3">
                  <c:v>中1</c:v>
                </c:pt>
                <c:pt idx="4">
                  <c:v>中2</c:v>
                </c:pt>
                <c:pt idx="5">
                  <c:v>中3</c:v>
                </c:pt>
                <c:pt idx="6">
                  <c:v>高1</c:v>
                </c:pt>
                <c:pt idx="7">
                  <c:v>高2</c:v>
                </c:pt>
                <c:pt idx="8">
                  <c:v>高3</c:v>
                </c:pt>
              </c:strCache>
            </c:strRef>
          </c:cat>
          <c:val>
            <c:numRef>
              <c:f>Sheet1!$B$2:$B$10</c:f>
              <c:numCache>
                <c:formatCode>General</c:formatCode>
                <c:ptCount val="9"/>
                <c:pt idx="0">
                  <c:v>4</c:v>
                </c:pt>
                <c:pt idx="1">
                  <c:v>4.5999999999999996</c:v>
                </c:pt>
                <c:pt idx="2">
                  <c:v>4.0999999999999996</c:v>
                </c:pt>
                <c:pt idx="3">
                  <c:v>5.0999999999999996</c:v>
                </c:pt>
                <c:pt idx="4">
                  <c:v>4.9000000000000004</c:v>
                </c:pt>
                <c:pt idx="5">
                  <c:v>4.2</c:v>
                </c:pt>
                <c:pt idx="6">
                  <c:v>3.7</c:v>
                </c:pt>
                <c:pt idx="7">
                  <c:v>3.9</c:v>
                </c:pt>
                <c:pt idx="8">
                  <c:v>3.5</c:v>
                </c:pt>
              </c:numCache>
            </c:numRef>
          </c:val>
          <c:extLst>
            <c:ext xmlns:c16="http://schemas.microsoft.com/office/drawing/2014/chart" uri="{C3380CC4-5D6E-409C-BE32-E72D297353CC}">
              <c16:uniqueId val="{00000000-8D22-46DC-AC26-96329A1362C0}"/>
            </c:ext>
          </c:extLst>
        </c:ser>
        <c:dLbls>
          <c:showLegendKey val="0"/>
          <c:showVal val="0"/>
          <c:showCatName val="0"/>
          <c:showSerName val="0"/>
          <c:showPercent val="0"/>
          <c:showBubbleSize val="0"/>
        </c:dLbls>
        <c:gapWidth val="100"/>
        <c:overlap val="-35"/>
        <c:axId val="239851776"/>
        <c:axId val="239947776"/>
      </c:barChart>
      <c:catAx>
        <c:axId val="239851776"/>
        <c:scaling>
          <c:orientation val="minMax"/>
        </c:scaling>
        <c:delete val="0"/>
        <c:axPos val="b"/>
        <c:numFmt formatCode="General" sourceLinked="0"/>
        <c:majorTickMark val="out"/>
        <c:minorTickMark val="none"/>
        <c:tickLblPos val="nextTo"/>
        <c:txPr>
          <a:bodyPr/>
          <a:lstStyle/>
          <a:p>
            <a:pPr>
              <a:defRPr sz="1400"/>
            </a:pPr>
            <a:endParaRPr lang="ja-JP"/>
          </a:p>
        </c:txPr>
        <c:crossAx val="239947776"/>
        <c:crosses val="autoZero"/>
        <c:auto val="1"/>
        <c:lblAlgn val="ctr"/>
        <c:lblOffset val="100"/>
        <c:noMultiLvlLbl val="0"/>
      </c:catAx>
      <c:valAx>
        <c:axId val="239947776"/>
        <c:scaling>
          <c:orientation val="minMax"/>
          <c:max val="15"/>
        </c:scaling>
        <c:delete val="0"/>
        <c:axPos val="l"/>
        <c:majorGridlines>
          <c:spPr>
            <a:ln>
              <a:prstDash val="dash"/>
            </a:ln>
          </c:spPr>
        </c:majorGridlines>
        <c:title>
          <c:tx>
            <c:rich>
              <a:bodyPr rot="0" vert="horz"/>
              <a:lstStyle/>
              <a:p>
                <a:pPr algn="ctr">
                  <a:defRPr lang="ja-JP" altLang="en-US" sz="1800" b="0" i="0" u="none" strike="noStrike" kern="1200" baseline="0" dirty="0">
                    <a:solidFill>
                      <a:prstClr val="black"/>
                    </a:solidFill>
                    <a:latin typeface="+mn-lt"/>
                    <a:ea typeface="+mn-ea"/>
                    <a:cs typeface="+mn-cs"/>
                  </a:defRPr>
                </a:pPr>
                <a:r>
                  <a:rPr lang="ja-JP" altLang="en-US" sz="1800" b="0" i="0" u="none" strike="noStrike" kern="1200" baseline="0" dirty="0">
                    <a:solidFill>
                      <a:prstClr val="black"/>
                    </a:solidFill>
                    <a:latin typeface="+mn-lt"/>
                    <a:ea typeface="+mn-ea"/>
                    <a:cs typeface="+mn-cs"/>
                  </a:rPr>
                  <a:t>（％）</a:t>
                </a:r>
              </a:p>
            </c:rich>
          </c:tx>
          <c:layout>
            <c:manualLayout>
              <c:xMode val="edge"/>
              <c:yMode val="edge"/>
              <c:x val="1.8644961261151401E-2"/>
              <c:y val="4.0145210047805732E-2"/>
            </c:manualLayout>
          </c:layout>
          <c:overlay val="0"/>
        </c:title>
        <c:numFmt formatCode="General" sourceLinked="1"/>
        <c:majorTickMark val="out"/>
        <c:minorTickMark val="none"/>
        <c:tickLblPos val="nextTo"/>
        <c:crossAx val="239851776"/>
        <c:crosses val="autoZero"/>
        <c:crossBetween val="between"/>
        <c:majorUnit val="5"/>
      </c:valAx>
    </c:plotArea>
    <c:legend>
      <c:legendPos val="t"/>
      <c:layout>
        <c:manualLayout>
          <c:xMode val="edge"/>
          <c:yMode val="edge"/>
          <c:x val="0.11832800268084927"/>
          <c:y val="0.14804419310076097"/>
          <c:w val="0.15495980253049504"/>
          <c:h val="6.6960667914098188E-2"/>
        </c:manualLayout>
      </c:layout>
      <c:overlay val="0"/>
    </c:legend>
    <c:plotVisOnly val="1"/>
    <c:dispBlanksAs val="gap"/>
    <c:showDLblsOverMax val="0"/>
  </c:chart>
  <c:txPr>
    <a:bodyPr/>
    <a:lstStyle/>
    <a:p>
      <a:pPr>
        <a:defRPr sz="1800"/>
      </a:pPr>
      <a:endParaRPr lang="ja-JP"/>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171398641152977E-2"/>
          <c:y val="0.12000645878251949"/>
          <c:w val="0.9140952782522771"/>
          <c:h val="0.78029121510595256"/>
        </c:manualLayout>
      </c:layout>
      <c:barChart>
        <c:barDir val="col"/>
        <c:grouping val="clustered"/>
        <c:varyColors val="0"/>
        <c:ser>
          <c:idx val="0"/>
          <c:order val="0"/>
          <c:tx>
            <c:strRef>
              <c:f>Sheet1!$B$1</c:f>
              <c:strCache>
                <c:ptCount val="1"/>
                <c:pt idx="0">
                  <c:v>男子</c:v>
                </c:pt>
              </c:strCache>
            </c:strRef>
          </c:tx>
          <c:spPr>
            <a:gradFill flip="none" rotWithShape="1">
              <a:gsLst>
                <a:gs pos="0">
                  <a:schemeClr val="accent1">
                    <a:shade val="30000"/>
                    <a:satMod val="115000"/>
                  </a:schemeClr>
                </a:gs>
                <a:gs pos="100000">
                  <a:schemeClr val="accent1">
                    <a:shade val="67500"/>
                    <a:satMod val="115000"/>
                  </a:schemeClr>
                </a:gs>
                <a:gs pos="60000">
                  <a:schemeClr val="accent1">
                    <a:shade val="100000"/>
                    <a:satMod val="115000"/>
                    <a:lumMod val="70000"/>
                    <a:lumOff val="30000"/>
                  </a:schemeClr>
                </a:gs>
              </a:gsLst>
              <a:lin ang="10800000" scaled="1"/>
              <a:tileRect/>
            </a:gradFill>
          </c:spPr>
          <c:invertIfNegative val="0"/>
          <c:dLbls>
            <c:spPr>
              <a:noFill/>
              <a:ln>
                <a:noFill/>
              </a:ln>
              <a:effectLst/>
            </c:spPr>
            <c:txPr>
              <a:bodyPr/>
              <a:lstStyle/>
              <a:p>
                <a:pPr>
                  <a:defRPr>
                    <a:latin typeface="HGPｺﾞｼｯｸE" pitchFamily="50" charset="-128"/>
                    <a:ea typeface="HGPｺﾞｼｯｸE"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小4</c:v>
                </c:pt>
                <c:pt idx="1">
                  <c:v>小5</c:v>
                </c:pt>
                <c:pt idx="2">
                  <c:v>小6</c:v>
                </c:pt>
                <c:pt idx="3">
                  <c:v>中1</c:v>
                </c:pt>
                <c:pt idx="4">
                  <c:v>中2</c:v>
                </c:pt>
                <c:pt idx="5">
                  <c:v>中3</c:v>
                </c:pt>
                <c:pt idx="6">
                  <c:v>高1</c:v>
                </c:pt>
                <c:pt idx="7">
                  <c:v>高2</c:v>
                </c:pt>
                <c:pt idx="8">
                  <c:v>高3</c:v>
                </c:pt>
              </c:strCache>
            </c:strRef>
          </c:cat>
          <c:val>
            <c:numRef>
              <c:f>Sheet1!$B$2:$B$10</c:f>
            </c:numRef>
          </c:val>
          <c:extLst>
            <c:ext xmlns:c16="http://schemas.microsoft.com/office/drawing/2014/chart" uri="{C3380CC4-5D6E-409C-BE32-E72D297353CC}">
              <c16:uniqueId val="{00000000-1436-4012-BF92-EF01031160F9}"/>
            </c:ext>
          </c:extLst>
        </c:ser>
        <c:ser>
          <c:idx val="1"/>
          <c:order val="1"/>
          <c:tx>
            <c:strRef>
              <c:f>Sheet1!$C$1</c:f>
              <c:strCache>
                <c:ptCount val="1"/>
                <c:pt idx="0">
                  <c:v>女子</c:v>
                </c:pt>
              </c:strCache>
            </c:strRef>
          </c:tx>
          <c:spPr>
            <a:gradFill flip="none" rotWithShape="1">
              <a:gsLst>
                <a:gs pos="100000">
                  <a:srgbClr val="FF0066">
                    <a:shade val="30000"/>
                    <a:satMod val="115000"/>
                  </a:srgbClr>
                </a:gs>
                <a:gs pos="0">
                  <a:srgbClr val="FF0066">
                    <a:shade val="67500"/>
                    <a:satMod val="115000"/>
                  </a:srgbClr>
                </a:gs>
                <a:gs pos="40000">
                  <a:srgbClr val="FF0066">
                    <a:shade val="100000"/>
                    <a:satMod val="115000"/>
                    <a:lumMod val="70000"/>
                    <a:lumOff val="30000"/>
                  </a:srgbClr>
                </a:gs>
              </a:gsLst>
              <a:lin ang="0" scaled="1"/>
              <a:tileRect/>
            </a:gradFill>
          </c:spPr>
          <c:invertIfNegative val="0"/>
          <c:dLbls>
            <c:spPr>
              <a:noFill/>
              <a:ln>
                <a:noFill/>
              </a:ln>
              <a:effectLst/>
            </c:spPr>
            <c:txPr>
              <a:bodyPr/>
              <a:lstStyle/>
              <a:p>
                <a:pPr>
                  <a:defRPr>
                    <a:latin typeface="HGPｺﾞｼｯｸE" pitchFamily="50" charset="-128"/>
                    <a:ea typeface="HGPｺﾞｼｯｸE"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小4</c:v>
                </c:pt>
                <c:pt idx="1">
                  <c:v>小5</c:v>
                </c:pt>
                <c:pt idx="2">
                  <c:v>小6</c:v>
                </c:pt>
                <c:pt idx="3">
                  <c:v>中1</c:v>
                </c:pt>
                <c:pt idx="4">
                  <c:v>中2</c:v>
                </c:pt>
                <c:pt idx="5">
                  <c:v>中3</c:v>
                </c:pt>
                <c:pt idx="6">
                  <c:v>高1</c:v>
                </c:pt>
                <c:pt idx="7">
                  <c:v>高2</c:v>
                </c:pt>
                <c:pt idx="8">
                  <c:v>高3</c:v>
                </c:pt>
              </c:strCache>
            </c:strRef>
          </c:cat>
          <c:val>
            <c:numRef>
              <c:f>Sheet1!$C$2:$C$10</c:f>
              <c:numCache>
                <c:formatCode>0.0</c:formatCode>
                <c:ptCount val="9"/>
                <c:pt idx="0">
                  <c:v>3.3</c:v>
                </c:pt>
                <c:pt idx="1">
                  <c:v>3.5</c:v>
                </c:pt>
                <c:pt idx="2">
                  <c:v>4.2</c:v>
                </c:pt>
                <c:pt idx="3">
                  <c:v>5.0999999999999996</c:v>
                </c:pt>
                <c:pt idx="4">
                  <c:v>5.7</c:v>
                </c:pt>
                <c:pt idx="5">
                  <c:v>6</c:v>
                </c:pt>
                <c:pt idx="6">
                  <c:v>4.3</c:v>
                </c:pt>
                <c:pt idx="7">
                  <c:v>4</c:v>
                </c:pt>
                <c:pt idx="8">
                  <c:v>3.7</c:v>
                </c:pt>
              </c:numCache>
            </c:numRef>
          </c:val>
          <c:extLst>
            <c:ext xmlns:c16="http://schemas.microsoft.com/office/drawing/2014/chart" uri="{C3380CC4-5D6E-409C-BE32-E72D297353CC}">
              <c16:uniqueId val="{00000001-1436-4012-BF92-EF01031160F9}"/>
            </c:ext>
          </c:extLst>
        </c:ser>
        <c:dLbls>
          <c:showLegendKey val="0"/>
          <c:showVal val="0"/>
          <c:showCatName val="0"/>
          <c:showSerName val="0"/>
          <c:showPercent val="0"/>
          <c:showBubbleSize val="0"/>
        </c:dLbls>
        <c:gapWidth val="100"/>
        <c:overlap val="-35"/>
        <c:axId val="240380544"/>
        <c:axId val="240382336"/>
      </c:barChart>
      <c:catAx>
        <c:axId val="240380544"/>
        <c:scaling>
          <c:orientation val="minMax"/>
        </c:scaling>
        <c:delete val="0"/>
        <c:axPos val="b"/>
        <c:numFmt formatCode="General" sourceLinked="0"/>
        <c:majorTickMark val="out"/>
        <c:minorTickMark val="none"/>
        <c:tickLblPos val="nextTo"/>
        <c:txPr>
          <a:bodyPr/>
          <a:lstStyle/>
          <a:p>
            <a:pPr>
              <a:defRPr sz="1400"/>
            </a:pPr>
            <a:endParaRPr lang="ja-JP"/>
          </a:p>
        </c:txPr>
        <c:crossAx val="240382336"/>
        <c:crosses val="autoZero"/>
        <c:auto val="1"/>
        <c:lblAlgn val="ctr"/>
        <c:lblOffset val="100"/>
        <c:noMultiLvlLbl val="0"/>
      </c:catAx>
      <c:valAx>
        <c:axId val="240382336"/>
        <c:scaling>
          <c:orientation val="minMax"/>
          <c:max val="15"/>
        </c:scaling>
        <c:delete val="0"/>
        <c:axPos val="l"/>
        <c:majorGridlines>
          <c:spPr>
            <a:ln>
              <a:prstDash val="dash"/>
            </a:ln>
          </c:spPr>
        </c:majorGridlines>
        <c:title>
          <c:tx>
            <c:rich>
              <a:bodyPr rot="0" vert="horz"/>
              <a:lstStyle/>
              <a:p>
                <a:pPr algn="ctr">
                  <a:defRPr lang="ja-JP" altLang="en-US" sz="1800" b="0" i="0" u="none" strike="noStrike" kern="1200" baseline="0" dirty="0">
                    <a:solidFill>
                      <a:prstClr val="black"/>
                    </a:solidFill>
                    <a:latin typeface="+mn-lt"/>
                    <a:ea typeface="+mn-ea"/>
                    <a:cs typeface="+mn-cs"/>
                  </a:defRPr>
                </a:pPr>
                <a:r>
                  <a:rPr lang="ja-JP" altLang="en-US" sz="1800" b="0" i="0" u="none" strike="noStrike" kern="1200" baseline="0" dirty="0">
                    <a:solidFill>
                      <a:prstClr val="black"/>
                    </a:solidFill>
                    <a:latin typeface="+mn-lt"/>
                    <a:ea typeface="+mn-ea"/>
                    <a:cs typeface="+mn-cs"/>
                  </a:rPr>
                  <a:t>（％）</a:t>
                </a:r>
              </a:p>
            </c:rich>
          </c:tx>
          <c:layout>
            <c:manualLayout>
              <c:xMode val="edge"/>
              <c:yMode val="edge"/>
              <c:x val="2.3522724326691068E-2"/>
              <c:y val="4.0145210047805732E-2"/>
            </c:manualLayout>
          </c:layout>
          <c:overlay val="0"/>
        </c:title>
        <c:numFmt formatCode="General" sourceLinked="0"/>
        <c:majorTickMark val="out"/>
        <c:minorTickMark val="none"/>
        <c:tickLblPos val="nextTo"/>
        <c:crossAx val="240380544"/>
        <c:crosses val="autoZero"/>
        <c:crossBetween val="between"/>
        <c:majorUnit val="5"/>
      </c:valAx>
    </c:plotArea>
    <c:legend>
      <c:legendPos val="t"/>
      <c:layout>
        <c:manualLayout>
          <c:xMode val="edge"/>
          <c:yMode val="edge"/>
          <c:x val="0.14759458107408721"/>
          <c:y val="0.14804419310076097"/>
          <c:w val="0.15495980253049504"/>
          <c:h val="6.6960667914098188E-2"/>
        </c:manualLayout>
      </c:layout>
      <c:overlay val="0"/>
    </c:legend>
    <c:plotVisOnly val="1"/>
    <c:dispBlanksAs val="gap"/>
    <c:showDLblsOverMax val="0"/>
  </c:chart>
  <c:txPr>
    <a:bodyPr/>
    <a:lstStyle/>
    <a:p>
      <a:pPr>
        <a:defRPr sz="1800"/>
      </a:pPr>
      <a:endParaRPr lang="ja-JP"/>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171398641152977E-2"/>
          <c:y val="0.12000645878251949"/>
          <c:w val="0.9140952782522771"/>
          <c:h val="0.78029121510595256"/>
        </c:manualLayout>
      </c:layout>
      <c:barChart>
        <c:barDir val="col"/>
        <c:grouping val="clustered"/>
        <c:varyColors val="0"/>
        <c:ser>
          <c:idx val="0"/>
          <c:order val="0"/>
          <c:tx>
            <c:strRef>
              <c:f>Sheet1!$B$1</c:f>
              <c:strCache>
                <c:ptCount val="1"/>
                <c:pt idx="0">
                  <c:v>男子</c:v>
                </c:pt>
              </c:strCache>
            </c:strRef>
          </c:tx>
          <c:spPr>
            <a:gradFill flip="none" rotWithShape="1">
              <a:gsLst>
                <a:gs pos="0">
                  <a:schemeClr val="accent1">
                    <a:shade val="30000"/>
                    <a:satMod val="115000"/>
                  </a:schemeClr>
                </a:gs>
                <a:gs pos="100000">
                  <a:schemeClr val="accent1">
                    <a:shade val="67500"/>
                    <a:satMod val="115000"/>
                  </a:schemeClr>
                </a:gs>
                <a:gs pos="60000">
                  <a:schemeClr val="accent1">
                    <a:shade val="100000"/>
                    <a:satMod val="115000"/>
                    <a:lumMod val="70000"/>
                    <a:lumOff val="30000"/>
                  </a:schemeClr>
                </a:gs>
              </a:gsLst>
              <a:lin ang="10800000" scaled="1"/>
              <a:tileRect/>
            </a:gradFill>
          </c:spPr>
          <c:invertIfNegative val="0"/>
          <c:dLbls>
            <c:spPr>
              <a:noFill/>
              <a:ln>
                <a:noFill/>
              </a:ln>
              <a:effectLst/>
            </c:spPr>
            <c:txPr>
              <a:bodyPr/>
              <a:lstStyle/>
              <a:p>
                <a:pPr>
                  <a:defRPr>
                    <a:latin typeface="HGPｺﾞｼｯｸE" pitchFamily="50" charset="-128"/>
                    <a:ea typeface="HGPｺﾞｼｯｸE"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小4</c:v>
                </c:pt>
                <c:pt idx="1">
                  <c:v>小5</c:v>
                </c:pt>
                <c:pt idx="2">
                  <c:v>小6</c:v>
                </c:pt>
                <c:pt idx="3">
                  <c:v>中1</c:v>
                </c:pt>
                <c:pt idx="4">
                  <c:v>中2</c:v>
                </c:pt>
                <c:pt idx="5">
                  <c:v>中3</c:v>
                </c:pt>
                <c:pt idx="6">
                  <c:v>高1</c:v>
                </c:pt>
                <c:pt idx="7">
                  <c:v>高2</c:v>
                </c:pt>
                <c:pt idx="8">
                  <c:v>高3</c:v>
                </c:pt>
              </c:strCache>
            </c:strRef>
          </c:cat>
          <c:val>
            <c:numRef>
              <c:f>Sheet1!$B$2:$B$10</c:f>
            </c:numRef>
          </c:val>
          <c:extLst>
            <c:ext xmlns:c16="http://schemas.microsoft.com/office/drawing/2014/chart" uri="{C3380CC4-5D6E-409C-BE32-E72D297353CC}">
              <c16:uniqueId val="{00000000-2772-4F25-AD7B-491F87BDDA35}"/>
            </c:ext>
          </c:extLst>
        </c:ser>
        <c:ser>
          <c:idx val="1"/>
          <c:order val="1"/>
          <c:tx>
            <c:strRef>
              <c:f>Sheet1!$C$1</c:f>
              <c:strCache>
                <c:ptCount val="1"/>
                <c:pt idx="0">
                  <c:v>女子</c:v>
                </c:pt>
              </c:strCache>
            </c:strRef>
          </c:tx>
          <c:spPr>
            <a:gradFill flip="none" rotWithShape="1">
              <a:gsLst>
                <a:gs pos="100000">
                  <a:srgbClr val="FF0066">
                    <a:shade val="30000"/>
                    <a:satMod val="115000"/>
                  </a:srgbClr>
                </a:gs>
                <a:gs pos="0">
                  <a:srgbClr val="FF0066">
                    <a:shade val="67500"/>
                    <a:satMod val="115000"/>
                  </a:srgbClr>
                </a:gs>
                <a:gs pos="40000">
                  <a:srgbClr val="FF0066">
                    <a:shade val="100000"/>
                    <a:satMod val="115000"/>
                    <a:lumMod val="70000"/>
                    <a:lumOff val="30000"/>
                  </a:srgbClr>
                </a:gs>
              </a:gsLst>
              <a:lin ang="0" scaled="1"/>
              <a:tileRect/>
            </a:gradFill>
          </c:spPr>
          <c:invertIfNegative val="0"/>
          <c:dLbls>
            <c:numFmt formatCode="#,##0.0_);[Red]\(#,##0.0\)" sourceLinked="0"/>
            <c:spPr>
              <a:noFill/>
              <a:ln>
                <a:noFill/>
              </a:ln>
              <a:effectLst/>
            </c:spPr>
            <c:txPr>
              <a:bodyPr/>
              <a:lstStyle/>
              <a:p>
                <a:pPr>
                  <a:defRPr>
                    <a:latin typeface="HGPｺﾞｼｯｸE" pitchFamily="50" charset="-128"/>
                    <a:ea typeface="HGPｺﾞｼｯｸE"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小4</c:v>
                </c:pt>
                <c:pt idx="1">
                  <c:v>小5</c:v>
                </c:pt>
                <c:pt idx="2">
                  <c:v>小6</c:v>
                </c:pt>
                <c:pt idx="3">
                  <c:v>中1</c:v>
                </c:pt>
                <c:pt idx="4">
                  <c:v>中2</c:v>
                </c:pt>
                <c:pt idx="5">
                  <c:v>中3</c:v>
                </c:pt>
                <c:pt idx="6">
                  <c:v>高1</c:v>
                </c:pt>
                <c:pt idx="7">
                  <c:v>高2</c:v>
                </c:pt>
                <c:pt idx="8">
                  <c:v>高3</c:v>
                </c:pt>
              </c:strCache>
            </c:strRef>
          </c:cat>
          <c:val>
            <c:numRef>
              <c:f>Sheet1!$C$2:$C$10</c:f>
              <c:numCache>
                <c:formatCode>0.0</c:formatCode>
                <c:ptCount val="9"/>
                <c:pt idx="0">
                  <c:v>1.2</c:v>
                </c:pt>
                <c:pt idx="1">
                  <c:v>1</c:v>
                </c:pt>
                <c:pt idx="2">
                  <c:v>1</c:v>
                </c:pt>
                <c:pt idx="3">
                  <c:v>1.1000000000000001</c:v>
                </c:pt>
                <c:pt idx="4">
                  <c:v>1.6</c:v>
                </c:pt>
                <c:pt idx="5">
                  <c:v>1.6</c:v>
                </c:pt>
                <c:pt idx="6">
                  <c:v>0.9</c:v>
                </c:pt>
                <c:pt idx="7">
                  <c:v>1</c:v>
                </c:pt>
                <c:pt idx="8">
                  <c:v>0.9</c:v>
                </c:pt>
              </c:numCache>
            </c:numRef>
          </c:val>
          <c:extLst>
            <c:ext xmlns:c16="http://schemas.microsoft.com/office/drawing/2014/chart" uri="{C3380CC4-5D6E-409C-BE32-E72D297353CC}">
              <c16:uniqueId val="{00000001-2772-4F25-AD7B-491F87BDDA35}"/>
            </c:ext>
          </c:extLst>
        </c:ser>
        <c:dLbls>
          <c:showLegendKey val="0"/>
          <c:showVal val="0"/>
          <c:showCatName val="0"/>
          <c:showSerName val="0"/>
          <c:showPercent val="0"/>
          <c:showBubbleSize val="0"/>
        </c:dLbls>
        <c:gapWidth val="100"/>
        <c:overlap val="-35"/>
        <c:axId val="239825664"/>
        <c:axId val="239827584"/>
      </c:barChart>
      <c:catAx>
        <c:axId val="239825664"/>
        <c:scaling>
          <c:orientation val="minMax"/>
        </c:scaling>
        <c:delete val="0"/>
        <c:axPos val="b"/>
        <c:numFmt formatCode="General" sourceLinked="0"/>
        <c:majorTickMark val="out"/>
        <c:minorTickMark val="none"/>
        <c:tickLblPos val="nextTo"/>
        <c:txPr>
          <a:bodyPr/>
          <a:lstStyle/>
          <a:p>
            <a:pPr>
              <a:defRPr sz="1400"/>
            </a:pPr>
            <a:endParaRPr lang="ja-JP"/>
          </a:p>
        </c:txPr>
        <c:crossAx val="239827584"/>
        <c:crosses val="autoZero"/>
        <c:auto val="1"/>
        <c:lblAlgn val="ctr"/>
        <c:lblOffset val="100"/>
        <c:noMultiLvlLbl val="0"/>
      </c:catAx>
      <c:valAx>
        <c:axId val="239827584"/>
        <c:scaling>
          <c:orientation val="minMax"/>
          <c:max val="5"/>
        </c:scaling>
        <c:delete val="0"/>
        <c:axPos val="l"/>
        <c:majorGridlines>
          <c:spPr>
            <a:ln>
              <a:prstDash val="dash"/>
            </a:ln>
          </c:spPr>
        </c:majorGridlines>
        <c:title>
          <c:tx>
            <c:rich>
              <a:bodyPr rot="0" vert="horz"/>
              <a:lstStyle/>
              <a:p>
                <a:pPr algn="ctr">
                  <a:defRPr lang="ja-JP" altLang="en-US" sz="1800" b="0" i="0" u="none" strike="noStrike" kern="1200" baseline="0" dirty="0">
                    <a:solidFill>
                      <a:prstClr val="black"/>
                    </a:solidFill>
                    <a:latin typeface="+mn-lt"/>
                    <a:ea typeface="+mn-ea"/>
                    <a:cs typeface="+mn-cs"/>
                  </a:defRPr>
                </a:pPr>
                <a:r>
                  <a:rPr lang="ja-JP" altLang="en-US" sz="1800" b="0" i="0" u="none" strike="noStrike" kern="1200" baseline="0" dirty="0">
                    <a:solidFill>
                      <a:prstClr val="black"/>
                    </a:solidFill>
                    <a:latin typeface="+mn-lt"/>
                    <a:ea typeface="+mn-ea"/>
                    <a:cs typeface="+mn-cs"/>
                  </a:rPr>
                  <a:t>（％）</a:t>
                </a:r>
              </a:p>
            </c:rich>
          </c:tx>
          <c:layout>
            <c:manualLayout>
              <c:xMode val="edge"/>
              <c:yMode val="edge"/>
              <c:x val="1.6206047590179865E-2"/>
              <c:y val="3.4880654996533152E-2"/>
            </c:manualLayout>
          </c:layout>
          <c:overlay val="0"/>
        </c:title>
        <c:numFmt formatCode="General" sourceLinked="0"/>
        <c:majorTickMark val="out"/>
        <c:minorTickMark val="none"/>
        <c:tickLblPos val="nextTo"/>
        <c:crossAx val="239825664"/>
        <c:crosses val="autoZero"/>
        <c:crossBetween val="between"/>
        <c:majorUnit val="1"/>
      </c:valAx>
    </c:plotArea>
    <c:legend>
      <c:legendPos val="t"/>
      <c:layout>
        <c:manualLayout>
          <c:xMode val="edge"/>
          <c:yMode val="edge"/>
          <c:x val="0.82072583952202915"/>
          <c:y val="1.4475271411338963E-2"/>
          <c:w val="0.15495980253049504"/>
          <c:h val="6.6960667914098188E-2"/>
        </c:manualLayout>
      </c:layout>
      <c:overlay val="0"/>
    </c:legend>
    <c:plotVisOnly val="1"/>
    <c:dispBlanksAs val="gap"/>
    <c:showDLblsOverMax val="0"/>
  </c:chart>
  <c:txPr>
    <a:bodyPr/>
    <a:lstStyle/>
    <a:p>
      <a:pPr>
        <a:defRPr sz="1800"/>
      </a:pPr>
      <a:endParaRPr lang="ja-JP"/>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171398641152977E-2"/>
          <c:y val="0.12000645878251949"/>
          <c:w val="0.9140952782522771"/>
          <c:h val="0.78029121510595256"/>
        </c:manualLayout>
      </c:layout>
      <c:barChart>
        <c:barDir val="col"/>
        <c:grouping val="clustered"/>
        <c:varyColors val="0"/>
        <c:ser>
          <c:idx val="0"/>
          <c:order val="0"/>
          <c:tx>
            <c:strRef>
              <c:f>Sheet1!$B$1</c:f>
              <c:strCache>
                <c:ptCount val="1"/>
                <c:pt idx="0">
                  <c:v>男子</c:v>
                </c:pt>
              </c:strCache>
            </c:strRef>
          </c:tx>
          <c:spPr>
            <a:gradFill flip="none" rotWithShape="1">
              <a:gsLst>
                <a:gs pos="0">
                  <a:schemeClr val="accent1">
                    <a:shade val="30000"/>
                    <a:satMod val="115000"/>
                  </a:schemeClr>
                </a:gs>
                <a:gs pos="100000">
                  <a:schemeClr val="accent1">
                    <a:shade val="67500"/>
                    <a:satMod val="115000"/>
                  </a:schemeClr>
                </a:gs>
                <a:gs pos="60000">
                  <a:schemeClr val="accent1">
                    <a:shade val="100000"/>
                    <a:satMod val="115000"/>
                    <a:lumMod val="70000"/>
                    <a:lumOff val="30000"/>
                  </a:schemeClr>
                </a:gs>
              </a:gsLst>
              <a:lin ang="10800000" scaled="1"/>
              <a:tileRect/>
            </a:gradFill>
          </c:spPr>
          <c:invertIfNegative val="0"/>
          <c:dLbls>
            <c:numFmt formatCode="#,##0.0_);[Red]\(#,##0.0\)" sourceLinked="0"/>
            <c:spPr>
              <a:noFill/>
              <a:ln>
                <a:noFill/>
              </a:ln>
              <a:effectLst/>
            </c:spPr>
            <c:txPr>
              <a:bodyPr/>
              <a:lstStyle/>
              <a:p>
                <a:pPr>
                  <a:defRPr>
                    <a:latin typeface="HGPｺﾞｼｯｸE" pitchFamily="50" charset="-128"/>
                    <a:ea typeface="HGPｺﾞｼｯｸE"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小4</c:v>
                </c:pt>
                <c:pt idx="1">
                  <c:v>小5</c:v>
                </c:pt>
                <c:pt idx="2">
                  <c:v>小6</c:v>
                </c:pt>
                <c:pt idx="3">
                  <c:v>中1</c:v>
                </c:pt>
                <c:pt idx="4">
                  <c:v>中2</c:v>
                </c:pt>
                <c:pt idx="5">
                  <c:v>中3</c:v>
                </c:pt>
                <c:pt idx="6">
                  <c:v>高1</c:v>
                </c:pt>
                <c:pt idx="7">
                  <c:v>高2</c:v>
                </c:pt>
                <c:pt idx="8">
                  <c:v>高3</c:v>
                </c:pt>
              </c:strCache>
            </c:strRef>
          </c:cat>
          <c:val>
            <c:numRef>
              <c:f>Sheet1!$B$2:$B$10</c:f>
              <c:numCache>
                <c:formatCode>General</c:formatCode>
                <c:ptCount val="9"/>
                <c:pt idx="0">
                  <c:v>1.7</c:v>
                </c:pt>
                <c:pt idx="1">
                  <c:v>1.6</c:v>
                </c:pt>
                <c:pt idx="2">
                  <c:v>1.2</c:v>
                </c:pt>
                <c:pt idx="3">
                  <c:v>1.4</c:v>
                </c:pt>
                <c:pt idx="4">
                  <c:v>1.2</c:v>
                </c:pt>
                <c:pt idx="5">
                  <c:v>1</c:v>
                </c:pt>
                <c:pt idx="6">
                  <c:v>1</c:v>
                </c:pt>
                <c:pt idx="7">
                  <c:v>1</c:v>
                </c:pt>
                <c:pt idx="8">
                  <c:v>0.9</c:v>
                </c:pt>
              </c:numCache>
            </c:numRef>
          </c:val>
          <c:extLst>
            <c:ext xmlns:c16="http://schemas.microsoft.com/office/drawing/2014/chart" uri="{C3380CC4-5D6E-409C-BE32-E72D297353CC}">
              <c16:uniqueId val="{00000000-09FF-4CE0-88A0-0DF534D35DB5}"/>
            </c:ext>
          </c:extLst>
        </c:ser>
        <c:dLbls>
          <c:showLegendKey val="0"/>
          <c:showVal val="0"/>
          <c:showCatName val="0"/>
          <c:showSerName val="0"/>
          <c:showPercent val="0"/>
          <c:showBubbleSize val="0"/>
        </c:dLbls>
        <c:gapWidth val="100"/>
        <c:overlap val="-35"/>
        <c:axId val="227258368"/>
        <c:axId val="227259904"/>
      </c:barChart>
      <c:catAx>
        <c:axId val="227258368"/>
        <c:scaling>
          <c:orientation val="minMax"/>
        </c:scaling>
        <c:delete val="0"/>
        <c:axPos val="b"/>
        <c:numFmt formatCode="General" sourceLinked="0"/>
        <c:majorTickMark val="out"/>
        <c:minorTickMark val="none"/>
        <c:tickLblPos val="nextTo"/>
        <c:txPr>
          <a:bodyPr/>
          <a:lstStyle/>
          <a:p>
            <a:pPr>
              <a:defRPr sz="1400"/>
            </a:pPr>
            <a:endParaRPr lang="ja-JP"/>
          </a:p>
        </c:txPr>
        <c:crossAx val="227259904"/>
        <c:crosses val="autoZero"/>
        <c:auto val="1"/>
        <c:lblAlgn val="ctr"/>
        <c:lblOffset val="100"/>
        <c:noMultiLvlLbl val="0"/>
      </c:catAx>
      <c:valAx>
        <c:axId val="227259904"/>
        <c:scaling>
          <c:orientation val="minMax"/>
          <c:max val="5"/>
        </c:scaling>
        <c:delete val="0"/>
        <c:axPos val="l"/>
        <c:majorGridlines>
          <c:spPr>
            <a:ln>
              <a:prstDash val="dash"/>
            </a:ln>
          </c:spPr>
        </c:majorGridlines>
        <c:title>
          <c:tx>
            <c:rich>
              <a:bodyPr rot="0" vert="horz"/>
              <a:lstStyle/>
              <a:p>
                <a:pPr algn="ctr">
                  <a:defRPr lang="ja-JP" altLang="en-US" sz="1800" b="0" i="0" u="none" strike="noStrike" kern="1200" baseline="0" dirty="0">
                    <a:solidFill>
                      <a:prstClr val="black"/>
                    </a:solidFill>
                    <a:latin typeface="+mn-lt"/>
                    <a:ea typeface="+mn-ea"/>
                    <a:cs typeface="+mn-cs"/>
                  </a:defRPr>
                </a:pPr>
                <a:r>
                  <a:rPr lang="ja-JP" altLang="en-US" sz="1800" b="0" i="0" u="none" strike="noStrike" kern="1200" baseline="0" dirty="0">
                    <a:solidFill>
                      <a:prstClr val="black"/>
                    </a:solidFill>
                    <a:latin typeface="+mn-lt"/>
                    <a:ea typeface="+mn-ea"/>
                    <a:cs typeface="+mn-cs"/>
                  </a:rPr>
                  <a:t>（％）</a:t>
                </a:r>
              </a:p>
            </c:rich>
          </c:tx>
          <c:layout>
            <c:manualLayout>
              <c:xMode val="edge"/>
              <c:yMode val="edge"/>
              <c:x val="1.6206047590179865E-2"/>
              <c:y val="3.4880654996533152E-2"/>
            </c:manualLayout>
          </c:layout>
          <c:overlay val="0"/>
        </c:title>
        <c:numFmt formatCode="General" sourceLinked="1"/>
        <c:majorTickMark val="out"/>
        <c:minorTickMark val="none"/>
        <c:tickLblPos val="nextTo"/>
        <c:crossAx val="227258368"/>
        <c:crosses val="autoZero"/>
        <c:crossBetween val="between"/>
        <c:majorUnit val="1"/>
      </c:valAx>
    </c:plotArea>
    <c:legend>
      <c:legendPos val="t"/>
      <c:layout>
        <c:manualLayout>
          <c:xMode val="edge"/>
          <c:yMode val="edge"/>
          <c:x val="0.82072583952202915"/>
          <c:y val="1.4475271411338963E-2"/>
          <c:w val="0.15495980253049504"/>
          <c:h val="6.6960667914098188E-2"/>
        </c:manualLayout>
      </c:layout>
      <c:overlay val="0"/>
    </c:legend>
    <c:plotVisOnly val="1"/>
    <c:dispBlanksAs val="gap"/>
    <c:showDLblsOverMax val="0"/>
  </c:chart>
  <c:txPr>
    <a:bodyPr/>
    <a:lstStyle/>
    <a:p>
      <a:pPr>
        <a:defRPr sz="1800"/>
      </a:pPr>
      <a:endParaRPr lang="ja-JP"/>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0">
                <a:latin typeface="HGPｺﾞｼｯｸE" pitchFamily="50" charset="-128"/>
                <a:ea typeface="HGPｺﾞｼｯｸE" pitchFamily="50" charset="-128"/>
              </a:defRPr>
            </a:pPr>
            <a:r>
              <a:rPr lang="ja-JP" altLang="en-US" sz="1600" b="0" dirty="0">
                <a:latin typeface="HGPｺﾞｼｯｸE" pitchFamily="50" charset="-128"/>
                <a:ea typeface="HGPｺﾞｼｯｸE" pitchFamily="50" charset="-128"/>
              </a:rPr>
              <a:t>女子</a:t>
            </a:r>
          </a:p>
        </c:rich>
      </c:tx>
      <c:overlay val="0"/>
    </c:title>
    <c:autoTitleDeleted val="0"/>
    <c:plotArea>
      <c:layout>
        <c:manualLayout>
          <c:layoutTarget val="inner"/>
          <c:xMode val="edge"/>
          <c:yMode val="edge"/>
          <c:x val="7.3437640851563082E-2"/>
          <c:y val="0.12302176039816494"/>
          <c:w val="0.85294916797258424"/>
          <c:h val="0.71199243942516832"/>
        </c:manualLayout>
      </c:layout>
      <c:barChart>
        <c:barDir val="col"/>
        <c:grouping val="percentStacked"/>
        <c:varyColors val="0"/>
        <c:ser>
          <c:idx val="2"/>
          <c:order val="0"/>
          <c:tx>
            <c:strRef>
              <c:f>Sheet1!$B$1</c:f>
              <c:strCache>
                <c:ptCount val="1"/>
                <c:pt idx="0">
                  <c:v>友達</c:v>
                </c:pt>
              </c:strCache>
            </c:strRef>
          </c:tx>
          <c:spPr>
            <a:gradFill flip="none" rotWithShape="1">
              <a:gsLst>
                <a:gs pos="0">
                  <a:schemeClr val="accent3">
                    <a:lumMod val="50000"/>
                  </a:schemeClr>
                </a:gs>
                <a:gs pos="60000">
                  <a:schemeClr val="accent3"/>
                </a:gs>
                <a:gs pos="100000">
                  <a:schemeClr val="accent3">
                    <a:lumMod val="75000"/>
                  </a:schemeClr>
                </a:gs>
              </a:gsLst>
              <a:lin ang="10800000" scaled="1"/>
              <a:tileRect/>
            </a:gradFill>
          </c:spPr>
          <c:invertIfNegative val="0"/>
          <c:dLbls>
            <c:numFmt formatCode="#,##0.0_);[Red]\(#,##0.0\)" sourceLinked="0"/>
            <c:spPr>
              <a:noFill/>
              <a:ln>
                <a:noFill/>
              </a:ln>
              <a:effectLst/>
            </c:spPr>
            <c:txPr>
              <a:bodyPr/>
              <a:lstStyle/>
              <a:p>
                <a:pPr>
                  <a:defRPr>
                    <a:latin typeface="HGPｺﾞｼｯｸE" pitchFamily="50" charset="-128"/>
                    <a:ea typeface="HGPｺﾞｼｯｸE" pitchFamily="50"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小4</c:v>
                </c:pt>
                <c:pt idx="1">
                  <c:v>小5</c:v>
                </c:pt>
                <c:pt idx="2">
                  <c:v>小6</c:v>
                </c:pt>
                <c:pt idx="3">
                  <c:v>中1</c:v>
                </c:pt>
                <c:pt idx="4">
                  <c:v>中2</c:v>
                </c:pt>
                <c:pt idx="5">
                  <c:v>中3</c:v>
                </c:pt>
                <c:pt idx="6">
                  <c:v>高1</c:v>
                </c:pt>
                <c:pt idx="7">
                  <c:v>高2</c:v>
                </c:pt>
                <c:pt idx="8">
                  <c:v>高3</c:v>
                </c:pt>
              </c:strCache>
            </c:strRef>
          </c:cat>
          <c:val>
            <c:numRef>
              <c:f>Sheet1!$B$2:$B$10</c:f>
              <c:numCache>
                <c:formatCode>0.0</c:formatCode>
                <c:ptCount val="9"/>
                <c:pt idx="0">
                  <c:v>29.2</c:v>
                </c:pt>
                <c:pt idx="1">
                  <c:v>23.9</c:v>
                </c:pt>
                <c:pt idx="2">
                  <c:v>31.7</c:v>
                </c:pt>
                <c:pt idx="3">
                  <c:v>30.3</c:v>
                </c:pt>
                <c:pt idx="4">
                  <c:v>37.4</c:v>
                </c:pt>
                <c:pt idx="5">
                  <c:v>31.7</c:v>
                </c:pt>
                <c:pt idx="6">
                  <c:v>30.6</c:v>
                </c:pt>
                <c:pt idx="7">
                  <c:v>33.700000000000003</c:v>
                </c:pt>
                <c:pt idx="8">
                  <c:v>40.9</c:v>
                </c:pt>
              </c:numCache>
            </c:numRef>
          </c:val>
          <c:extLst>
            <c:ext xmlns:c16="http://schemas.microsoft.com/office/drawing/2014/chart" uri="{C3380CC4-5D6E-409C-BE32-E72D297353CC}">
              <c16:uniqueId val="{00000000-6AEB-4907-B1AC-B204EC776018}"/>
            </c:ext>
          </c:extLst>
        </c:ser>
        <c:ser>
          <c:idx val="0"/>
          <c:order val="1"/>
          <c:tx>
            <c:strRef>
              <c:f>Sheet1!$C$1</c:f>
              <c:strCache>
                <c:ptCount val="1"/>
                <c:pt idx="0">
                  <c:v>先生</c:v>
                </c:pt>
              </c:strCache>
            </c:strRef>
          </c:tx>
          <c:spPr>
            <a:gradFill>
              <a:gsLst>
                <a:gs pos="0">
                  <a:schemeClr val="accent2">
                    <a:lumMod val="50000"/>
                  </a:schemeClr>
                </a:gs>
                <a:gs pos="60000">
                  <a:schemeClr val="accent2">
                    <a:lumMod val="60000"/>
                    <a:lumOff val="40000"/>
                  </a:schemeClr>
                </a:gs>
                <a:gs pos="100000">
                  <a:schemeClr val="accent2">
                    <a:lumMod val="75000"/>
                  </a:schemeClr>
                </a:gs>
              </a:gsLst>
              <a:lin ang="10800000" scaled="1"/>
            </a:gradFill>
          </c:spPr>
          <c:invertIfNegative val="0"/>
          <c:dLbls>
            <c:dLbl>
              <c:idx val="0"/>
              <c:layout>
                <c:manualLayout>
                  <c:x val="0"/>
                  <c:y val="-2.62853453146429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EB-4907-B1AC-B204EC776018}"/>
                </c:ext>
              </c:extLst>
            </c:dLbl>
            <c:dLbl>
              <c:idx val="1"/>
              <c:layout>
                <c:manualLayout>
                  <c:x val="0"/>
                  <c:y val="-2.6283275765371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AEB-4907-B1AC-B204EC776018}"/>
                </c:ext>
              </c:extLst>
            </c:dLbl>
            <c:dLbl>
              <c:idx val="2"/>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AEB-4907-B1AC-B204EC776018}"/>
                </c:ext>
              </c:extLst>
            </c:dLbl>
            <c:spPr>
              <a:noFill/>
              <a:ln>
                <a:noFill/>
              </a:ln>
              <a:effectLst/>
            </c:spPr>
            <c:txPr>
              <a:bodyPr/>
              <a:lstStyle/>
              <a:p>
                <a:pPr>
                  <a:defRPr>
                    <a:latin typeface="HGPｺﾞｼｯｸE" pitchFamily="50" charset="-128"/>
                    <a:ea typeface="HGPｺﾞｼｯｸE"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小4</c:v>
                </c:pt>
                <c:pt idx="1">
                  <c:v>小5</c:v>
                </c:pt>
                <c:pt idx="2">
                  <c:v>小6</c:v>
                </c:pt>
                <c:pt idx="3">
                  <c:v>中1</c:v>
                </c:pt>
                <c:pt idx="4">
                  <c:v>中2</c:v>
                </c:pt>
                <c:pt idx="5">
                  <c:v>中3</c:v>
                </c:pt>
                <c:pt idx="6">
                  <c:v>高1</c:v>
                </c:pt>
                <c:pt idx="7">
                  <c:v>高2</c:v>
                </c:pt>
                <c:pt idx="8">
                  <c:v>高3</c:v>
                </c:pt>
              </c:strCache>
            </c:strRef>
          </c:cat>
          <c:val>
            <c:numRef>
              <c:f>Sheet1!$C$2:$C$10</c:f>
              <c:numCache>
                <c:formatCode>0.0</c:formatCode>
                <c:ptCount val="9"/>
                <c:pt idx="0">
                  <c:v>2.9</c:v>
                </c:pt>
                <c:pt idx="1">
                  <c:v>4.4000000000000004</c:v>
                </c:pt>
                <c:pt idx="2">
                  <c:v>8.8000000000000007</c:v>
                </c:pt>
                <c:pt idx="3">
                  <c:v>6.6</c:v>
                </c:pt>
                <c:pt idx="4">
                  <c:v>12.1</c:v>
                </c:pt>
                <c:pt idx="5">
                  <c:v>17.8</c:v>
                </c:pt>
                <c:pt idx="6">
                  <c:v>8.3000000000000007</c:v>
                </c:pt>
                <c:pt idx="7">
                  <c:v>11.9</c:v>
                </c:pt>
                <c:pt idx="8">
                  <c:v>11.4</c:v>
                </c:pt>
              </c:numCache>
            </c:numRef>
          </c:val>
          <c:extLst>
            <c:ext xmlns:c16="http://schemas.microsoft.com/office/drawing/2014/chart" uri="{C3380CC4-5D6E-409C-BE32-E72D297353CC}">
              <c16:uniqueId val="{00000004-6AEB-4907-B1AC-B204EC776018}"/>
            </c:ext>
          </c:extLst>
        </c:ser>
        <c:ser>
          <c:idx val="1"/>
          <c:order val="2"/>
          <c:tx>
            <c:strRef>
              <c:f>Sheet1!$D$1</c:f>
              <c:strCache>
                <c:ptCount val="1"/>
                <c:pt idx="0">
                  <c:v>親</c:v>
                </c:pt>
              </c:strCache>
            </c:strRef>
          </c:tx>
          <c:spPr>
            <a:gradFill>
              <a:gsLst>
                <a:gs pos="0">
                  <a:srgbClr val="CC9900"/>
                </a:gs>
                <a:gs pos="60000">
                  <a:srgbClr val="FFFF00">
                    <a:lumMod val="60000"/>
                    <a:lumOff val="40000"/>
                  </a:srgbClr>
                </a:gs>
                <a:gs pos="100000">
                  <a:srgbClr val="FFFF00"/>
                </a:gs>
              </a:gsLst>
              <a:lin ang="10800000" scaled="1"/>
            </a:gradFill>
          </c:spPr>
          <c:invertIfNegative val="0"/>
          <c:dLbls>
            <c:spPr>
              <a:noFill/>
              <a:ln>
                <a:noFill/>
              </a:ln>
              <a:effectLst/>
            </c:spPr>
            <c:txPr>
              <a:bodyPr/>
              <a:lstStyle/>
              <a:p>
                <a:pPr>
                  <a:defRPr>
                    <a:latin typeface="HGPｺﾞｼｯｸE" pitchFamily="50" charset="-128"/>
                    <a:ea typeface="HGPｺﾞｼｯｸE"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小4</c:v>
                </c:pt>
                <c:pt idx="1">
                  <c:v>小5</c:v>
                </c:pt>
                <c:pt idx="2">
                  <c:v>小6</c:v>
                </c:pt>
                <c:pt idx="3">
                  <c:v>中1</c:v>
                </c:pt>
                <c:pt idx="4">
                  <c:v>中2</c:v>
                </c:pt>
                <c:pt idx="5">
                  <c:v>中3</c:v>
                </c:pt>
                <c:pt idx="6">
                  <c:v>高1</c:v>
                </c:pt>
                <c:pt idx="7">
                  <c:v>高2</c:v>
                </c:pt>
                <c:pt idx="8">
                  <c:v>高3</c:v>
                </c:pt>
              </c:strCache>
            </c:strRef>
          </c:cat>
          <c:val>
            <c:numRef>
              <c:f>Sheet1!$D$2:$D$10</c:f>
              <c:numCache>
                <c:formatCode>0.0</c:formatCode>
                <c:ptCount val="9"/>
                <c:pt idx="0">
                  <c:v>29.2</c:v>
                </c:pt>
                <c:pt idx="1">
                  <c:v>25.2</c:v>
                </c:pt>
                <c:pt idx="2">
                  <c:v>20.9</c:v>
                </c:pt>
                <c:pt idx="3" formatCode="General">
                  <c:v>30.8</c:v>
                </c:pt>
                <c:pt idx="4">
                  <c:v>22</c:v>
                </c:pt>
                <c:pt idx="5">
                  <c:v>24.5</c:v>
                </c:pt>
                <c:pt idx="6">
                  <c:v>25</c:v>
                </c:pt>
                <c:pt idx="7">
                  <c:v>19.8</c:v>
                </c:pt>
                <c:pt idx="8">
                  <c:v>18.2</c:v>
                </c:pt>
              </c:numCache>
            </c:numRef>
          </c:val>
          <c:extLst>
            <c:ext xmlns:c16="http://schemas.microsoft.com/office/drawing/2014/chart" uri="{C3380CC4-5D6E-409C-BE32-E72D297353CC}">
              <c16:uniqueId val="{00000005-6AEB-4907-B1AC-B204EC776018}"/>
            </c:ext>
          </c:extLst>
        </c:ser>
        <c:ser>
          <c:idx val="3"/>
          <c:order val="3"/>
          <c:tx>
            <c:strRef>
              <c:f>Sheet1!$E$1</c:f>
              <c:strCache>
                <c:ptCount val="1"/>
                <c:pt idx="0">
                  <c:v>警察</c:v>
                </c:pt>
              </c:strCache>
            </c:strRef>
          </c:tx>
          <c:spPr>
            <a:gradFill>
              <a:gsLst>
                <a:gs pos="0">
                  <a:srgbClr val="FF0066"/>
                </a:gs>
                <a:gs pos="60000">
                  <a:srgbClr val="FF9999"/>
                </a:gs>
                <a:gs pos="100000">
                  <a:srgbClr val="FF3399"/>
                </a:gs>
              </a:gsLst>
              <a:lin ang="10800000" scaled="1"/>
            </a:gradFill>
          </c:spPr>
          <c:invertIfNegative val="0"/>
          <c:dLbls>
            <c:dLbl>
              <c:idx val="0"/>
              <c:layout>
                <c:manualLayout>
                  <c:x val="-4.7073998843536408E-3"/>
                  <c:y val="2.1743336181082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AEB-4907-B1AC-B204EC776018}"/>
                </c:ext>
              </c:extLst>
            </c:dLbl>
            <c:dLbl>
              <c:idx val="1"/>
              <c:layout>
                <c:manualLayout>
                  <c:x val="-2.1575333563193103E-17"/>
                  <c:y val="2.89116033419081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AEB-4907-B1AC-B204EC776018}"/>
                </c:ext>
              </c:extLst>
            </c:dLbl>
            <c:dLbl>
              <c:idx val="2"/>
              <c:layout>
                <c:manualLayout>
                  <c:x val="0"/>
                  <c:y val="1.83982930357597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AEB-4907-B1AC-B204EC776018}"/>
                </c:ext>
              </c:extLst>
            </c:dLbl>
            <c:dLbl>
              <c:idx val="3"/>
              <c:layout>
                <c:manualLayout>
                  <c:x val="0"/>
                  <c:y val="2.10266206122968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AEB-4907-B1AC-B204EC776018}"/>
                </c:ext>
              </c:extLst>
            </c:dLbl>
            <c:dLbl>
              <c:idx val="4"/>
              <c:layout>
                <c:manualLayout>
                  <c:x val="0"/>
                  <c:y val="3.15399309184452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AEB-4907-B1AC-B204EC776018}"/>
                </c:ext>
              </c:extLst>
            </c:dLbl>
            <c:dLbl>
              <c:idx val="5"/>
              <c:layout>
                <c:manualLayout>
                  <c:x val="0"/>
                  <c:y val="2.6283275765371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AEB-4907-B1AC-B204EC776018}"/>
                </c:ext>
              </c:extLst>
            </c:dLbl>
            <c:dLbl>
              <c:idx val="7"/>
              <c:layout>
                <c:manualLayout>
                  <c:x val="0"/>
                  <c:y val="1.05133103061484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AEB-4907-B1AC-B204EC776018}"/>
                </c:ext>
              </c:extLst>
            </c:dLbl>
            <c:dLbl>
              <c:idx val="8"/>
              <c:layout>
                <c:manualLayout>
                  <c:x val="-7.061099826530633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AEB-4907-B1AC-B204EC776018}"/>
                </c:ext>
              </c:extLst>
            </c:dLbl>
            <c:spPr>
              <a:noFill/>
              <a:ln>
                <a:noFill/>
              </a:ln>
              <a:effectLst/>
            </c:spPr>
            <c:txPr>
              <a:bodyPr/>
              <a:lstStyle/>
              <a:p>
                <a:pPr>
                  <a:defRPr>
                    <a:latin typeface="HGPｺﾞｼｯｸE" pitchFamily="50" charset="-128"/>
                    <a:ea typeface="HGPｺﾞｼｯｸE"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小4</c:v>
                </c:pt>
                <c:pt idx="1">
                  <c:v>小5</c:v>
                </c:pt>
                <c:pt idx="2">
                  <c:v>小6</c:v>
                </c:pt>
                <c:pt idx="3">
                  <c:v>中1</c:v>
                </c:pt>
                <c:pt idx="4">
                  <c:v>中2</c:v>
                </c:pt>
                <c:pt idx="5">
                  <c:v>中3</c:v>
                </c:pt>
                <c:pt idx="6">
                  <c:v>高1</c:v>
                </c:pt>
                <c:pt idx="7">
                  <c:v>高2</c:v>
                </c:pt>
                <c:pt idx="8">
                  <c:v>高3</c:v>
                </c:pt>
              </c:strCache>
            </c:strRef>
          </c:cat>
          <c:val>
            <c:numRef>
              <c:f>Sheet1!$E$2:$E$10</c:f>
              <c:numCache>
                <c:formatCode>0.0</c:formatCode>
                <c:ptCount val="9"/>
                <c:pt idx="0">
                  <c:v>0.7</c:v>
                </c:pt>
                <c:pt idx="1">
                  <c:v>0</c:v>
                </c:pt>
                <c:pt idx="2">
                  <c:v>0</c:v>
                </c:pt>
                <c:pt idx="3">
                  <c:v>1</c:v>
                </c:pt>
                <c:pt idx="4">
                  <c:v>0.5</c:v>
                </c:pt>
                <c:pt idx="5">
                  <c:v>0</c:v>
                </c:pt>
                <c:pt idx="6">
                  <c:v>5.6</c:v>
                </c:pt>
                <c:pt idx="7">
                  <c:v>5</c:v>
                </c:pt>
                <c:pt idx="8">
                  <c:v>4.5</c:v>
                </c:pt>
              </c:numCache>
            </c:numRef>
          </c:val>
          <c:extLst>
            <c:ext xmlns:c16="http://schemas.microsoft.com/office/drawing/2014/chart" uri="{C3380CC4-5D6E-409C-BE32-E72D297353CC}">
              <c16:uniqueId val="{0000000E-6AEB-4907-B1AC-B204EC776018}"/>
            </c:ext>
          </c:extLst>
        </c:ser>
        <c:ser>
          <c:idx val="4"/>
          <c:order val="4"/>
          <c:tx>
            <c:strRef>
              <c:f>Sheet1!$F$1</c:f>
              <c:strCache>
                <c:ptCount val="1"/>
                <c:pt idx="0">
                  <c:v>その他</c:v>
                </c:pt>
              </c:strCache>
            </c:strRef>
          </c:tx>
          <c:spPr>
            <a:gradFill>
              <a:gsLst>
                <a:gs pos="0">
                  <a:schemeClr val="accent1">
                    <a:lumMod val="75000"/>
                  </a:schemeClr>
                </a:gs>
                <a:gs pos="50000">
                  <a:schemeClr val="accent1">
                    <a:lumMod val="40000"/>
                    <a:lumOff val="60000"/>
                  </a:schemeClr>
                </a:gs>
                <a:gs pos="100000">
                  <a:schemeClr val="accent1"/>
                </a:gs>
              </a:gsLst>
              <a:lin ang="0" scaled="1"/>
            </a:gradFill>
          </c:spPr>
          <c:invertIfNegative val="0"/>
          <c:dLbls>
            <c:dLbl>
              <c:idx val="0"/>
              <c:layout>
                <c:manualLayout>
                  <c:x val="-7.0610998265304608E-3"/>
                  <c:y val="-9.6637049693700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AEB-4907-B1AC-B204EC776018}"/>
                </c:ext>
              </c:extLst>
            </c:dLbl>
            <c:dLbl>
              <c:idx val="3"/>
              <c:layout>
                <c:manualLayout>
                  <c:x val="-4.3150667126386205E-17"/>
                  <c:y val="-1.2570806137517949E-2"/>
                </c:manualLayout>
              </c:layout>
              <c:showLegendKey val="0"/>
              <c:showVal val="1"/>
              <c:showCatName val="0"/>
              <c:showSerName val="0"/>
              <c:showPercent val="0"/>
              <c:showBubbleSize val="0"/>
              <c:extLst>
                <c:ext xmlns:c15="http://schemas.microsoft.com/office/drawing/2012/chart" uri="{CE6537A1-D6FC-4f65-9D91-7224C49458BB}">
                  <c15:layout>
                    <c:manualLayout>
                      <c:w val="6.9575370290746813E-2"/>
                      <c:h val="6.6196379040184841E-2"/>
                    </c:manualLayout>
                  </c15:layout>
                </c:ext>
                <c:ext xmlns:c16="http://schemas.microsoft.com/office/drawing/2014/chart" uri="{C3380CC4-5D6E-409C-BE32-E72D297353CC}">
                  <c16:uniqueId val="{00000010-6AEB-4907-B1AC-B204EC776018}"/>
                </c:ext>
              </c:extLst>
            </c:dLbl>
            <c:dLbl>
              <c:idx val="5"/>
              <c:layout>
                <c:manualLayout>
                  <c:x val="0"/>
                  <c:y val="-1.05133103061484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AEB-4907-B1AC-B204EC776018}"/>
                </c:ext>
              </c:extLst>
            </c:dLbl>
            <c:dLbl>
              <c:idx val="6"/>
              <c:layout>
                <c:manualLayout>
                  <c:x val="0"/>
                  <c:y val="-1.57699654592226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AEB-4907-B1AC-B204EC776018}"/>
                </c:ext>
              </c:extLst>
            </c:dLbl>
            <c:dLbl>
              <c:idx val="7"/>
              <c:layout>
                <c:manualLayout>
                  <c:x val="0"/>
                  <c:y val="-2.36549481888339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AEB-4907-B1AC-B204EC776018}"/>
                </c:ext>
              </c:extLst>
            </c:dLbl>
            <c:dLbl>
              <c:idx val="8"/>
              <c:layout>
                <c:manualLayout>
                  <c:x val="0"/>
                  <c:y val="-2.89116033419081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AEB-4907-B1AC-B204EC776018}"/>
                </c:ext>
              </c:extLst>
            </c:dLbl>
            <c:numFmt formatCode="#,##0.0_);[Red]\(#,##0.0\)" sourceLinked="0"/>
            <c:spPr>
              <a:noFill/>
              <a:ln>
                <a:noFill/>
              </a:ln>
              <a:effectLst/>
            </c:spPr>
            <c:txPr>
              <a:bodyPr/>
              <a:lstStyle/>
              <a:p>
                <a:pPr>
                  <a:defRPr>
                    <a:latin typeface="HGPｺﾞｼｯｸE" pitchFamily="50" charset="-128"/>
                    <a:ea typeface="HGPｺﾞｼｯｸE"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小4</c:v>
                </c:pt>
                <c:pt idx="1">
                  <c:v>小5</c:v>
                </c:pt>
                <c:pt idx="2">
                  <c:v>小6</c:v>
                </c:pt>
                <c:pt idx="3">
                  <c:v>中1</c:v>
                </c:pt>
                <c:pt idx="4">
                  <c:v>中2</c:v>
                </c:pt>
                <c:pt idx="5">
                  <c:v>中3</c:v>
                </c:pt>
                <c:pt idx="6">
                  <c:v>高1</c:v>
                </c:pt>
                <c:pt idx="7">
                  <c:v>高2</c:v>
                </c:pt>
                <c:pt idx="8">
                  <c:v>高3</c:v>
                </c:pt>
              </c:strCache>
            </c:strRef>
          </c:cat>
          <c:val>
            <c:numRef>
              <c:f>Sheet1!$F$2:$F$10</c:f>
              <c:numCache>
                <c:formatCode>General</c:formatCode>
                <c:ptCount val="9"/>
                <c:pt idx="0">
                  <c:v>10.9</c:v>
                </c:pt>
                <c:pt idx="1">
                  <c:v>6.3</c:v>
                </c:pt>
                <c:pt idx="2">
                  <c:v>5.4</c:v>
                </c:pt>
                <c:pt idx="3">
                  <c:v>3</c:v>
                </c:pt>
                <c:pt idx="4">
                  <c:v>2.7</c:v>
                </c:pt>
                <c:pt idx="5">
                  <c:v>2.4</c:v>
                </c:pt>
                <c:pt idx="6">
                  <c:v>7.4</c:v>
                </c:pt>
                <c:pt idx="7">
                  <c:v>6.9</c:v>
                </c:pt>
                <c:pt idx="8">
                  <c:v>3.4</c:v>
                </c:pt>
              </c:numCache>
            </c:numRef>
          </c:val>
          <c:extLst>
            <c:ext xmlns:c16="http://schemas.microsoft.com/office/drawing/2014/chart" uri="{C3380CC4-5D6E-409C-BE32-E72D297353CC}">
              <c16:uniqueId val="{00000015-6AEB-4907-B1AC-B204EC776018}"/>
            </c:ext>
          </c:extLst>
        </c:ser>
        <c:ser>
          <c:idx val="5"/>
          <c:order val="5"/>
          <c:tx>
            <c:strRef>
              <c:f>Sheet1!$G$1</c:f>
              <c:strCache>
                <c:ptCount val="1"/>
                <c:pt idx="0">
                  <c:v>相談しなかった</c:v>
                </c:pt>
              </c:strCache>
            </c:strRef>
          </c:tx>
          <c:spPr>
            <a:gradFill>
              <a:gsLst>
                <a:gs pos="0">
                  <a:srgbClr val="CC0000"/>
                </a:gs>
                <a:gs pos="50000">
                  <a:srgbClr val="FF9999"/>
                </a:gs>
                <a:gs pos="100000">
                  <a:srgbClr val="FF5050"/>
                </a:gs>
              </a:gsLst>
              <a:lin ang="0" scaled="1"/>
            </a:gradFill>
          </c:spPr>
          <c:invertIfNegative val="0"/>
          <c:dLbls>
            <c:numFmt formatCode="#,##0.0_);[Red]\(#,##0.0\)" sourceLinked="0"/>
            <c:spPr>
              <a:noFill/>
              <a:ln>
                <a:noFill/>
              </a:ln>
              <a:effectLst/>
            </c:spPr>
            <c:txPr>
              <a:bodyPr/>
              <a:lstStyle/>
              <a:p>
                <a:pPr>
                  <a:defRPr>
                    <a:latin typeface="HGPｺﾞｼｯｸE" pitchFamily="50" charset="-128"/>
                    <a:ea typeface="HGPｺﾞｼｯｸE"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小4</c:v>
                </c:pt>
                <c:pt idx="1">
                  <c:v>小5</c:v>
                </c:pt>
                <c:pt idx="2">
                  <c:v>小6</c:v>
                </c:pt>
                <c:pt idx="3">
                  <c:v>中1</c:v>
                </c:pt>
                <c:pt idx="4">
                  <c:v>中2</c:v>
                </c:pt>
                <c:pt idx="5">
                  <c:v>中3</c:v>
                </c:pt>
                <c:pt idx="6">
                  <c:v>高1</c:v>
                </c:pt>
                <c:pt idx="7">
                  <c:v>高2</c:v>
                </c:pt>
                <c:pt idx="8">
                  <c:v>高3</c:v>
                </c:pt>
              </c:strCache>
            </c:strRef>
          </c:cat>
          <c:val>
            <c:numRef>
              <c:f>Sheet1!$G$2:$G$10</c:f>
              <c:numCache>
                <c:formatCode>General</c:formatCode>
                <c:ptCount val="9"/>
                <c:pt idx="0">
                  <c:v>27</c:v>
                </c:pt>
                <c:pt idx="1">
                  <c:v>40.299999999999997</c:v>
                </c:pt>
                <c:pt idx="2">
                  <c:v>36.1</c:v>
                </c:pt>
                <c:pt idx="3">
                  <c:v>28.3</c:v>
                </c:pt>
                <c:pt idx="4">
                  <c:v>25.3</c:v>
                </c:pt>
                <c:pt idx="5">
                  <c:v>23.6</c:v>
                </c:pt>
                <c:pt idx="6">
                  <c:v>23.1</c:v>
                </c:pt>
                <c:pt idx="7">
                  <c:v>22.8</c:v>
                </c:pt>
                <c:pt idx="8">
                  <c:v>21.6</c:v>
                </c:pt>
              </c:numCache>
            </c:numRef>
          </c:val>
          <c:extLst>
            <c:ext xmlns:c16="http://schemas.microsoft.com/office/drawing/2014/chart" uri="{C3380CC4-5D6E-409C-BE32-E72D297353CC}">
              <c16:uniqueId val="{00000016-6AEB-4907-B1AC-B204EC776018}"/>
            </c:ext>
          </c:extLst>
        </c:ser>
        <c:dLbls>
          <c:showLegendKey val="0"/>
          <c:showVal val="0"/>
          <c:showCatName val="0"/>
          <c:showSerName val="0"/>
          <c:showPercent val="0"/>
          <c:showBubbleSize val="0"/>
        </c:dLbls>
        <c:gapWidth val="75"/>
        <c:overlap val="100"/>
        <c:axId val="240598400"/>
        <c:axId val="240632960"/>
      </c:barChart>
      <c:catAx>
        <c:axId val="240598400"/>
        <c:scaling>
          <c:orientation val="minMax"/>
        </c:scaling>
        <c:delete val="0"/>
        <c:axPos val="b"/>
        <c:numFmt formatCode="General" sourceLinked="1"/>
        <c:majorTickMark val="out"/>
        <c:minorTickMark val="none"/>
        <c:tickLblPos val="nextTo"/>
        <c:txPr>
          <a:bodyPr rot="0" vert="wordArtVertRtl"/>
          <a:lstStyle/>
          <a:p>
            <a:pPr>
              <a:defRPr sz="1400"/>
            </a:pPr>
            <a:endParaRPr lang="ja-JP"/>
          </a:p>
        </c:txPr>
        <c:crossAx val="240632960"/>
        <c:crosses val="autoZero"/>
        <c:auto val="1"/>
        <c:lblAlgn val="ctr"/>
        <c:lblOffset val="100"/>
        <c:noMultiLvlLbl val="0"/>
      </c:catAx>
      <c:valAx>
        <c:axId val="240632960"/>
        <c:scaling>
          <c:orientation val="minMax"/>
        </c:scaling>
        <c:delete val="1"/>
        <c:axPos val="l"/>
        <c:majorGridlines>
          <c:spPr>
            <a:ln>
              <a:prstDash val="dash"/>
            </a:ln>
          </c:spPr>
        </c:majorGridlines>
        <c:numFmt formatCode="0%" sourceLinked="1"/>
        <c:majorTickMark val="out"/>
        <c:minorTickMark val="none"/>
        <c:tickLblPos val="nextTo"/>
        <c:crossAx val="240598400"/>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0">
                <a:latin typeface="HGPｺﾞｼｯｸE" pitchFamily="50" charset="-128"/>
                <a:ea typeface="HGPｺﾞｼｯｸE" pitchFamily="50" charset="-128"/>
              </a:defRPr>
            </a:pPr>
            <a:r>
              <a:rPr lang="ja-JP" altLang="en-US" sz="1600" b="0" dirty="0">
                <a:latin typeface="HGPｺﾞｼｯｸE" pitchFamily="50" charset="-128"/>
                <a:ea typeface="HGPｺﾞｼｯｸE" pitchFamily="50" charset="-128"/>
              </a:rPr>
              <a:t>男子</a:t>
            </a:r>
          </a:p>
        </c:rich>
      </c:tx>
      <c:overlay val="0"/>
    </c:title>
    <c:autoTitleDeleted val="0"/>
    <c:plotArea>
      <c:layout>
        <c:manualLayout>
          <c:layoutTarget val="inner"/>
          <c:xMode val="edge"/>
          <c:yMode val="edge"/>
          <c:x val="7.3437640851563082E-2"/>
          <c:y val="0.12302176039816494"/>
          <c:w val="0.85294916797258424"/>
          <c:h val="0.71199243942516832"/>
        </c:manualLayout>
      </c:layout>
      <c:barChart>
        <c:barDir val="col"/>
        <c:grouping val="percentStacked"/>
        <c:varyColors val="0"/>
        <c:ser>
          <c:idx val="2"/>
          <c:order val="0"/>
          <c:tx>
            <c:strRef>
              <c:f>Sheet1!$B$1</c:f>
              <c:strCache>
                <c:ptCount val="1"/>
                <c:pt idx="0">
                  <c:v>友達</c:v>
                </c:pt>
              </c:strCache>
            </c:strRef>
          </c:tx>
          <c:spPr>
            <a:gradFill flip="none" rotWithShape="1">
              <a:gsLst>
                <a:gs pos="0">
                  <a:schemeClr val="accent3">
                    <a:lumMod val="50000"/>
                  </a:schemeClr>
                </a:gs>
                <a:gs pos="60000">
                  <a:schemeClr val="accent3"/>
                </a:gs>
                <a:gs pos="100000">
                  <a:schemeClr val="accent3">
                    <a:lumMod val="75000"/>
                  </a:schemeClr>
                </a:gs>
              </a:gsLst>
              <a:lin ang="10800000" scaled="1"/>
              <a:tileRect/>
            </a:gradFill>
          </c:spPr>
          <c:invertIfNegative val="0"/>
          <c:dLbls>
            <c:numFmt formatCode="#,##0.0_);[Red]\(#,##0.0\)" sourceLinked="0"/>
            <c:spPr>
              <a:noFill/>
              <a:ln>
                <a:noFill/>
              </a:ln>
              <a:effectLst/>
            </c:spPr>
            <c:txPr>
              <a:bodyPr/>
              <a:lstStyle/>
              <a:p>
                <a:pPr>
                  <a:defRPr>
                    <a:latin typeface="HGPｺﾞｼｯｸE" pitchFamily="50" charset="-128"/>
                    <a:ea typeface="HGPｺﾞｼｯｸE" pitchFamily="50"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9"/>
                <c:pt idx="0">
                  <c:v>小4</c:v>
                </c:pt>
                <c:pt idx="1">
                  <c:v>小5</c:v>
                </c:pt>
                <c:pt idx="2">
                  <c:v>小6</c:v>
                </c:pt>
                <c:pt idx="3">
                  <c:v>中1</c:v>
                </c:pt>
                <c:pt idx="4">
                  <c:v>中2</c:v>
                </c:pt>
                <c:pt idx="5">
                  <c:v>中3</c:v>
                </c:pt>
                <c:pt idx="6">
                  <c:v>高1</c:v>
                </c:pt>
                <c:pt idx="7">
                  <c:v>高2</c:v>
                </c:pt>
                <c:pt idx="8">
                  <c:v>高3</c:v>
                </c:pt>
              </c:strCache>
            </c:strRef>
          </c:cat>
          <c:val>
            <c:numRef>
              <c:f>Sheet1!$B$2:$B$11</c:f>
              <c:numCache>
                <c:formatCode>0.0</c:formatCode>
                <c:ptCount val="9"/>
                <c:pt idx="0">
                  <c:v>17.600000000000001</c:v>
                </c:pt>
                <c:pt idx="1">
                  <c:v>15.3</c:v>
                </c:pt>
                <c:pt idx="2">
                  <c:v>16.399999999999999</c:v>
                </c:pt>
                <c:pt idx="3">
                  <c:v>22.4</c:v>
                </c:pt>
                <c:pt idx="4">
                  <c:v>30.6</c:v>
                </c:pt>
                <c:pt idx="5">
                  <c:v>26.9</c:v>
                </c:pt>
                <c:pt idx="6">
                  <c:v>36</c:v>
                </c:pt>
                <c:pt idx="7">
                  <c:v>38.4</c:v>
                </c:pt>
                <c:pt idx="8">
                  <c:v>44.9</c:v>
                </c:pt>
              </c:numCache>
            </c:numRef>
          </c:val>
          <c:extLst>
            <c:ext xmlns:c16="http://schemas.microsoft.com/office/drawing/2014/chart" uri="{C3380CC4-5D6E-409C-BE32-E72D297353CC}">
              <c16:uniqueId val="{00000000-C7D1-49BD-BB83-C1F0A400ECD4}"/>
            </c:ext>
          </c:extLst>
        </c:ser>
        <c:ser>
          <c:idx val="0"/>
          <c:order val="1"/>
          <c:tx>
            <c:strRef>
              <c:f>Sheet1!$C$1</c:f>
              <c:strCache>
                <c:ptCount val="1"/>
                <c:pt idx="0">
                  <c:v>先生</c:v>
                </c:pt>
              </c:strCache>
            </c:strRef>
          </c:tx>
          <c:spPr>
            <a:gradFill>
              <a:gsLst>
                <a:gs pos="0">
                  <a:schemeClr val="accent2">
                    <a:lumMod val="50000"/>
                  </a:schemeClr>
                </a:gs>
                <a:gs pos="60000">
                  <a:schemeClr val="accent2">
                    <a:lumMod val="60000"/>
                    <a:lumOff val="40000"/>
                  </a:schemeClr>
                </a:gs>
                <a:gs pos="100000">
                  <a:schemeClr val="accent2">
                    <a:lumMod val="75000"/>
                  </a:schemeClr>
                </a:gs>
              </a:gsLst>
              <a:lin ang="10800000" scaled="1"/>
            </a:gradFill>
          </c:spPr>
          <c:invertIfNegative val="0"/>
          <c:dLbls>
            <c:dLbl>
              <c:idx val="0"/>
              <c:layout>
                <c:manualLayout>
                  <c:x val="0"/>
                  <c:y val="2.62832757653720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D1-49BD-BB83-C1F0A400ECD4}"/>
                </c:ext>
              </c:extLst>
            </c:dLbl>
            <c:dLbl>
              <c:idx val="1"/>
              <c:layout>
                <c:manualLayout>
                  <c:x val="0"/>
                  <c:y val="-2.6283275765371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D1-49BD-BB83-C1F0A400ECD4}"/>
                </c:ext>
              </c:extLst>
            </c:dLbl>
            <c:dLbl>
              <c:idx val="2"/>
              <c:layout>
                <c:manualLayout>
                  <c:x val="0"/>
                  <c:y val="5.25644819814692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7D1-49BD-BB83-C1F0A400ECD4}"/>
                </c:ext>
              </c:extLst>
            </c:dLbl>
            <c:spPr>
              <a:noFill/>
              <a:ln>
                <a:noFill/>
              </a:ln>
              <a:effectLst/>
            </c:spPr>
            <c:txPr>
              <a:bodyPr/>
              <a:lstStyle/>
              <a:p>
                <a:pPr>
                  <a:defRPr>
                    <a:latin typeface="HGPｺﾞｼｯｸE" pitchFamily="50" charset="-128"/>
                    <a:ea typeface="HGPｺﾞｼｯｸE"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9"/>
                <c:pt idx="0">
                  <c:v>小4</c:v>
                </c:pt>
                <c:pt idx="1">
                  <c:v>小5</c:v>
                </c:pt>
                <c:pt idx="2">
                  <c:v>小6</c:v>
                </c:pt>
                <c:pt idx="3">
                  <c:v>中1</c:v>
                </c:pt>
                <c:pt idx="4">
                  <c:v>中2</c:v>
                </c:pt>
                <c:pt idx="5">
                  <c:v>中3</c:v>
                </c:pt>
                <c:pt idx="6">
                  <c:v>高1</c:v>
                </c:pt>
                <c:pt idx="7">
                  <c:v>高2</c:v>
                </c:pt>
                <c:pt idx="8">
                  <c:v>高3</c:v>
                </c:pt>
              </c:strCache>
            </c:strRef>
          </c:cat>
          <c:val>
            <c:numRef>
              <c:f>Sheet1!$C$2:$C$11</c:f>
              <c:numCache>
                <c:formatCode>General</c:formatCode>
                <c:ptCount val="9"/>
                <c:pt idx="0">
                  <c:v>5.9</c:v>
                </c:pt>
                <c:pt idx="1">
                  <c:v>4.3</c:v>
                </c:pt>
                <c:pt idx="2">
                  <c:v>5.5</c:v>
                </c:pt>
                <c:pt idx="3">
                  <c:v>10.199999999999999</c:v>
                </c:pt>
                <c:pt idx="4">
                  <c:v>9.5</c:v>
                </c:pt>
                <c:pt idx="5">
                  <c:v>13.8</c:v>
                </c:pt>
                <c:pt idx="6">
                  <c:v>4.7</c:v>
                </c:pt>
                <c:pt idx="7">
                  <c:v>9.3000000000000007</c:v>
                </c:pt>
                <c:pt idx="8">
                  <c:v>9</c:v>
                </c:pt>
              </c:numCache>
            </c:numRef>
          </c:val>
          <c:extLst>
            <c:ext xmlns:c16="http://schemas.microsoft.com/office/drawing/2014/chart" uri="{C3380CC4-5D6E-409C-BE32-E72D297353CC}">
              <c16:uniqueId val="{00000004-C7D1-49BD-BB83-C1F0A400ECD4}"/>
            </c:ext>
          </c:extLst>
        </c:ser>
        <c:ser>
          <c:idx val="1"/>
          <c:order val="2"/>
          <c:tx>
            <c:strRef>
              <c:f>Sheet1!$D$1</c:f>
              <c:strCache>
                <c:ptCount val="1"/>
                <c:pt idx="0">
                  <c:v>親</c:v>
                </c:pt>
              </c:strCache>
            </c:strRef>
          </c:tx>
          <c:spPr>
            <a:gradFill>
              <a:gsLst>
                <a:gs pos="0">
                  <a:srgbClr val="CC9900"/>
                </a:gs>
                <a:gs pos="60000">
                  <a:srgbClr val="FFFF00">
                    <a:lumMod val="60000"/>
                    <a:lumOff val="40000"/>
                  </a:srgbClr>
                </a:gs>
                <a:gs pos="100000">
                  <a:srgbClr val="FFFF00"/>
                </a:gs>
              </a:gsLst>
              <a:lin ang="10800000" scaled="1"/>
            </a:gradFill>
          </c:spPr>
          <c:invertIfNegative val="0"/>
          <c:dLbls>
            <c:spPr>
              <a:noFill/>
              <a:ln>
                <a:noFill/>
              </a:ln>
              <a:effectLst/>
            </c:spPr>
            <c:txPr>
              <a:bodyPr/>
              <a:lstStyle/>
              <a:p>
                <a:pPr>
                  <a:defRPr>
                    <a:latin typeface="HGPｺﾞｼｯｸE" pitchFamily="50" charset="-128"/>
                    <a:ea typeface="HGPｺﾞｼｯｸE"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9"/>
                <c:pt idx="0">
                  <c:v>小4</c:v>
                </c:pt>
                <c:pt idx="1">
                  <c:v>小5</c:v>
                </c:pt>
                <c:pt idx="2">
                  <c:v>小6</c:v>
                </c:pt>
                <c:pt idx="3">
                  <c:v>中1</c:v>
                </c:pt>
                <c:pt idx="4">
                  <c:v>中2</c:v>
                </c:pt>
                <c:pt idx="5">
                  <c:v>中3</c:v>
                </c:pt>
                <c:pt idx="6">
                  <c:v>高1</c:v>
                </c:pt>
                <c:pt idx="7">
                  <c:v>高2</c:v>
                </c:pt>
                <c:pt idx="8">
                  <c:v>高3</c:v>
                </c:pt>
              </c:strCache>
            </c:strRef>
          </c:cat>
          <c:val>
            <c:numRef>
              <c:f>Sheet1!$D$2:$D$11</c:f>
              <c:numCache>
                <c:formatCode>0.0</c:formatCode>
                <c:ptCount val="9"/>
                <c:pt idx="0">
                  <c:v>26.2</c:v>
                </c:pt>
                <c:pt idx="1">
                  <c:v>23.4</c:v>
                </c:pt>
                <c:pt idx="2">
                  <c:v>20</c:v>
                </c:pt>
                <c:pt idx="3">
                  <c:v>20.9</c:v>
                </c:pt>
                <c:pt idx="4">
                  <c:v>17</c:v>
                </c:pt>
                <c:pt idx="5">
                  <c:v>6.9</c:v>
                </c:pt>
                <c:pt idx="6">
                  <c:v>10.5</c:v>
                </c:pt>
                <c:pt idx="7">
                  <c:v>15.1</c:v>
                </c:pt>
                <c:pt idx="8">
                  <c:v>14.1</c:v>
                </c:pt>
              </c:numCache>
            </c:numRef>
          </c:val>
          <c:extLst>
            <c:ext xmlns:c16="http://schemas.microsoft.com/office/drawing/2014/chart" uri="{C3380CC4-5D6E-409C-BE32-E72D297353CC}">
              <c16:uniqueId val="{00000005-C7D1-49BD-BB83-C1F0A400ECD4}"/>
            </c:ext>
          </c:extLst>
        </c:ser>
        <c:ser>
          <c:idx val="3"/>
          <c:order val="3"/>
          <c:tx>
            <c:strRef>
              <c:f>Sheet1!$E$1</c:f>
              <c:strCache>
                <c:ptCount val="1"/>
                <c:pt idx="0">
                  <c:v>警察</c:v>
                </c:pt>
              </c:strCache>
            </c:strRef>
          </c:tx>
          <c:spPr>
            <a:gradFill>
              <a:gsLst>
                <a:gs pos="0">
                  <a:srgbClr val="FF0066"/>
                </a:gs>
                <a:gs pos="60000">
                  <a:srgbClr val="FF9999"/>
                </a:gs>
                <a:gs pos="100000">
                  <a:srgbClr val="FF3399"/>
                </a:gs>
              </a:gsLst>
              <a:lin ang="10800000" scaled="1"/>
            </a:gradFill>
          </c:spPr>
          <c:invertIfNegative val="0"/>
          <c:dLbls>
            <c:spPr>
              <a:noFill/>
              <a:ln>
                <a:noFill/>
              </a:ln>
              <a:effectLst/>
            </c:spPr>
            <c:txPr>
              <a:bodyPr/>
              <a:lstStyle/>
              <a:p>
                <a:pPr>
                  <a:defRPr>
                    <a:latin typeface="HGPｺﾞｼｯｸE" pitchFamily="50" charset="-128"/>
                    <a:ea typeface="HGPｺﾞｼｯｸE"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9"/>
                <c:pt idx="0">
                  <c:v>小4</c:v>
                </c:pt>
                <c:pt idx="1">
                  <c:v>小5</c:v>
                </c:pt>
                <c:pt idx="2">
                  <c:v>小6</c:v>
                </c:pt>
                <c:pt idx="3">
                  <c:v>中1</c:v>
                </c:pt>
                <c:pt idx="4">
                  <c:v>中2</c:v>
                </c:pt>
                <c:pt idx="5">
                  <c:v>中3</c:v>
                </c:pt>
                <c:pt idx="6">
                  <c:v>高1</c:v>
                </c:pt>
                <c:pt idx="7">
                  <c:v>高2</c:v>
                </c:pt>
                <c:pt idx="8">
                  <c:v>高3</c:v>
                </c:pt>
              </c:strCache>
            </c:strRef>
          </c:cat>
          <c:val>
            <c:numRef>
              <c:f>Sheet1!$E$2:$E$11</c:f>
              <c:numCache>
                <c:formatCode>0.0</c:formatCode>
                <c:ptCount val="9"/>
                <c:pt idx="0">
                  <c:v>1.1000000000000001</c:v>
                </c:pt>
                <c:pt idx="1">
                  <c:v>1.4</c:v>
                </c:pt>
                <c:pt idx="2">
                  <c:v>0.5</c:v>
                </c:pt>
                <c:pt idx="3">
                  <c:v>0</c:v>
                </c:pt>
                <c:pt idx="4">
                  <c:v>2</c:v>
                </c:pt>
                <c:pt idx="5">
                  <c:v>0.7</c:v>
                </c:pt>
                <c:pt idx="6">
                  <c:v>2.2999999999999998</c:v>
                </c:pt>
                <c:pt idx="7">
                  <c:v>3.5</c:v>
                </c:pt>
                <c:pt idx="8">
                  <c:v>1.3</c:v>
                </c:pt>
              </c:numCache>
            </c:numRef>
          </c:val>
          <c:extLst>
            <c:ext xmlns:c16="http://schemas.microsoft.com/office/drawing/2014/chart" uri="{C3380CC4-5D6E-409C-BE32-E72D297353CC}">
              <c16:uniqueId val="{00000006-C7D1-49BD-BB83-C1F0A400ECD4}"/>
            </c:ext>
          </c:extLst>
        </c:ser>
        <c:ser>
          <c:idx val="4"/>
          <c:order val="4"/>
          <c:tx>
            <c:strRef>
              <c:f>Sheet1!$F$1</c:f>
              <c:strCache>
                <c:ptCount val="1"/>
                <c:pt idx="0">
                  <c:v>その他</c:v>
                </c:pt>
              </c:strCache>
            </c:strRef>
          </c:tx>
          <c:spPr>
            <a:gradFill flip="none" rotWithShape="1">
              <a:gsLst>
                <a:gs pos="0">
                  <a:schemeClr val="accent1">
                    <a:lumMod val="75000"/>
                  </a:schemeClr>
                </a:gs>
                <a:gs pos="50000">
                  <a:schemeClr val="accent1">
                    <a:lumMod val="60000"/>
                    <a:lumOff val="40000"/>
                  </a:schemeClr>
                </a:gs>
                <a:gs pos="100000">
                  <a:schemeClr val="accent1"/>
                </a:gs>
              </a:gsLst>
              <a:lin ang="0" scaled="1"/>
              <a:tileRect/>
            </a:gradFill>
          </c:spPr>
          <c:invertIfNegative val="0"/>
          <c:dLbls>
            <c:dLbl>
              <c:idx val="0"/>
              <c:layout>
                <c:manualLayout>
                  <c:x val="0"/>
                  <c:y val="-2.6283275765371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7D1-49BD-BB83-C1F0A400ECD4}"/>
                </c:ext>
              </c:extLst>
            </c:dLbl>
            <c:dLbl>
              <c:idx val="1"/>
              <c:layout>
                <c:manualLayout>
                  <c:x val="0"/>
                  <c:y val="-2.89116033419081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7D1-49BD-BB83-C1F0A400ECD4}"/>
                </c:ext>
              </c:extLst>
            </c:dLbl>
            <c:dLbl>
              <c:idx val="2"/>
              <c:layout>
                <c:manualLayout>
                  <c:x val="4.358827376158473E-17"/>
                  <c:y val="-2.6283275765371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7D1-49BD-BB83-C1F0A400ECD4}"/>
                </c:ext>
              </c:extLst>
            </c:dLbl>
            <c:dLbl>
              <c:idx val="3"/>
              <c:layout>
                <c:manualLayout>
                  <c:x val="0"/>
                  <c:y val="-3.94249136480565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7D1-49BD-BB83-C1F0A400ECD4}"/>
                </c:ext>
              </c:extLst>
            </c:dLbl>
            <c:dLbl>
              <c:idx val="4"/>
              <c:layout>
                <c:manualLayout>
                  <c:x val="0"/>
                  <c:y val="-2.36549481888339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7D1-49BD-BB83-C1F0A400ECD4}"/>
                </c:ext>
              </c:extLst>
            </c:dLbl>
            <c:dLbl>
              <c:idx val="5"/>
              <c:layout>
                <c:manualLayout>
                  <c:x val="0"/>
                  <c:y val="-2.62832757653710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7D1-49BD-BB83-C1F0A400ECD4}"/>
                </c:ext>
              </c:extLst>
            </c:dLbl>
            <c:dLbl>
              <c:idx val="6"/>
              <c:layout>
                <c:manualLayout>
                  <c:x val="8.717654752316946E-17"/>
                  <c:y val="-2.6283275765371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7D1-49BD-BB83-C1F0A400ECD4}"/>
                </c:ext>
              </c:extLst>
            </c:dLbl>
            <c:dLbl>
              <c:idx val="7"/>
              <c:layout>
                <c:manualLayout>
                  <c:x val="0"/>
                  <c:y val="-2.6283275765371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7D1-49BD-BB83-C1F0A400ECD4}"/>
                </c:ext>
              </c:extLst>
            </c:dLbl>
            <c:dLbl>
              <c:idx val="8"/>
              <c:layout>
                <c:manualLayout>
                  <c:x val="0"/>
                  <c:y val="-2.6283275765371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7D1-49BD-BB83-C1F0A400ECD4}"/>
                </c:ext>
              </c:extLst>
            </c:dLbl>
            <c:numFmt formatCode="#,##0.0_);[Red]\(#,##0.0\)" sourceLinked="0"/>
            <c:spPr>
              <a:noFill/>
              <a:ln>
                <a:noFill/>
              </a:ln>
              <a:effectLst/>
            </c:spPr>
            <c:txPr>
              <a:bodyPr/>
              <a:lstStyle/>
              <a:p>
                <a:pPr>
                  <a:defRPr>
                    <a:latin typeface="HGPｺﾞｼｯｸE" pitchFamily="50" charset="-128"/>
                    <a:ea typeface="HGPｺﾞｼｯｸE"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9"/>
                <c:pt idx="0">
                  <c:v>小4</c:v>
                </c:pt>
                <c:pt idx="1">
                  <c:v>小5</c:v>
                </c:pt>
                <c:pt idx="2">
                  <c:v>小6</c:v>
                </c:pt>
                <c:pt idx="3">
                  <c:v>中1</c:v>
                </c:pt>
                <c:pt idx="4">
                  <c:v>中2</c:v>
                </c:pt>
                <c:pt idx="5">
                  <c:v>中3</c:v>
                </c:pt>
                <c:pt idx="6">
                  <c:v>高1</c:v>
                </c:pt>
                <c:pt idx="7">
                  <c:v>高2</c:v>
                </c:pt>
                <c:pt idx="8">
                  <c:v>高3</c:v>
                </c:pt>
              </c:strCache>
            </c:strRef>
          </c:cat>
          <c:val>
            <c:numRef>
              <c:f>Sheet1!$F$2:$F$11</c:f>
              <c:numCache>
                <c:formatCode>General</c:formatCode>
                <c:ptCount val="9"/>
                <c:pt idx="0">
                  <c:v>3.2</c:v>
                </c:pt>
                <c:pt idx="1">
                  <c:v>1.9</c:v>
                </c:pt>
                <c:pt idx="2">
                  <c:v>4</c:v>
                </c:pt>
                <c:pt idx="3">
                  <c:v>2.6</c:v>
                </c:pt>
                <c:pt idx="4">
                  <c:v>2.7</c:v>
                </c:pt>
                <c:pt idx="5">
                  <c:v>2.8</c:v>
                </c:pt>
                <c:pt idx="6">
                  <c:v>5.8</c:v>
                </c:pt>
                <c:pt idx="7">
                  <c:v>2.2999999999999998</c:v>
                </c:pt>
                <c:pt idx="8">
                  <c:v>6.4</c:v>
                </c:pt>
              </c:numCache>
            </c:numRef>
          </c:val>
          <c:extLst>
            <c:ext xmlns:c16="http://schemas.microsoft.com/office/drawing/2014/chart" uri="{C3380CC4-5D6E-409C-BE32-E72D297353CC}">
              <c16:uniqueId val="{00000010-C7D1-49BD-BB83-C1F0A400ECD4}"/>
            </c:ext>
          </c:extLst>
        </c:ser>
        <c:ser>
          <c:idx val="5"/>
          <c:order val="5"/>
          <c:tx>
            <c:strRef>
              <c:f>Sheet1!$G$1</c:f>
              <c:strCache>
                <c:ptCount val="1"/>
                <c:pt idx="0">
                  <c:v>相談しなかった</c:v>
                </c:pt>
              </c:strCache>
            </c:strRef>
          </c:tx>
          <c:spPr>
            <a:gradFill>
              <a:gsLst>
                <a:gs pos="0">
                  <a:srgbClr val="CC0000"/>
                </a:gs>
                <a:gs pos="50000">
                  <a:srgbClr val="FF7C80"/>
                </a:gs>
                <a:gs pos="100000">
                  <a:srgbClr val="FF5050"/>
                </a:gs>
              </a:gsLst>
              <a:lin ang="0" scaled="1"/>
            </a:gradFill>
          </c:spPr>
          <c:invertIfNegative val="0"/>
          <c:dLbls>
            <c:numFmt formatCode="#,##0.0_);[Red]\(#,##0.0\)" sourceLinked="0"/>
            <c:spPr>
              <a:noFill/>
              <a:ln>
                <a:noFill/>
              </a:ln>
              <a:effectLst/>
            </c:spPr>
            <c:txPr>
              <a:bodyPr/>
              <a:lstStyle/>
              <a:p>
                <a:pPr>
                  <a:defRPr>
                    <a:latin typeface="HGPｺﾞｼｯｸE" pitchFamily="50" charset="-128"/>
                    <a:ea typeface="HGPｺﾞｼｯｸE"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9"/>
                <c:pt idx="0">
                  <c:v>小4</c:v>
                </c:pt>
                <c:pt idx="1">
                  <c:v>小5</c:v>
                </c:pt>
                <c:pt idx="2">
                  <c:v>小6</c:v>
                </c:pt>
                <c:pt idx="3">
                  <c:v>中1</c:v>
                </c:pt>
                <c:pt idx="4">
                  <c:v>中2</c:v>
                </c:pt>
                <c:pt idx="5">
                  <c:v>中3</c:v>
                </c:pt>
                <c:pt idx="6">
                  <c:v>高1</c:v>
                </c:pt>
                <c:pt idx="7">
                  <c:v>高2</c:v>
                </c:pt>
                <c:pt idx="8">
                  <c:v>高3</c:v>
                </c:pt>
              </c:strCache>
            </c:strRef>
          </c:cat>
          <c:val>
            <c:numRef>
              <c:f>Sheet1!$G$2:$G$11</c:f>
              <c:numCache>
                <c:formatCode>General</c:formatCode>
                <c:ptCount val="9"/>
                <c:pt idx="0">
                  <c:v>46</c:v>
                </c:pt>
                <c:pt idx="1">
                  <c:v>53.6</c:v>
                </c:pt>
                <c:pt idx="2">
                  <c:v>53.2</c:v>
                </c:pt>
                <c:pt idx="3">
                  <c:v>43.9</c:v>
                </c:pt>
                <c:pt idx="4">
                  <c:v>38.1</c:v>
                </c:pt>
                <c:pt idx="5">
                  <c:v>49</c:v>
                </c:pt>
                <c:pt idx="6">
                  <c:v>40.700000000000003</c:v>
                </c:pt>
                <c:pt idx="7">
                  <c:v>31.4</c:v>
                </c:pt>
                <c:pt idx="8">
                  <c:v>24.4</c:v>
                </c:pt>
              </c:numCache>
            </c:numRef>
          </c:val>
          <c:extLst>
            <c:ext xmlns:c16="http://schemas.microsoft.com/office/drawing/2014/chart" uri="{C3380CC4-5D6E-409C-BE32-E72D297353CC}">
              <c16:uniqueId val="{00000011-C7D1-49BD-BB83-C1F0A400ECD4}"/>
            </c:ext>
          </c:extLst>
        </c:ser>
        <c:dLbls>
          <c:showLegendKey val="0"/>
          <c:showVal val="0"/>
          <c:showCatName val="0"/>
          <c:showSerName val="0"/>
          <c:showPercent val="0"/>
          <c:showBubbleSize val="0"/>
        </c:dLbls>
        <c:gapWidth val="75"/>
        <c:overlap val="100"/>
        <c:axId val="240785664"/>
        <c:axId val="240866048"/>
      </c:barChart>
      <c:catAx>
        <c:axId val="240785664"/>
        <c:scaling>
          <c:orientation val="minMax"/>
        </c:scaling>
        <c:delete val="0"/>
        <c:axPos val="b"/>
        <c:numFmt formatCode="General" sourceLinked="1"/>
        <c:majorTickMark val="out"/>
        <c:minorTickMark val="none"/>
        <c:tickLblPos val="nextTo"/>
        <c:txPr>
          <a:bodyPr rot="0" vert="wordArtVertRtl"/>
          <a:lstStyle/>
          <a:p>
            <a:pPr>
              <a:defRPr sz="1400"/>
            </a:pPr>
            <a:endParaRPr lang="ja-JP"/>
          </a:p>
        </c:txPr>
        <c:crossAx val="240866048"/>
        <c:crosses val="autoZero"/>
        <c:auto val="1"/>
        <c:lblAlgn val="ctr"/>
        <c:lblOffset val="100"/>
        <c:noMultiLvlLbl val="0"/>
      </c:catAx>
      <c:valAx>
        <c:axId val="240866048"/>
        <c:scaling>
          <c:orientation val="minMax"/>
        </c:scaling>
        <c:delete val="0"/>
        <c:axPos val="l"/>
        <c:majorGridlines>
          <c:spPr>
            <a:ln>
              <a:prstDash val="dash"/>
            </a:ln>
          </c:spPr>
        </c:majorGridlines>
        <c:numFmt formatCode="0%" sourceLinked="1"/>
        <c:majorTickMark val="out"/>
        <c:minorTickMark val="none"/>
        <c:tickLblPos val="nextTo"/>
        <c:crossAx val="240785664"/>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dirty="0"/>
              <a:t>インターネット利用内容の経年比較</a:t>
            </a:r>
            <a:r>
              <a:rPr lang="ja-JP" altLang="en-US" dirty="0"/>
              <a:t>（令和３</a:t>
            </a:r>
            <a:r>
              <a:rPr lang="ja-JP" dirty="0"/>
              <a:t>年度から</a:t>
            </a:r>
            <a:r>
              <a:rPr lang="ja-JP" altLang="en-US" dirty="0"/>
              <a:t>令和５</a:t>
            </a:r>
            <a:r>
              <a:rPr lang="ja-JP" dirty="0"/>
              <a:t>年度）</a:t>
            </a:r>
          </a:p>
        </c:rich>
      </c:tx>
      <c:overlay val="1"/>
    </c:title>
    <c:autoTitleDeleted val="0"/>
    <c:plotArea>
      <c:layout>
        <c:manualLayout>
          <c:layoutTarget val="inner"/>
          <c:xMode val="edge"/>
          <c:yMode val="edge"/>
          <c:x val="7.3631662454171742E-2"/>
          <c:y val="8.6301077882706481E-2"/>
          <c:w val="0.89000380166092674"/>
          <c:h val="0.61207255353762979"/>
        </c:manualLayout>
      </c:layout>
      <c:barChart>
        <c:barDir val="col"/>
        <c:grouping val="clustered"/>
        <c:varyColors val="0"/>
        <c:ser>
          <c:idx val="0"/>
          <c:order val="0"/>
          <c:tx>
            <c:strRef>
              <c:f>Sheet1!$D$1</c:f>
              <c:strCache>
                <c:ptCount val="1"/>
                <c:pt idx="0">
                  <c:v>令和3年度</c:v>
                </c:pt>
              </c:strCache>
            </c:strRef>
          </c:tx>
          <c:spPr>
            <a:solidFill>
              <a:srgbClr val="FF3399"/>
            </a:solidFill>
          </c:spPr>
          <c:invertIfNegative val="0"/>
          <c:dLbls>
            <c:dLbl>
              <c:idx val="2"/>
              <c:layout>
                <c:manualLayout>
                  <c:x val="-8.8184646150427735E-3"/>
                  <c:y val="1.792044205638483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3C-4E7A-96D9-D2DF27D31B40}"/>
                </c:ext>
              </c:extLst>
            </c:dLbl>
            <c:dLbl>
              <c:idx val="3"/>
              <c:layout>
                <c:manualLayout>
                  <c:x val="-4.2284604309723011E-3"/>
                  <c:y val="1.609952340247334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3C-4E7A-96D9-D2DF27D31B40}"/>
                </c:ext>
              </c:extLst>
            </c:dLbl>
            <c:dLbl>
              <c:idx val="4"/>
              <c:layout>
                <c:manualLayout>
                  <c:x val="-7.9572347452353098E-3"/>
                  <c:y val="2.771936208368018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F3C-4E7A-96D9-D2DF27D31B40}"/>
                </c:ext>
              </c:extLst>
            </c:dLbl>
            <c:spPr>
              <a:noFill/>
              <a:ln>
                <a:noFill/>
              </a:ln>
              <a:effectLst/>
            </c:spPr>
            <c:txPr>
              <a:bodyPr wrap="square" lIns="38100" tIns="19050" rIns="38100" bIns="19050" anchor="ctr">
                <a:spAutoFit/>
              </a:bodyPr>
              <a:lstStyle/>
              <a:p>
                <a:pPr>
                  <a:defRPr sz="14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投稿やメッセージ交換をする</c:v>
                </c:pt>
                <c:pt idx="1">
                  <c:v>検索する</c:v>
                </c:pt>
                <c:pt idx="2">
                  <c:v>音楽を聴く</c:v>
                </c:pt>
                <c:pt idx="3">
                  <c:v>動画を見る</c:v>
                </c:pt>
                <c:pt idx="4">
                  <c:v>ゲームをする</c:v>
                </c:pt>
                <c:pt idx="5">
                  <c:v>勉強をする</c:v>
                </c:pt>
              </c:strCache>
            </c:strRef>
          </c:cat>
          <c:val>
            <c:numRef>
              <c:f>Sheet1!$D$2:$D$7</c:f>
              <c:numCache>
                <c:formatCode>General</c:formatCode>
                <c:ptCount val="6"/>
                <c:pt idx="0">
                  <c:v>65.400000000000006</c:v>
                </c:pt>
                <c:pt idx="1">
                  <c:v>78.5</c:v>
                </c:pt>
                <c:pt idx="2">
                  <c:v>73.400000000000006</c:v>
                </c:pt>
                <c:pt idx="3">
                  <c:v>90.3</c:v>
                </c:pt>
                <c:pt idx="4">
                  <c:v>82</c:v>
                </c:pt>
                <c:pt idx="5">
                  <c:v>61.7</c:v>
                </c:pt>
              </c:numCache>
            </c:numRef>
          </c:val>
          <c:extLst>
            <c:ext xmlns:c16="http://schemas.microsoft.com/office/drawing/2014/chart" uri="{C3380CC4-5D6E-409C-BE32-E72D297353CC}">
              <c16:uniqueId val="{00000003-9F3C-4E7A-96D9-D2DF27D31B40}"/>
            </c:ext>
          </c:extLst>
        </c:ser>
        <c:ser>
          <c:idx val="1"/>
          <c:order val="1"/>
          <c:tx>
            <c:strRef>
              <c:f>Sheet1!$E$1</c:f>
              <c:strCache>
                <c:ptCount val="1"/>
                <c:pt idx="0">
                  <c:v>令和4年度</c:v>
                </c:pt>
              </c:strCache>
            </c:strRef>
          </c:tx>
          <c:spPr>
            <a:solidFill>
              <a:srgbClr val="FFC000"/>
            </a:solidFill>
          </c:spPr>
          <c:invertIfNegative val="0"/>
          <c:dLbls>
            <c:dLbl>
              <c:idx val="3"/>
              <c:layout>
                <c:manualLayout>
                  <c:x val="-9.9207726919232006E-3"/>
                  <c:y val="1.568038679933673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F3C-4E7A-96D9-D2DF27D31B40}"/>
                </c:ext>
              </c:extLst>
            </c:dLbl>
            <c:spPr>
              <a:noFill/>
              <a:ln>
                <a:noFill/>
              </a:ln>
              <a:effectLst/>
            </c:spPr>
            <c:txPr>
              <a:bodyPr wrap="square" lIns="38100" tIns="19050" rIns="38100" bIns="19050" anchor="ctr">
                <a:spAutoFit/>
              </a:bodyPr>
              <a:lstStyle/>
              <a:p>
                <a:pPr>
                  <a:defRPr sz="14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投稿やメッセージ交換をする</c:v>
                </c:pt>
                <c:pt idx="1">
                  <c:v>検索する</c:v>
                </c:pt>
                <c:pt idx="2">
                  <c:v>音楽を聴く</c:v>
                </c:pt>
                <c:pt idx="3">
                  <c:v>動画を見る</c:v>
                </c:pt>
                <c:pt idx="4">
                  <c:v>ゲームをする</c:v>
                </c:pt>
                <c:pt idx="5">
                  <c:v>勉強をする</c:v>
                </c:pt>
              </c:strCache>
            </c:strRef>
          </c:cat>
          <c:val>
            <c:numRef>
              <c:f>Sheet1!$E$2:$E$7</c:f>
              <c:numCache>
                <c:formatCode>General</c:formatCode>
                <c:ptCount val="6"/>
                <c:pt idx="0">
                  <c:v>69.900000000000006</c:v>
                </c:pt>
                <c:pt idx="1">
                  <c:v>84.5</c:v>
                </c:pt>
                <c:pt idx="2">
                  <c:v>75.099999999999994</c:v>
                </c:pt>
                <c:pt idx="3">
                  <c:v>92.9</c:v>
                </c:pt>
                <c:pt idx="4">
                  <c:v>83</c:v>
                </c:pt>
                <c:pt idx="5">
                  <c:v>72.099999999999994</c:v>
                </c:pt>
              </c:numCache>
            </c:numRef>
          </c:val>
          <c:extLst>
            <c:ext xmlns:c16="http://schemas.microsoft.com/office/drawing/2014/chart" uri="{C3380CC4-5D6E-409C-BE32-E72D297353CC}">
              <c16:uniqueId val="{00000005-9F3C-4E7A-96D9-D2DF27D31B40}"/>
            </c:ext>
          </c:extLst>
        </c:ser>
        <c:ser>
          <c:idx val="2"/>
          <c:order val="2"/>
          <c:tx>
            <c:strRef>
              <c:f>Sheet1!$F$1</c:f>
              <c:strCache>
                <c:ptCount val="1"/>
                <c:pt idx="0">
                  <c:v>令和5年度</c:v>
                </c:pt>
              </c:strCache>
            </c:strRef>
          </c:tx>
          <c:spPr>
            <a:solidFill>
              <a:schemeClr val="accent3">
                <a:lumMod val="75000"/>
              </a:schemeClr>
            </a:solidFill>
          </c:spPr>
          <c:invertIfNegative val="0"/>
          <c:dLbls>
            <c:dLbl>
              <c:idx val="0"/>
              <c:layout>
                <c:manualLayout>
                  <c:x val="2.204616153760673E-3"/>
                  <c:y val="6.72016577114431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F3C-4E7A-96D9-D2DF27D31B40}"/>
                </c:ext>
              </c:extLst>
            </c:dLbl>
            <c:dLbl>
              <c:idx val="3"/>
              <c:layout>
                <c:manualLayout>
                  <c:x val="-8.0834991825168606E-17"/>
                  <c:y val="1.568038679933673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F3C-4E7A-96D9-D2DF27D31B40}"/>
                </c:ext>
              </c:extLst>
            </c:dLbl>
            <c:dLbl>
              <c:idx val="4"/>
              <c:layout>
                <c:manualLayout>
                  <c:x val="4.4092323075213867E-3"/>
                  <c:y val="-2.24005525704810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F3C-4E7A-96D9-D2DF27D31B40}"/>
                </c:ext>
              </c:extLst>
            </c:dLbl>
            <c:spPr>
              <a:noFill/>
              <a:ln>
                <a:noFill/>
              </a:ln>
              <a:effectLst/>
            </c:spPr>
            <c:txPr>
              <a:bodyPr wrap="square" lIns="38100" tIns="19050" rIns="38100" bIns="19050" anchor="ctr">
                <a:spAutoFit/>
              </a:bodyPr>
              <a:lstStyle/>
              <a:p>
                <a:pPr>
                  <a:defRPr sz="14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投稿やメッセージ交換をする</c:v>
                </c:pt>
                <c:pt idx="1">
                  <c:v>検索する</c:v>
                </c:pt>
                <c:pt idx="2">
                  <c:v>音楽を聴く</c:v>
                </c:pt>
                <c:pt idx="3">
                  <c:v>動画を見る</c:v>
                </c:pt>
                <c:pt idx="4">
                  <c:v>ゲームをする</c:v>
                </c:pt>
                <c:pt idx="5">
                  <c:v>勉強をする</c:v>
                </c:pt>
              </c:strCache>
            </c:strRef>
          </c:cat>
          <c:val>
            <c:numRef>
              <c:f>Sheet1!$F$2:$F$7</c:f>
              <c:numCache>
                <c:formatCode>General</c:formatCode>
                <c:ptCount val="6"/>
                <c:pt idx="0">
                  <c:v>71.7</c:v>
                </c:pt>
                <c:pt idx="1">
                  <c:v>83.6</c:v>
                </c:pt>
                <c:pt idx="2">
                  <c:v>75.8</c:v>
                </c:pt>
                <c:pt idx="3">
                  <c:v>93.6</c:v>
                </c:pt>
                <c:pt idx="4">
                  <c:v>85.5</c:v>
                </c:pt>
                <c:pt idx="5">
                  <c:v>72.900000000000006</c:v>
                </c:pt>
              </c:numCache>
            </c:numRef>
          </c:val>
          <c:extLst>
            <c:ext xmlns:c16="http://schemas.microsoft.com/office/drawing/2014/chart" uri="{C3380CC4-5D6E-409C-BE32-E72D297353CC}">
              <c16:uniqueId val="{00000009-9F3C-4E7A-96D9-D2DF27D31B40}"/>
            </c:ext>
          </c:extLst>
        </c:ser>
        <c:dLbls>
          <c:dLblPos val="outEnd"/>
          <c:showLegendKey val="0"/>
          <c:showVal val="1"/>
          <c:showCatName val="0"/>
          <c:showSerName val="0"/>
          <c:showPercent val="0"/>
          <c:showBubbleSize val="0"/>
        </c:dLbls>
        <c:gapWidth val="100"/>
        <c:overlap val="-35"/>
        <c:axId val="222797184"/>
        <c:axId val="222819456"/>
      </c:barChart>
      <c:catAx>
        <c:axId val="222797184"/>
        <c:scaling>
          <c:orientation val="minMax"/>
        </c:scaling>
        <c:delete val="0"/>
        <c:axPos val="b"/>
        <c:numFmt formatCode="General" sourceLinked="0"/>
        <c:majorTickMark val="out"/>
        <c:minorTickMark val="none"/>
        <c:tickLblPos val="nextTo"/>
        <c:txPr>
          <a:bodyPr rot="0" vert="eaVert"/>
          <a:lstStyle/>
          <a:p>
            <a:pPr>
              <a:defRPr/>
            </a:pPr>
            <a:endParaRPr lang="ja-JP"/>
          </a:p>
        </c:txPr>
        <c:crossAx val="222819456"/>
        <c:crosses val="autoZero"/>
        <c:auto val="1"/>
        <c:lblAlgn val="ctr"/>
        <c:lblOffset val="100"/>
        <c:noMultiLvlLbl val="0"/>
      </c:catAx>
      <c:valAx>
        <c:axId val="222819456"/>
        <c:scaling>
          <c:orientation val="minMax"/>
          <c:max val="100"/>
        </c:scaling>
        <c:delete val="0"/>
        <c:axPos val="l"/>
        <c:majorGridlines>
          <c:spPr>
            <a:ln>
              <a:prstDash val="dash"/>
            </a:ln>
          </c:spPr>
        </c:majorGridlines>
        <c:title>
          <c:tx>
            <c:rich>
              <a:bodyPr rot="0" vert="horz"/>
              <a:lstStyle/>
              <a:p>
                <a:pPr algn="ctr">
                  <a:defRPr/>
                </a:pPr>
                <a:r>
                  <a:rPr lang="ja-JP"/>
                  <a:t>（％）</a:t>
                </a:r>
              </a:p>
            </c:rich>
          </c:tx>
          <c:layout>
            <c:manualLayout>
              <c:xMode val="edge"/>
              <c:yMode val="edge"/>
              <c:x val="1.5048472762309873E-2"/>
              <c:y val="6.5610231950830912E-4"/>
            </c:manualLayout>
          </c:layout>
          <c:overlay val="0"/>
        </c:title>
        <c:numFmt formatCode="General" sourceLinked="1"/>
        <c:majorTickMark val="out"/>
        <c:minorTickMark val="none"/>
        <c:tickLblPos val="nextTo"/>
        <c:crossAx val="222797184"/>
        <c:crosses val="autoZero"/>
        <c:crossBetween val="between"/>
        <c:majorUnit val="50"/>
      </c:valAx>
    </c:plotArea>
    <c:legend>
      <c:legendPos val="tr"/>
      <c:layout>
        <c:manualLayout>
          <c:xMode val="edge"/>
          <c:yMode val="edge"/>
          <c:x val="0.85764205095797375"/>
          <c:y val="0"/>
          <c:w val="0.13470204699477836"/>
          <c:h val="0.21815176680046686"/>
        </c:manualLayout>
      </c:layout>
      <c:overlay val="0"/>
    </c:legend>
    <c:plotVisOnly val="1"/>
    <c:dispBlanksAs val="gap"/>
    <c:showDLblsOverMax val="0"/>
  </c:chart>
  <c:txPr>
    <a:bodyPr/>
    <a:lstStyle/>
    <a:p>
      <a:pPr>
        <a:defRPr sz="1800">
          <a:latin typeface="BIZ UDゴシック" panose="020B0400000000000000" pitchFamily="49" charset="-128"/>
          <a:ea typeface="BIZ UDゴシック" panose="020B0400000000000000" pitchFamily="49" charset="-128"/>
        </a:defRPr>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0">
                <a:latin typeface="HGPｺﾞｼｯｸE" pitchFamily="50" charset="-128"/>
                <a:ea typeface="HGPｺﾞｼｯｸE" pitchFamily="50" charset="-128"/>
              </a:defRPr>
            </a:pPr>
            <a:r>
              <a:rPr lang="ja-JP" altLang="en-US" sz="2000" b="0" dirty="0">
                <a:latin typeface="HGPｺﾞｼｯｸE" pitchFamily="50" charset="-128"/>
                <a:ea typeface="HGPｺﾞｼｯｸE" pitchFamily="50" charset="-128"/>
              </a:rPr>
              <a:t>インターネット利用率（年齢別）</a:t>
            </a:r>
          </a:p>
        </c:rich>
      </c:tx>
      <c:layout>
        <c:manualLayout>
          <c:xMode val="edge"/>
          <c:yMode val="edge"/>
          <c:x val="0.35328191622600941"/>
          <c:y val="2.8153764640451205E-4"/>
        </c:manualLayout>
      </c:layout>
      <c:overlay val="1"/>
    </c:title>
    <c:autoTitleDeleted val="0"/>
    <c:plotArea>
      <c:layout>
        <c:manualLayout>
          <c:layoutTarget val="inner"/>
          <c:xMode val="edge"/>
          <c:yMode val="edge"/>
          <c:x val="6.4926007614663175E-2"/>
          <c:y val="0.13547091675625697"/>
          <c:w val="0.9140952782522771"/>
          <c:h val="0.80946590612770319"/>
        </c:manualLayout>
      </c:layout>
      <c:barChart>
        <c:barDir val="bar"/>
        <c:grouping val="clustered"/>
        <c:varyColors val="0"/>
        <c:ser>
          <c:idx val="0"/>
          <c:order val="0"/>
          <c:tx>
            <c:strRef>
              <c:f>Sheet1!$C$1</c:f>
              <c:strCache>
                <c:ptCount val="1"/>
                <c:pt idx="0">
                  <c:v>R3</c:v>
                </c:pt>
              </c:strCache>
            </c:strRef>
          </c:tx>
          <c:spPr>
            <a:pattFill prst="dkVert">
              <a:fgClr>
                <a:schemeClr val="accent2">
                  <a:lumMod val="75000"/>
                </a:schemeClr>
              </a:fgClr>
              <a:bgClr>
                <a:schemeClr val="accent2">
                  <a:lumMod val="60000"/>
                  <a:lumOff val="40000"/>
                </a:schemeClr>
              </a:bgClr>
            </a:pattFill>
          </c:spPr>
          <c:invertIfNegative val="0"/>
          <c:dLbls>
            <c:dLbl>
              <c:idx val="3"/>
              <c:layout>
                <c:manualLayout>
                  <c:x val="1.0655863355249452E-3"/>
                  <c:y val="8.9602226086171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48C-4CA0-BA9E-9665CA1D60A7}"/>
                </c:ext>
              </c:extLst>
            </c:dLbl>
            <c:spPr>
              <a:noFill/>
              <a:ln>
                <a:noFill/>
              </a:ln>
              <a:effectLst/>
            </c:spPr>
            <c:txPr>
              <a:bodyPr wrap="square" lIns="38100" tIns="19050" rIns="38100" bIns="19050" anchor="ctr">
                <a:spAutoFit/>
              </a:bodyPr>
              <a:lstStyle/>
              <a:p>
                <a:pPr>
                  <a:defRPr sz="14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9歳</c:v>
                </c:pt>
                <c:pt idx="1">
                  <c:v>8歳</c:v>
                </c:pt>
                <c:pt idx="2">
                  <c:v>7歳</c:v>
                </c:pt>
                <c:pt idx="3">
                  <c:v>6歳</c:v>
                </c:pt>
                <c:pt idx="4">
                  <c:v>5歳</c:v>
                </c:pt>
                <c:pt idx="5">
                  <c:v>4歳</c:v>
                </c:pt>
                <c:pt idx="6">
                  <c:v>3歳</c:v>
                </c:pt>
                <c:pt idx="7">
                  <c:v>2歳</c:v>
                </c:pt>
                <c:pt idx="8">
                  <c:v>1歳</c:v>
                </c:pt>
                <c:pt idx="9">
                  <c:v>0歳</c:v>
                </c:pt>
              </c:strCache>
            </c:strRef>
          </c:cat>
          <c:val>
            <c:numRef>
              <c:f>Sheet1!$C$2:$C$11</c:f>
              <c:numCache>
                <c:formatCode>General</c:formatCode>
                <c:ptCount val="10"/>
                <c:pt idx="0">
                  <c:v>91.6</c:v>
                </c:pt>
                <c:pt idx="1">
                  <c:v>91.9</c:v>
                </c:pt>
                <c:pt idx="2">
                  <c:v>83.9</c:v>
                </c:pt>
                <c:pt idx="3">
                  <c:v>82.3</c:v>
                </c:pt>
                <c:pt idx="4">
                  <c:v>81</c:v>
                </c:pt>
                <c:pt idx="5">
                  <c:v>72.2</c:v>
                </c:pt>
                <c:pt idx="6">
                  <c:v>66.5</c:v>
                </c:pt>
                <c:pt idx="7">
                  <c:v>62.6</c:v>
                </c:pt>
                <c:pt idx="8">
                  <c:v>33.700000000000003</c:v>
                </c:pt>
                <c:pt idx="9">
                  <c:v>11.6</c:v>
                </c:pt>
              </c:numCache>
            </c:numRef>
          </c:val>
          <c:extLst>
            <c:ext xmlns:c16="http://schemas.microsoft.com/office/drawing/2014/chart" uri="{C3380CC4-5D6E-409C-BE32-E72D297353CC}">
              <c16:uniqueId val="{00000000-648C-4CA0-BA9E-9665CA1D60A7}"/>
            </c:ext>
          </c:extLst>
        </c:ser>
        <c:ser>
          <c:idx val="1"/>
          <c:order val="1"/>
          <c:tx>
            <c:strRef>
              <c:f>Sheet1!$D$1</c:f>
              <c:strCache>
                <c:ptCount val="1"/>
                <c:pt idx="0">
                  <c:v>R4</c:v>
                </c:pt>
              </c:strCache>
            </c:strRef>
          </c:tx>
          <c:spPr>
            <a:pattFill prst="dkUpDiag">
              <a:fgClr>
                <a:srgbClr val="FF3399"/>
              </a:fgClr>
              <a:bgClr>
                <a:srgbClr val="FFCCCC"/>
              </a:bgClr>
            </a:pattFill>
          </c:spPr>
          <c:invertIfNegative val="0"/>
          <c:dLbls>
            <c:dLbl>
              <c:idx val="0"/>
              <c:layout>
                <c:manualLayout>
                  <c:x val="-2.1311726710498903E-3"/>
                  <c:y val="9.5778187354117768E-1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48C-4CA0-BA9E-9665CA1D60A7}"/>
                </c:ext>
              </c:extLst>
            </c:dLbl>
            <c:spPr>
              <a:noFill/>
              <a:ln>
                <a:noFill/>
              </a:ln>
              <a:effectLst/>
            </c:spPr>
            <c:txPr>
              <a:bodyPr wrap="square" lIns="38100" tIns="19050" rIns="38100" bIns="19050" anchor="ctr">
                <a:spAutoFit/>
              </a:bodyPr>
              <a:lstStyle/>
              <a:p>
                <a:pPr>
                  <a:defRPr sz="14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9歳</c:v>
                </c:pt>
                <c:pt idx="1">
                  <c:v>8歳</c:v>
                </c:pt>
                <c:pt idx="2">
                  <c:v>7歳</c:v>
                </c:pt>
                <c:pt idx="3">
                  <c:v>6歳</c:v>
                </c:pt>
                <c:pt idx="4">
                  <c:v>5歳</c:v>
                </c:pt>
                <c:pt idx="5">
                  <c:v>4歳</c:v>
                </c:pt>
                <c:pt idx="6">
                  <c:v>3歳</c:v>
                </c:pt>
                <c:pt idx="7">
                  <c:v>2歳</c:v>
                </c:pt>
                <c:pt idx="8">
                  <c:v>1歳</c:v>
                </c:pt>
                <c:pt idx="9">
                  <c:v>0歳</c:v>
                </c:pt>
              </c:strCache>
            </c:strRef>
          </c:cat>
          <c:val>
            <c:numRef>
              <c:f>Sheet1!$D$2:$D$11</c:f>
              <c:numCache>
                <c:formatCode>General</c:formatCode>
                <c:ptCount val="10"/>
                <c:pt idx="0">
                  <c:v>91.8</c:v>
                </c:pt>
                <c:pt idx="1">
                  <c:v>92</c:v>
                </c:pt>
                <c:pt idx="2">
                  <c:v>90.7</c:v>
                </c:pt>
                <c:pt idx="3">
                  <c:v>81.7</c:v>
                </c:pt>
                <c:pt idx="4">
                  <c:v>77.3</c:v>
                </c:pt>
                <c:pt idx="5">
                  <c:v>73.5</c:v>
                </c:pt>
                <c:pt idx="6">
                  <c:v>61.3</c:v>
                </c:pt>
                <c:pt idx="7">
                  <c:v>62.5</c:v>
                </c:pt>
                <c:pt idx="8">
                  <c:v>28.6</c:v>
                </c:pt>
                <c:pt idx="9">
                  <c:v>13.1</c:v>
                </c:pt>
              </c:numCache>
            </c:numRef>
          </c:val>
          <c:extLst>
            <c:ext xmlns:c16="http://schemas.microsoft.com/office/drawing/2014/chart" uri="{C3380CC4-5D6E-409C-BE32-E72D297353CC}">
              <c16:uniqueId val="{00000002-648C-4CA0-BA9E-9665CA1D60A7}"/>
            </c:ext>
          </c:extLst>
        </c:ser>
        <c:ser>
          <c:idx val="2"/>
          <c:order val="2"/>
          <c:tx>
            <c:strRef>
              <c:f>Sheet1!$E$1</c:f>
              <c:strCache>
                <c:ptCount val="1"/>
                <c:pt idx="0">
                  <c:v>R5</c:v>
                </c:pt>
              </c:strCache>
            </c:strRef>
          </c:tx>
          <c:invertIfNegative val="0"/>
          <c:dLbls>
            <c:dLbl>
              <c:idx val="1"/>
              <c:layout>
                <c:manualLayout>
                  <c:x val="-1.0954614428624562E-3"/>
                  <c:y val="-1.25383802782136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48C-4CA0-BA9E-9665CA1D60A7}"/>
                </c:ext>
              </c:extLst>
            </c:dLbl>
            <c:dLbl>
              <c:idx val="3"/>
              <c:layout>
                <c:manualLayout>
                  <c:x val="4.3818457714498247E-3"/>
                  <c:y val="-8.35892018547588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48C-4CA0-BA9E-9665CA1D60A7}"/>
                </c:ext>
              </c:extLst>
            </c:dLbl>
            <c:dLbl>
              <c:idx val="5"/>
              <c:layout>
                <c:manualLayout>
                  <c:x val="5.4773072143122813E-3"/>
                  <c:y val="-2.298703051005867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48C-4CA0-BA9E-9665CA1D60A7}"/>
                </c:ext>
              </c:extLst>
            </c:dLbl>
            <c:dLbl>
              <c:idx val="7"/>
              <c:layout>
                <c:manualLayout>
                  <c:x val="-8.0332911130602337E-17"/>
                  <c:y val="-1.044865023184489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48C-4CA0-BA9E-9665CA1D60A7}"/>
                </c:ext>
              </c:extLst>
            </c:dLbl>
            <c:dLbl>
              <c:idx val="9"/>
              <c:layout>
                <c:manualLayout>
                  <c:x val="1.0954614428624563E-2"/>
                  <c:y val="-6.269190139106930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48C-4CA0-BA9E-9665CA1D60A7}"/>
                </c:ext>
              </c:extLst>
            </c:dLbl>
            <c:dLbl>
              <c:idx val="10"/>
              <c:layout>
                <c:manualLayout>
                  <c:x val="-1.0954614428624562E-3"/>
                  <c:y val="-1.04486502318448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48C-4CA0-BA9E-9665CA1D60A7}"/>
                </c:ext>
              </c:extLst>
            </c:dLbl>
            <c:spPr>
              <a:noFill/>
              <a:ln>
                <a:noFill/>
              </a:ln>
              <a:effectLst/>
            </c:spPr>
            <c:txPr>
              <a:bodyPr wrap="square" lIns="38100" tIns="19050" rIns="38100" bIns="19050" anchor="ctr">
                <a:spAutoFit/>
              </a:bodyPr>
              <a:lstStyle/>
              <a:p>
                <a:pPr>
                  <a:defRPr sz="14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9歳</c:v>
                </c:pt>
                <c:pt idx="1">
                  <c:v>8歳</c:v>
                </c:pt>
                <c:pt idx="2">
                  <c:v>7歳</c:v>
                </c:pt>
                <c:pt idx="3">
                  <c:v>6歳</c:v>
                </c:pt>
                <c:pt idx="4">
                  <c:v>5歳</c:v>
                </c:pt>
                <c:pt idx="5">
                  <c:v>4歳</c:v>
                </c:pt>
                <c:pt idx="6">
                  <c:v>3歳</c:v>
                </c:pt>
                <c:pt idx="7">
                  <c:v>2歳</c:v>
                </c:pt>
                <c:pt idx="8">
                  <c:v>1歳</c:v>
                </c:pt>
                <c:pt idx="9">
                  <c:v>0歳</c:v>
                </c:pt>
              </c:strCache>
            </c:strRef>
          </c:cat>
          <c:val>
            <c:numRef>
              <c:f>Sheet1!$E$2:$E$11</c:f>
              <c:numCache>
                <c:formatCode>General</c:formatCode>
                <c:ptCount val="10"/>
                <c:pt idx="0">
                  <c:v>92.4</c:v>
                </c:pt>
                <c:pt idx="1">
                  <c:v>92.3</c:v>
                </c:pt>
                <c:pt idx="2">
                  <c:v>86.3</c:v>
                </c:pt>
                <c:pt idx="3">
                  <c:v>80.900000000000006</c:v>
                </c:pt>
                <c:pt idx="4">
                  <c:v>79.400000000000006</c:v>
                </c:pt>
                <c:pt idx="5">
                  <c:v>72.099999999999994</c:v>
                </c:pt>
                <c:pt idx="6">
                  <c:v>58.7</c:v>
                </c:pt>
                <c:pt idx="7">
                  <c:v>58.8</c:v>
                </c:pt>
                <c:pt idx="8">
                  <c:v>33.1</c:v>
                </c:pt>
                <c:pt idx="9">
                  <c:v>15.7</c:v>
                </c:pt>
              </c:numCache>
            </c:numRef>
          </c:val>
          <c:extLst>
            <c:ext xmlns:c16="http://schemas.microsoft.com/office/drawing/2014/chart" uri="{C3380CC4-5D6E-409C-BE32-E72D297353CC}">
              <c16:uniqueId val="{00000009-648C-4CA0-BA9E-9665CA1D60A7}"/>
            </c:ext>
          </c:extLst>
        </c:ser>
        <c:dLbls>
          <c:dLblPos val="outEnd"/>
          <c:showLegendKey val="0"/>
          <c:showVal val="1"/>
          <c:showCatName val="0"/>
          <c:showSerName val="0"/>
          <c:showPercent val="0"/>
          <c:showBubbleSize val="0"/>
        </c:dLbls>
        <c:gapWidth val="110"/>
        <c:overlap val="-15"/>
        <c:axId val="225905280"/>
        <c:axId val="225915264"/>
      </c:barChart>
      <c:catAx>
        <c:axId val="225905280"/>
        <c:scaling>
          <c:orientation val="minMax"/>
        </c:scaling>
        <c:delete val="0"/>
        <c:axPos val="l"/>
        <c:numFmt formatCode="General" sourceLinked="0"/>
        <c:majorTickMark val="out"/>
        <c:minorTickMark val="none"/>
        <c:tickLblPos val="nextTo"/>
        <c:txPr>
          <a:bodyPr/>
          <a:lstStyle/>
          <a:p>
            <a:pPr>
              <a:defRPr sz="1400"/>
            </a:pPr>
            <a:endParaRPr lang="ja-JP"/>
          </a:p>
        </c:txPr>
        <c:crossAx val="225915264"/>
        <c:crosses val="autoZero"/>
        <c:auto val="1"/>
        <c:lblAlgn val="ctr"/>
        <c:lblOffset val="100"/>
        <c:noMultiLvlLbl val="0"/>
      </c:catAx>
      <c:valAx>
        <c:axId val="225915264"/>
        <c:scaling>
          <c:orientation val="minMax"/>
          <c:max val="100"/>
        </c:scaling>
        <c:delete val="0"/>
        <c:axPos val="b"/>
        <c:majorGridlines>
          <c:spPr>
            <a:ln>
              <a:prstDash val="dash"/>
            </a:ln>
          </c:spPr>
        </c:majorGridlines>
        <c:title>
          <c:tx>
            <c:rich>
              <a:bodyPr rot="0" vert="horz"/>
              <a:lstStyle/>
              <a:p>
                <a:pPr algn="ctr">
                  <a:defRPr lang="ja-JP" altLang="en-US" sz="1800" b="0" i="0" u="none" strike="noStrike" kern="1200" baseline="0" dirty="0">
                    <a:solidFill>
                      <a:prstClr val="black"/>
                    </a:solidFill>
                    <a:latin typeface="+mn-lt"/>
                    <a:ea typeface="+mn-ea"/>
                    <a:cs typeface="+mn-cs"/>
                  </a:defRPr>
                </a:pPr>
                <a:r>
                  <a:rPr lang="ja-JP" altLang="en-US" sz="1800" b="0" i="0" u="none" strike="noStrike" kern="1200" baseline="0" dirty="0">
                    <a:solidFill>
                      <a:prstClr val="black"/>
                    </a:solidFill>
                    <a:latin typeface="+mn-lt"/>
                    <a:ea typeface="+mn-ea"/>
                    <a:cs typeface="+mn-cs"/>
                  </a:rPr>
                  <a:t>（％）</a:t>
                </a:r>
              </a:p>
            </c:rich>
          </c:tx>
          <c:layout>
            <c:manualLayout>
              <c:xMode val="edge"/>
              <c:yMode val="edge"/>
              <c:x val="0.95244741268505839"/>
              <c:y val="1.4967125715933255E-3"/>
            </c:manualLayout>
          </c:layout>
          <c:overlay val="0"/>
        </c:title>
        <c:numFmt formatCode="General" sourceLinked="1"/>
        <c:majorTickMark val="out"/>
        <c:minorTickMark val="none"/>
        <c:tickLblPos val="high"/>
        <c:crossAx val="225905280"/>
        <c:crosses val="autoZero"/>
        <c:crossBetween val="between"/>
        <c:majorUnit val="50"/>
      </c:valAx>
    </c:plotArea>
    <c:legend>
      <c:legendPos val="t"/>
      <c:layout>
        <c:manualLayout>
          <c:xMode val="edge"/>
          <c:yMode val="edge"/>
          <c:x val="0.79525916444103162"/>
          <c:y val="0.18972759864975794"/>
          <c:w val="0.14711115768739572"/>
          <c:h val="5.4142601861998832E-2"/>
        </c:manualLayout>
      </c:layout>
      <c:overlay val="0"/>
      <c:txPr>
        <a:bodyPr/>
        <a:lstStyle/>
        <a:p>
          <a:pPr>
            <a:defRPr>
              <a:latin typeface="+mn-ea"/>
              <a:ea typeface="+mn-ea"/>
            </a:defRPr>
          </a:pPr>
          <a:endParaRPr lang="ja-JP"/>
        </a:p>
      </c:txPr>
    </c:legend>
    <c:plotVisOnly val="1"/>
    <c:dispBlanksAs val="gap"/>
    <c:showDLblsOverMax val="0"/>
  </c:chart>
  <c:txPr>
    <a:bodyPr/>
    <a:lstStyle/>
    <a:p>
      <a:pPr>
        <a:defRPr sz="1800"/>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0">
                <a:latin typeface="HGPｺﾞｼｯｸE" pitchFamily="50" charset="-128"/>
                <a:ea typeface="HGPｺﾞｼｯｸE" pitchFamily="50" charset="-128"/>
              </a:defRPr>
            </a:pPr>
            <a:r>
              <a:rPr lang="ja-JP" altLang="en-US" sz="2000" b="0" dirty="0">
                <a:latin typeface="HGPｺﾞｼｯｸE" pitchFamily="50" charset="-128"/>
                <a:ea typeface="HGPｺﾞｼｯｸE" pitchFamily="50" charset="-128"/>
              </a:rPr>
              <a:t>インターネット利用内容（令和５年度）</a:t>
            </a:r>
          </a:p>
        </c:rich>
      </c:tx>
      <c:layout>
        <c:manualLayout>
          <c:xMode val="edge"/>
          <c:yMode val="edge"/>
          <c:x val="0.31778431596426643"/>
          <c:y val="9.1240335125032483E-3"/>
        </c:manualLayout>
      </c:layout>
      <c:overlay val="1"/>
    </c:title>
    <c:autoTitleDeleted val="0"/>
    <c:plotArea>
      <c:layout>
        <c:manualLayout>
          <c:layoutTarget val="inner"/>
          <c:xMode val="edge"/>
          <c:yMode val="edge"/>
          <c:x val="6.0194718680738543E-2"/>
          <c:y val="0.17043964011794432"/>
          <c:w val="0.85206366880307582"/>
          <c:h val="0.47810654033352651"/>
        </c:manualLayout>
      </c:layout>
      <c:barChart>
        <c:barDir val="col"/>
        <c:grouping val="clustered"/>
        <c:varyColors val="0"/>
        <c:ser>
          <c:idx val="0"/>
          <c:order val="0"/>
          <c:tx>
            <c:strRef>
              <c:f>Sheet1!$B$1</c:f>
              <c:strCache>
                <c:ptCount val="1"/>
                <c:pt idx="0">
                  <c:v>令和4年度</c:v>
                </c:pt>
              </c:strCache>
            </c:strRef>
          </c:tx>
          <c:spPr>
            <a:pattFill prst="dkUpDiag">
              <a:fgClr>
                <a:srgbClr val="FF3399"/>
              </a:fgClr>
              <a:bgClr>
                <a:srgbClr val="FFCCCC"/>
              </a:bgClr>
            </a:pattFill>
          </c:spPr>
          <c:invertIfNegative val="0"/>
          <c:dLbls>
            <c:numFmt formatCode="#,##0.0_);[Red]\(#,##0.0\)" sourceLinked="0"/>
            <c:spPr>
              <a:noFill/>
              <a:ln>
                <a:noFill/>
              </a:ln>
              <a:effectLst/>
            </c:spPr>
            <c:txPr>
              <a:bodyPr/>
              <a:lstStyle/>
              <a:p>
                <a:pPr>
                  <a:defRPr>
                    <a:latin typeface="HGPｺﾞｼｯｸE" pitchFamily="50" charset="-128"/>
                    <a:ea typeface="HGPｺﾞｼｯｸE"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動画を見る</c:v>
                </c:pt>
                <c:pt idx="1">
                  <c:v>ゲームをする</c:v>
                </c:pt>
                <c:pt idx="2">
                  <c:v>勉強をする</c:v>
                </c:pt>
                <c:pt idx="3">
                  <c:v>音楽を聴く</c:v>
                </c:pt>
                <c:pt idx="4">
                  <c:v>検索をする</c:v>
                </c:pt>
                <c:pt idx="5">
                  <c:v>撮影や制作、
記録をする</c:v>
                </c:pt>
                <c:pt idx="6">
                  <c:v>投稿やメッセージ
交換をする</c:v>
                </c:pt>
              </c:strCache>
            </c:strRef>
          </c:cat>
          <c:val>
            <c:numRef>
              <c:f>Sheet1!$B$2:$B$8</c:f>
              <c:numCache>
                <c:formatCode>General</c:formatCode>
                <c:ptCount val="7"/>
                <c:pt idx="0">
                  <c:v>93.4</c:v>
                </c:pt>
                <c:pt idx="1">
                  <c:v>60.6</c:v>
                </c:pt>
                <c:pt idx="2">
                  <c:v>36.6</c:v>
                </c:pt>
                <c:pt idx="3">
                  <c:v>27.2</c:v>
                </c:pt>
                <c:pt idx="4">
                  <c:v>24.5</c:v>
                </c:pt>
                <c:pt idx="5">
                  <c:v>17.100000000000001</c:v>
                </c:pt>
                <c:pt idx="6">
                  <c:v>12.2</c:v>
                </c:pt>
              </c:numCache>
            </c:numRef>
          </c:val>
          <c:extLst>
            <c:ext xmlns:c16="http://schemas.microsoft.com/office/drawing/2014/chart" uri="{C3380CC4-5D6E-409C-BE32-E72D297353CC}">
              <c16:uniqueId val="{00000000-8D25-4B58-B320-4561C14A4150}"/>
            </c:ext>
          </c:extLst>
        </c:ser>
        <c:ser>
          <c:idx val="1"/>
          <c:order val="1"/>
          <c:tx>
            <c:strRef>
              <c:f>Sheet1!$C$1</c:f>
              <c:strCache>
                <c:ptCount val="1"/>
                <c:pt idx="0">
                  <c:v>令和5年度</c:v>
                </c:pt>
              </c:strCache>
            </c:strRef>
          </c:tx>
          <c:invertIfNegative val="0"/>
          <c:dLbls>
            <c:spPr>
              <a:noFill/>
              <a:ln>
                <a:noFill/>
              </a:ln>
              <a:effectLst/>
            </c:spPr>
            <c:txPr>
              <a:bodyPr wrap="square" lIns="38100" tIns="19050" rIns="38100" bIns="19050" anchor="ctr">
                <a:spAutoFit/>
              </a:bodyPr>
              <a:lstStyle/>
              <a:p>
                <a:pPr>
                  <a:defRPr b="0">
                    <a:latin typeface="HGSｺﾞｼｯｸE" panose="020B0900000000000000" pitchFamily="50" charset="-128"/>
                    <a:ea typeface="HGSｺﾞｼｯｸE" panose="020B0900000000000000" pitchFamily="50" charset="-128"/>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動画を見る</c:v>
                </c:pt>
                <c:pt idx="1">
                  <c:v>ゲームをする</c:v>
                </c:pt>
                <c:pt idx="2">
                  <c:v>勉強をする</c:v>
                </c:pt>
                <c:pt idx="3">
                  <c:v>音楽を聴く</c:v>
                </c:pt>
                <c:pt idx="4">
                  <c:v>検索をする</c:v>
                </c:pt>
                <c:pt idx="5">
                  <c:v>撮影や制作、
記録をする</c:v>
                </c:pt>
                <c:pt idx="6">
                  <c:v>投稿やメッセージ
交換をする</c:v>
                </c:pt>
              </c:strCache>
            </c:strRef>
          </c:cat>
          <c:val>
            <c:numRef>
              <c:f>Sheet1!$C$2:$C$8</c:f>
              <c:numCache>
                <c:formatCode>General</c:formatCode>
                <c:ptCount val="7"/>
                <c:pt idx="0">
                  <c:v>93.6</c:v>
                </c:pt>
                <c:pt idx="1">
                  <c:v>64.7</c:v>
                </c:pt>
                <c:pt idx="2">
                  <c:v>40</c:v>
                </c:pt>
                <c:pt idx="3">
                  <c:v>24.7</c:v>
                </c:pt>
                <c:pt idx="4">
                  <c:v>24.3</c:v>
                </c:pt>
                <c:pt idx="5">
                  <c:v>15.5</c:v>
                </c:pt>
                <c:pt idx="6">
                  <c:v>12.3</c:v>
                </c:pt>
              </c:numCache>
            </c:numRef>
          </c:val>
          <c:extLst>
            <c:ext xmlns:c16="http://schemas.microsoft.com/office/drawing/2014/chart" uri="{C3380CC4-5D6E-409C-BE32-E72D297353CC}">
              <c16:uniqueId val="{00000001-8D25-4B58-B320-4561C14A4150}"/>
            </c:ext>
          </c:extLst>
        </c:ser>
        <c:dLbls>
          <c:showLegendKey val="0"/>
          <c:showVal val="0"/>
          <c:showCatName val="0"/>
          <c:showSerName val="0"/>
          <c:showPercent val="0"/>
          <c:showBubbleSize val="0"/>
        </c:dLbls>
        <c:gapWidth val="100"/>
        <c:overlap val="-35"/>
        <c:axId val="226382592"/>
        <c:axId val="226384128"/>
      </c:barChart>
      <c:catAx>
        <c:axId val="226382592"/>
        <c:scaling>
          <c:orientation val="minMax"/>
        </c:scaling>
        <c:delete val="0"/>
        <c:axPos val="b"/>
        <c:numFmt formatCode="General" sourceLinked="0"/>
        <c:majorTickMark val="out"/>
        <c:minorTickMark val="none"/>
        <c:tickLblPos val="nextTo"/>
        <c:txPr>
          <a:bodyPr rot="0" vert="eaVert"/>
          <a:lstStyle/>
          <a:p>
            <a:pPr>
              <a:defRPr sz="1400"/>
            </a:pPr>
            <a:endParaRPr lang="ja-JP"/>
          </a:p>
        </c:txPr>
        <c:crossAx val="226384128"/>
        <c:crosses val="autoZero"/>
        <c:auto val="1"/>
        <c:lblAlgn val="ctr"/>
        <c:lblOffset val="100"/>
        <c:noMultiLvlLbl val="0"/>
      </c:catAx>
      <c:valAx>
        <c:axId val="226384128"/>
        <c:scaling>
          <c:orientation val="minMax"/>
          <c:max val="100"/>
        </c:scaling>
        <c:delete val="0"/>
        <c:axPos val="l"/>
        <c:majorGridlines>
          <c:spPr>
            <a:ln>
              <a:prstDash val="dash"/>
            </a:ln>
          </c:spPr>
        </c:majorGridlines>
        <c:title>
          <c:tx>
            <c:rich>
              <a:bodyPr rot="0" vert="horz"/>
              <a:lstStyle/>
              <a:p>
                <a:pPr algn="ctr">
                  <a:defRPr lang="ja-JP" altLang="en-US" sz="1800" b="0" i="0" u="none" strike="noStrike" kern="1200" baseline="0" dirty="0">
                    <a:solidFill>
                      <a:prstClr val="black"/>
                    </a:solidFill>
                    <a:latin typeface="+mn-lt"/>
                    <a:ea typeface="+mn-ea"/>
                    <a:cs typeface="+mn-cs"/>
                  </a:defRPr>
                </a:pPr>
                <a:r>
                  <a:rPr lang="ja-JP" altLang="en-US" sz="1800" b="0" i="0" u="none" strike="noStrike" kern="1200" baseline="0" dirty="0">
                    <a:solidFill>
                      <a:prstClr val="black"/>
                    </a:solidFill>
                    <a:latin typeface="+mn-lt"/>
                    <a:ea typeface="+mn-ea"/>
                    <a:cs typeface="+mn-cs"/>
                  </a:rPr>
                  <a:t>（％）</a:t>
                </a:r>
              </a:p>
            </c:rich>
          </c:tx>
          <c:layout>
            <c:manualLayout>
              <c:xMode val="edge"/>
              <c:yMode val="edge"/>
              <c:x val="1.6206047590179865E-2"/>
              <c:y val="0.10182023795223963"/>
            </c:manualLayout>
          </c:layout>
          <c:overlay val="0"/>
        </c:title>
        <c:numFmt formatCode="General" sourceLinked="1"/>
        <c:majorTickMark val="out"/>
        <c:minorTickMark val="none"/>
        <c:tickLblPos val="nextTo"/>
        <c:crossAx val="226382592"/>
        <c:crosses val="autoZero"/>
        <c:crossBetween val="between"/>
        <c:majorUnit val="50"/>
      </c:valAx>
    </c:plotArea>
    <c:legend>
      <c:legendPos val="t"/>
      <c:layout>
        <c:manualLayout>
          <c:xMode val="edge"/>
          <c:yMode val="edge"/>
          <c:x val="0.81135237296641816"/>
          <c:y val="5.5575242473884706E-2"/>
          <c:w val="0.17232867579328642"/>
          <c:h val="0.13630210465230516"/>
        </c:manualLayout>
      </c:layout>
      <c:overlay val="0"/>
    </c:legend>
    <c:plotVisOnly val="1"/>
    <c:dispBlanksAs val="gap"/>
    <c:showDLblsOverMax val="0"/>
  </c:chart>
  <c:txPr>
    <a:bodyPr/>
    <a:lstStyle/>
    <a:p>
      <a:pPr>
        <a:defRPr sz="180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dirty="0"/>
              <a:t>自分の携帯電話やスマホを持っている</a:t>
            </a:r>
          </a:p>
        </c:rich>
      </c:tx>
      <c:layout>
        <c:manualLayout>
          <c:xMode val="edge"/>
          <c:yMode val="edge"/>
          <c:x val="0.30465054319882412"/>
          <c:y val="1.4475271411338963E-2"/>
        </c:manualLayout>
      </c:layout>
      <c:overlay val="1"/>
    </c:title>
    <c:autoTitleDeleted val="0"/>
    <c:plotArea>
      <c:layout>
        <c:manualLayout>
          <c:layoutTarget val="inner"/>
          <c:xMode val="edge"/>
          <c:yMode val="edge"/>
          <c:x val="7.3171398641152977E-2"/>
          <c:y val="0.12000645878251949"/>
          <c:w val="0.9140952782522771"/>
          <c:h val="0.78029121510595256"/>
        </c:manualLayout>
      </c:layout>
      <c:barChart>
        <c:barDir val="col"/>
        <c:grouping val="clustered"/>
        <c:varyColors val="0"/>
        <c:ser>
          <c:idx val="0"/>
          <c:order val="0"/>
          <c:tx>
            <c:strRef>
              <c:f>Sheet1!$B$1</c:f>
              <c:strCache>
                <c:ptCount val="1"/>
                <c:pt idx="0">
                  <c:v>男子</c:v>
                </c:pt>
              </c:strCache>
            </c:strRef>
          </c:tx>
          <c:spPr>
            <a:gradFill flip="none" rotWithShape="1">
              <a:gsLst>
                <a:gs pos="0">
                  <a:schemeClr val="accent1">
                    <a:shade val="30000"/>
                    <a:satMod val="115000"/>
                  </a:schemeClr>
                </a:gs>
                <a:gs pos="100000">
                  <a:schemeClr val="accent1">
                    <a:shade val="67500"/>
                    <a:satMod val="115000"/>
                  </a:schemeClr>
                </a:gs>
                <a:gs pos="60000">
                  <a:schemeClr val="accent1">
                    <a:shade val="100000"/>
                    <a:satMod val="115000"/>
                    <a:lumMod val="70000"/>
                    <a:lumOff val="30000"/>
                  </a:schemeClr>
                </a:gs>
              </a:gsLst>
              <a:lin ang="10800000" scaled="1"/>
              <a:tileRect/>
            </a:gradFill>
          </c:spPr>
          <c:invertIfNegative val="0"/>
          <c:dLbls>
            <c:dLbl>
              <c:idx val="0"/>
              <c:layout>
                <c:manualLayout>
                  <c:x val="0"/>
                  <c:y val="-3.1363088057901084E-2"/>
                </c:manualLayout>
              </c:layout>
              <c:tx>
                <c:rich>
                  <a:bodyPr/>
                  <a:lstStyle/>
                  <a:p>
                    <a:fld id="{BBF42049-4FA0-40CF-84A1-C2AFF8B4EB04}" type="VALUE">
                      <a:rPr lang="en-US" altLang="ja-JP" smtClean="0"/>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5C1-4943-9243-DFFEFFE78451}"/>
                </c:ext>
              </c:extLst>
            </c:dLbl>
            <c:dLbl>
              <c:idx val="1"/>
              <c:layout>
                <c:manualLayout>
                  <c:x val="0"/>
                  <c:y val="9.65018094089272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C1-4943-9243-DFFEFFE78451}"/>
                </c:ext>
              </c:extLst>
            </c:dLbl>
            <c:dLbl>
              <c:idx val="2"/>
              <c:layout>
                <c:manualLayout>
                  <c:x val="0"/>
                  <c:y val="9.65018094089264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5C1-4943-9243-DFFEFFE78451}"/>
                </c:ext>
              </c:extLst>
            </c:dLbl>
            <c:dLbl>
              <c:idx val="3"/>
              <c:layout>
                <c:manualLayout>
                  <c:x val="0"/>
                  <c:y val="9.65018094089264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5C1-4943-9243-DFFEFFE78451}"/>
                </c:ext>
              </c:extLst>
            </c:dLbl>
            <c:dLbl>
              <c:idx val="4"/>
              <c:layout>
                <c:manualLayout>
                  <c:x val="-6.9454489672198996E-3"/>
                  <c:y val="9.65018094089264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5C1-4943-9243-DFFEFFE78451}"/>
                </c:ext>
              </c:extLst>
            </c:dLbl>
            <c:dLbl>
              <c:idx val="5"/>
              <c:layout>
                <c:manualLayout>
                  <c:x val="-4.6302993114799617E-3"/>
                  <c:y val="-7.23763570566948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5C1-4943-9243-DFFEFFE78451}"/>
                </c:ext>
              </c:extLst>
            </c:dLbl>
            <c:dLbl>
              <c:idx val="6"/>
              <c:layout>
                <c:manualLayout>
                  <c:x val="0"/>
                  <c:y val="4.82509047044632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5C1-4943-9243-DFFEFFE78451}"/>
                </c:ext>
              </c:extLst>
            </c:dLbl>
            <c:dLbl>
              <c:idx val="7"/>
              <c:layout>
                <c:manualLayout>
                  <c:x val="-3.472724483609971E-3"/>
                  <c:y val="9.65018094089264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5C1-4943-9243-DFFEFFE78451}"/>
                </c:ext>
              </c:extLst>
            </c:dLbl>
            <c:dLbl>
              <c:idx val="8"/>
              <c:layout>
                <c:manualLayout>
                  <c:x val="-8.4887840078893601E-17"/>
                  <c:y val="9.65018094089264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5C1-4943-9243-DFFEFFE78451}"/>
                </c:ext>
              </c:extLst>
            </c:dLbl>
            <c:dLbl>
              <c:idx val="9"/>
              <c:layout>
                <c:manualLayout>
                  <c:x val="0"/>
                  <c:y val="9.65018094089263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5C1-4943-9243-DFFEFFE78451}"/>
                </c:ext>
              </c:extLst>
            </c:dLbl>
            <c:dLbl>
              <c:idx val="10"/>
              <c:layout>
                <c:manualLayout>
                  <c:x val="0"/>
                  <c:y val="9.65018094089264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5C1-4943-9243-DFFEFFE78451}"/>
                </c:ext>
              </c:extLst>
            </c:dLbl>
            <c:dLbl>
              <c:idx val="11"/>
              <c:layout>
                <c:manualLayout>
                  <c:x val="0"/>
                  <c:y val="9.65018094089265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5C1-4943-9243-DFFEFFE78451}"/>
                </c:ext>
              </c:extLst>
            </c:dLbl>
            <c:numFmt formatCode="#,##0.0_);[Red]\(#,##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小1</c:v>
                </c:pt>
                <c:pt idx="1">
                  <c:v>小2</c:v>
                </c:pt>
                <c:pt idx="2">
                  <c:v>小3</c:v>
                </c:pt>
                <c:pt idx="3">
                  <c:v>小4</c:v>
                </c:pt>
                <c:pt idx="4">
                  <c:v>小5</c:v>
                </c:pt>
                <c:pt idx="5">
                  <c:v>小6</c:v>
                </c:pt>
                <c:pt idx="6">
                  <c:v>中1</c:v>
                </c:pt>
                <c:pt idx="7">
                  <c:v>中2</c:v>
                </c:pt>
                <c:pt idx="8">
                  <c:v>中3</c:v>
                </c:pt>
                <c:pt idx="9">
                  <c:v>高1</c:v>
                </c:pt>
                <c:pt idx="10">
                  <c:v>高2</c:v>
                </c:pt>
                <c:pt idx="11">
                  <c:v>高3</c:v>
                </c:pt>
              </c:strCache>
            </c:strRef>
          </c:cat>
          <c:val>
            <c:numRef>
              <c:f>Sheet1!$B$2:$B$13</c:f>
              <c:numCache>
                <c:formatCode>General</c:formatCode>
                <c:ptCount val="12"/>
                <c:pt idx="0">
                  <c:v>20.2</c:v>
                </c:pt>
                <c:pt idx="1">
                  <c:v>25.3</c:v>
                </c:pt>
                <c:pt idx="2">
                  <c:v>29.6</c:v>
                </c:pt>
                <c:pt idx="3">
                  <c:v>34.799999999999997</c:v>
                </c:pt>
                <c:pt idx="4">
                  <c:v>41.5</c:v>
                </c:pt>
                <c:pt idx="5">
                  <c:v>46.5</c:v>
                </c:pt>
                <c:pt idx="6">
                  <c:v>70.900000000000006</c:v>
                </c:pt>
                <c:pt idx="7">
                  <c:v>73.3</c:v>
                </c:pt>
                <c:pt idx="8">
                  <c:v>80.5</c:v>
                </c:pt>
                <c:pt idx="9">
                  <c:v>98</c:v>
                </c:pt>
                <c:pt idx="10">
                  <c:v>98.5</c:v>
                </c:pt>
                <c:pt idx="11">
                  <c:v>99.1</c:v>
                </c:pt>
              </c:numCache>
            </c:numRef>
          </c:val>
          <c:extLst>
            <c:ext xmlns:c16="http://schemas.microsoft.com/office/drawing/2014/chart" uri="{C3380CC4-5D6E-409C-BE32-E72D297353CC}">
              <c16:uniqueId val="{0000000C-B5C1-4943-9243-DFFEFFE78451}"/>
            </c:ext>
          </c:extLst>
        </c:ser>
        <c:ser>
          <c:idx val="1"/>
          <c:order val="1"/>
          <c:tx>
            <c:strRef>
              <c:f>Sheet1!$C$1</c:f>
              <c:strCache>
                <c:ptCount val="1"/>
                <c:pt idx="0">
                  <c:v>女子</c:v>
                </c:pt>
              </c:strCache>
            </c:strRef>
          </c:tx>
          <c:spPr>
            <a:gradFill flip="none" rotWithShape="1">
              <a:gsLst>
                <a:gs pos="100000">
                  <a:srgbClr val="FF0066">
                    <a:shade val="30000"/>
                    <a:satMod val="115000"/>
                  </a:srgbClr>
                </a:gs>
                <a:gs pos="0">
                  <a:srgbClr val="FF0066">
                    <a:shade val="67500"/>
                    <a:satMod val="115000"/>
                  </a:srgbClr>
                </a:gs>
                <a:gs pos="40000">
                  <a:srgbClr val="FF0066">
                    <a:shade val="100000"/>
                    <a:satMod val="115000"/>
                    <a:lumMod val="70000"/>
                    <a:lumOff val="30000"/>
                  </a:srgbClr>
                </a:gs>
              </a:gsLst>
              <a:lin ang="0" scaled="1"/>
              <a:tileRect/>
            </a:gradFill>
          </c:spPr>
          <c:invertIfNegative val="0"/>
          <c:dLbls>
            <c:dLbl>
              <c:idx val="0"/>
              <c:layout>
                <c:manualLayout>
                  <c:x val="2.3151496557399808E-3"/>
                  <c:y val="4.825090470446320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5C1-4943-9243-DFFEFFE78451}"/>
                </c:ext>
              </c:extLst>
            </c:dLbl>
            <c:dLbl>
              <c:idx val="1"/>
              <c:layout>
                <c:manualLayout>
                  <c:x val="-9.1147624241731519E-8"/>
                  <c:y val="-3.13630880579009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5C1-4943-9243-DFFEFFE78451}"/>
                </c:ext>
              </c:extLst>
            </c:dLbl>
            <c:dLbl>
              <c:idx val="2"/>
              <c:layout>
                <c:manualLayout>
                  <c:x val="0"/>
                  <c:y val="-2.89505428226779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5C1-4943-9243-DFFEFFE78451}"/>
                </c:ext>
              </c:extLst>
            </c:dLbl>
            <c:dLbl>
              <c:idx val="3"/>
              <c:layout>
                <c:manualLayout>
                  <c:x val="0"/>
                  <c:y val="-1.93003618817852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5C1-4943-9243-DFFEFFE78451}"/>
                </c:ext>
              </c:extLst>
            </c:dLbl>
            <c:dLbl>
              <c:idx val="6"/>
              <c:layout>
                <c:manualLayout>
                  <c:x val="0"/>
                  <c:y val="-9.650180940892597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5C1-4943-9243-DFFEFFE78451}"/>
                </c:ext>
              </c:extLst>
            </c:dLbl>
            <c:dLbl>
              <c:idx val="8"/>
              <c:layout>
                <c:manualLayout>
                  <c:x val="-9.1147624241731519E-8"/>
                  <c:y val="-7.237825669861231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5C1-4943-9243-DFFEFFE78451}"/>
                </c:ext>
              </c:extLst>
            </c:dLbl>
            <c:dLbl>
              <c:idx val="9"/>
              <c:layout>
                <c:manualLayout>
                  <c:x val="2.3151496557399808E-3"/>
                  <c:y val="-2.89505428226779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5C1-4943-9243-DFFEFFE78451}"/>
                </c:ext>
              </c:extLst>
            </c:dLbl>
            <c:dLbl>
              <c:idx val="10"/>
              <c:layout>
                <c:manualLayout>
                  <c:x val="2.3151952295519355E-3"/>
                  <c:y val="-1.568144904685467E-2"/>
                </c:manualLayout>
              </c:layout>
              <c:numFmt formatCode="#,##0.0_);[Red]\(#,##0.0\)" sourceLinked="0"/>
              <c:spPr>
                <a:noFill/>
                <a:ln>
                  <a:noFill/>
                </a:ln>
                <a:effectLst/>
              </c:spPr>
              <c:txPr>
                <a:bodyPr wrap="square" lIns="38100" tIns="19050" rIns="38100" bIns="19050" anchor="ctr">
                  <a:noAutofit/>
                </a:bodyPr>
                <a:lstStyle/>
                <a:p>
                  <a:pPr>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5.7878741393499515E-2"/>
                      <c:h val="9.0229191797346189E-2"/>
                    </c:manualLayout>
                  </c15:layout>
                </c:ext>
                <c:ext xmlns:c16="http://schemas.microsoft.com/office/drawing/2014/chart" uri="{C3380CC4-5D6E-409C-BE32-E72D297353CC}">
                  <c16:uniqueId val="{00000014-B5C1-4943-9243-DFFEFFE78451}"/>
                </c:ext>
              </c:extLst>
            </c:dLbl>
            <c:dLbl>
              <c:idx val="11"/>
              <c:layout>
                <c:manualLayout>
                  <c:x val="0"/>
                  <c:y val="-2.41256423164233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5C1-4943-9243-DFFEFFE78451}"/>
                </c:ext>
              </c:extLst>
            </c:dLbl>
            <c:numFmt formatCode="#,##0.0_);[Red]\(#,##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小1</c:v>
                </c:pt>
                <c:pt idx="1">
                  <c:v>小2</c:v>
                </c:pt>
                <c:pt idx="2">
                  <c:v>小3</c:v>
                </c:pt>
                <c:pt idx="3">
                  <c:v>小4</c:v>
                </c:pt>
                <c:pt idx="4">
                  <c:v>小5</c:v>
                </c:pt>
                <c:pt idx="5">
                  <c:v>小6</c:v>
                </c:pt>
                <c:pt idx="6">
                  <c:v>中1</c:v>
                </c:pt>
                <c:pt idx="7">
                  <c:v>中2</c:v>
                </c:pt>
                <c:pt idx="8">
                  <c:v>中3</c:v>
                </c:pt>
                <c:pt idx="9">
                  <c:v>高1</c:v>
                </c:pt>
                <c:pt idx="10">
                  <c:v>高2</c:v>
                </c:pt>
                <c:pt idx="11">
                  <c:v>高3</c:v>
                </c:pt>
              </c:strCache>
            </c:strRef>
          </c:cat>
          <c:val>
            <c:numRef>
              <c:f>Sheet1!$C$2:$C$13</c:f>
              <c:numCache>
                <c:formatCode>General</c:formatCode>
                <c:ptCount val="12"/>
                <c:pt idx="0">
                  <c:v>21.3</c:v>
                </c:pt>
                <c:pt idx="1">
                  <c:v>24.8</c:v>
                </c:pt>
                <c:pt idx="2">
                  <c:v>32.700000000000003</c:v>
                </c:pt>
                <c:pt idx="3">
                  <c:v>40.299999999999997</c:v>
                </c:pt>
                <c:pt idx="4">
                  <c:v>49.9</c:v>
                </c:pt>
                <c:pt idx="5">
                  <c:v>57</c:v>
                </c:pt>
                <c:pt idx="6">
                  <c:v>75.2</c:v>
                </c:pt>
                <c:pt idx="7">
                  <c:v>78.7</c:v>
                </c:pt>
                <c:pt idx="8">
                  <c:v>84.3</c:v>
                </c:pt>
                <c:pt idx="9">
                  <c:v>99.2</c:v>
                </c:pt>
                <c:pt idx="10">
                  <c:v>99.3</c:v>
                </c:pt>
                <c:pt idx="11">
                  <c:v>99.2</c:v>
                </c:pt>
              </c:numCache>
            </c:numRef>
          </c:val>
          <c:extLst>
            <c:ext xmlns:c16="http://schemas.microsoft.com/office/drawing/2014/chart" uri="{C3380CC4-5D6E-409C-BE32-E72D297353CC}">
              <c16:uniqueId val="{00000016-B5C1-4943-9243-DFFEFFE78451}"/>
            </c:ext>
          </c:extLst>
        </c:ser>
        <c:dLbls>
          <c:showLegendKey val="0"/>
          <c:showVal val="0"/>
          <c:showCatName val="0"/>
          <c:showSerName val="0"/>
          <c:showPercent val="0"/>
          <c:showBubbleSize val="0"/>
        </c:dLbls>
        <c:gapWidth val="100"/>
        <c:overlap val="-35"/>
        <c:axId val="233688448"/>
        <c:axId val="233690240"/>
      </c:barChart>
      <c:catAx>
        <c:axId val="233688448"/>
        <c:scaling>
          <c:orientation val="minMax"/>
        </c:scaling>
        <c:delete val="0"/>
        <c:axPos val="b"/>
        <c:numFmt formatCode="General" sourceLinked="0"/>
        <c:majorTickMark val="out"/>
        <c:minorTickMark val="none"/>
        <c:tickLblPos val="nextTo"/>
        <c:crossAx val="233690240"/>
        <c:crosses val="autoZero"/>
        <c:auto val="1"/>
        <c:lblAlgn val="ctr"/>
        <c:lblOffset val="100"/>
        <c:noMultiLvlLbl val="0"/>
      </c:catAx>
      <c:valAx>
        <c:axId val="233690240"/>
        <c:scaling>
          <c:orientation val="minMax"/>
          <c:max val="100"/>
        </c:scaling>
        <c:delete val="0"/>
        <c:axPos val="l"/>
        <c:majorGridlines>
          <c:spPr>
            <a:ln>
              <a:prstDash val="dash"/>
            </a:ln>
          </c:spPr>
        </c:majorGridlines>
        <c:title>
          <c:tx>
            <c:rich>
              <a:bodyPr rot="0" vert="horz"/>
              <a:lstStyle/>
              <a:p>
                <a:pPr algn="ctr">
                  <a:defRPr/>
                </a:pPr>
                <a:r>
                  <a:rPr lang="ja-JP"/>
                  <a:t>（％）</a:t>
                </a:r>
              </a:p>
            </c:rich>
          </c:tx>
          <c:layout>
            <c:manualLayout>
              <c:xMode val="edge"/>
              <c:yMode val="edge"/>
              <c:x val="1.6206047590179865E-2"/>
              <c:y val="3.4880654996533152E-2"/>
            </c:manualLayout>
          </c:layout>
          <c:overlay val="0"/>
        </c:title>
        <c:numFmt formatCode="General" sourceLinked="1"/>
        <c:majorTickMark val="out"/>
        <c:minorTickMark val="none"/>
        <c:tickLblPos val="nextTo"/>
        <c:crossAx val="233688448"/>
        <c:crosses val="autoZero"/>
        <c:crossBetween val="between"/>
      </c:valAx>
    </c:plotArea>
    <c:legend>
      <c:legendPos val="t"/>
      <c:layout>
        <c:manualLayout>
          <c:xMode val="edge"/>
          <c:yMode val="edge"/>
          <c:x val="8.6823398652455294E-2"/>
          <c:y val="0.13751507840772015"/>
          <c:w val="0.15495980253049504"/>
          <c:h val="6.6960667914098188E-2"/>
        </c:manualLayout>
      </c:layout>
      <c:overlay val="0"/>
      <c:spPr>
        <a:solidFill>
          <a:schemeClr val="bg1"/>
        </a:solidFill>
      </c:spPr>
    </c:legend>
    <c:plotVisOnly val="1"/>
    <c:dispBlanksAs val="gap"/>
    <c:showDLblsOverMax val="0"/>
  </c:chart>
  <c:txPr>
    <a:bodyPr/>
    <a:lstStyle/>
    <a:p>
      <a:pPr>
        <a:defRPr sz="1800">
          <a:latin typeface="BIZ UDゴシック" panose="020B0400000000000000" pitchFamily="49" charset="-128"/>
          <a:ea typeface="BIZ UDゴシック" panose="020B0400000000000000" pitchFamily="49" charset="-128"/>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0">
                <a:latin typeface="HGPｺﾞｼｯｸE" pitchFamily="50" charset="-128"/>
                <a:ea typeface="HGPｺﾞｼｯｸE" pitchFamily="50" charset="-128"/>
              </a:defRPr>
            </a:pPr>
            <a:r>
              <a:rPr lang="ja-JP" altLang="en-US" sz="2000" b="0" dirty="0">
                <a:latin typeface="HGPｺﾞｼｯｸE" pitchFamily="50" charset="-128"/>
                <a:ea typeface="HGPｺﾞｼｯｸE" pitchFamily="50" charset="-128"/>
              </a:rPr>
              <a:t>スマートフォンを持っている（携帯電話を持っている人の中で）</a:t>
            </a:r>
          </a:p>
        </c:rich>
      </c:tx>
      <c:overlay val="1"/>
    </c:title>
    <c:autoTitleDeleted val="0"/>
    <c:plotArea>
      <c:layout>
        <c:manualLayout>
          <c:layoutTarget val="inner"/>
          <c:xMode val="edge"/>
          <c:yMode val="edge"/>
          <c:x val="7.3171398641152977E-2"/>
          <c:y val="0.18121237420068056"/>
          <c:w val="0.9140952782522771"/>
          <c:h val="0.71908535131870788"/>
        </c:manualLayout>
      </c:layout>
      <c:barChart>
        <c:barDir val="col"/>
        <c:grouping val="clustered"/>
        <c:varyColors val="0"/>
        <c:ser>
          <c:idx val="0"/>
          <c:order val="0"/>
          <c:tx>
            <c:strRef>
              <c:f>Sheet1!$B$1</c:f>
              <c:strCache>
                <c:ptCount val="1"/>
                <c:pt idx="0">
                  <c:v>男子</c:v>
                </c:pt>
              </c:strCache>
            </c:strRef>
          </c:tx>
          <c:spPr>
            <a:gradFill flip="none" rotWithShape="1">
              <a:gsLst>
                <a:gs pos="0">
                  <a:schemeClr val="accent1">
                    <a:shade val="30000"/>
                    <a:satMod val="115000"/>
                  </a:schemeClr>
                </a:gs>
                <a:gs pos="100000">
                  <a:schemeClr val="accent1">
                    <a:shade val="67500"/>
                    <a:satMod val="115000"/>
                  </a:schemeClr>
                </a:gs>
                <a:gs pos="60000">
                  <a:schemeClr val="accent1">
                    <a:shade val="100000"/>
                    <a:satMod val="115000"/>
                    <a:lumMod val="70000"/>
                    <a:lumOff val="30000"/>
                  </a:schemeClr>
                </a:gs>
              </a:gsLst>
              <a:lin ang="10800000" scaled="1"/>
              <a:tileRect/>
            </a:gradFill>
          </c:spPr>
          <c:invertIfNegative val="0"/>
          <c:dLbls>
            <c:dLbl>
              <c:idx val="1"/>
              <c:layout>
                <c:manualLayout>
                  <c:x val="-3.472724483609971E-3"/>
                  <c:y val="2.41254523522316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78C-491F-BFF5-5BC6BA3CB1AD}"/>
                </c:ext>
              </c:extLst>
            </c:dLbl>
            <c:dLbl>
              <c:idx val="4"/>
              <c:layout>
                <c:manualLayout>
                  <c:x val="-6.9454489672199846E-3"/>
                  <c:y val="1.44752714113389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8C-491F-BFF5-5BC6BA3CB1AD}"/>
                </c:ext>
              </c:extLst>
            </c:dLbl>
            <c:dLbl>
              <c:idx val="5"/>
              <c:layout>
                <c:manualLayout>
                  <c:x val="-8.1030237950899323E-3"/>
                  <c:y val="7.23763570566948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8C-491F-BFF5-5BC6BA3CB1AD}"/>
                </c:ext>
              </c:extLst>
            </c:dLbl>
            <c:dLbl>
              <c:idx val="6"/>
              <c:layout>
                <c:manualLayout>
                  <c:x val="-8.1030237950899323E-3"/>
                  <c:y val="1.2062726176115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78C-491F-BFF5-5BC6BA3CB1AD}"/>
                </c:ext>
              </c:extLst>
            </c:dLbl>
            <c:dLbl>
              <c:idx val="7"/>
              <c:layout>
                <c:manualLayout>
                  <c:x val="-2.3151496557399808E-3"/>
                  <c:y val="1.20627261761157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78C-491F-BFF5-5BC6BA3CB1AD}"/>
                </c:ext>
              </c:extLst>
            </c:dLbl>
            <c:dLbl>
              <c:idx val="8"/>
              <c:layout>
                <c:manualLayout>
                  <c:x val="-3.4728156312342977E-3"/>
                  <c:y val="-2.41254523522316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78C-491F-BFF5-5BC6BA3CB1AD}"/>
                </c:ext>
              </c:extLst>
            </c:dLbl>
            <c:dLbl>
              <c:idx val="9"/>
              <c:layout>
                <c:manualLayout>
                  <c:x val="-1.0418173450829913E-2"/>
                  <c:y val="9.65018094089264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78C-491F-BFF5-5BC6BA3CB1AD}"/>
                </c:ext>
              </c:extLst>
            </c:dLbl>
            <c:dLbl>
              <c:idx val="10"/>
              <c:layout>
                <c:manualLayout>
                  <c:x val="0"/>
                  <c:y val="-2.89505428226779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78C-491F-BFF5-5BC6BA3CB1AD}"/>
                </c:ext>
              </c:extLst>
            </c:dLbl>
            <c:dLbl>
              <c:idx val="11"/>
              <c:layout>
                <c:manualLayout>
                  <c:x val="0"/>
                  <c:y val="1.4475271411338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78C-491F-BFF5-5BC6BA3CB1AD}"/>
                </c:ext>
              </c:extLst>
            </c:dLbl>
            <c:numFmt formatCode="#,##0.0_);[Red]\(#,##0.0\)" sourceLinked="0"/>
            <c:spPr>
              <a:noFill/>
              <a:ln>
                <a:noFill/>
              </a:ln>
              <a:effectLst/>
            </c:spPr>
            <c:txPr>
              <a:bodyPr/>
              <a:lstStyle/>
              <a:p>
                <a:pPr>
                  <a:defRPr sz="1600">
                    <a:latin typeface="HGPｺﾞｼｯｸE" pitchFamily="50" charset="-128"/>
                    <a:ea typeface="HGPｺﾞｼｯｸE"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小1</c:v>
                </c:pt>
                <c:pt idx="1">
                  <c:v>小2</c:v>
                </c:pt>
                <c:pt idx="2">
                  <c:v>小3</c:v>
                </c:pt>
                <c:pt idx="3">
                  <c:v>小4</c:v>
                </c:pt>
                <c:pt idx="4">
                  <c:v>小5</c:v>
                </c:pt>
                <c:pt idx="5">
                  <c:v>小6</c:v>
                </c:pt>
                <c:pt idx="6">
                  <c:v>中1</c:v>
                </c:pt>
                <c:pt idx="7">
                  <c:v>中2</c:v>
                </c:pt>
                <c:pt idx="8">
                  <c:v>中3</c:v>
                </c:pt>
                <c:pt idx="9">
                  <c:v>高1</c:v>
                </c:pt>
                <c:pt idx="10">
                  <c:v>高2</c:v>
                </c:pt>
                <c:pt idx="11">
                  <c:v>高3</c:v>
                </c:pt>
              </c:strCache>
            </c:strRef>
          </c:cat>
          <c:val>
            <c:numRef>
              <c:f>Sheet1!$B$2:$B$13</c:f>
              <c:numCache>
                <c:formatCode>General</c:formatCode>
                <c:ptCount val="12"/>
                <c:pt idx="0">
                  <c:v>66.400000000000006</c:v>
                </c:pt>
                <c:pt idx="1">
                  <c:v>64.3</c:v>
                </c:pt>
                <c:pt idx="2">
                  <c:v>69.8</c:v>
                </c:pt>
                <c:pt idx="3">
                  <c:v>74</c:v>
                </c:pt>
                <c:pt idx="4">
                  <c:v>78.599999999999994</c:v>
                </c:pt>
                <c:pt idx="5">
                  <c:v>84.2</c:v>
                </c:pt>
                <c:pt idx="6">
                  <c:v>93.7</c:v>
                </c:pt>
                <c:pt idx="7">
                  <c:v>94.5</c:v>
                </c:pt>
                <c:pt idx="8">
                  <c:v>95.8</c:v>
                </c:pt>
                <c:pt idx="9">
                  <c:v>99.7</c:v>
                </c:pt>
                <c:pt idx="10">
                  <c:v>99.8</c:v>
                </c:pt>
                <c:pt idx="11">
                  <c:v>99.8</c:v>
                </c:pt>
              </c:numCache>
            </c:numRef>
          </c:val>
          <c:extLst>
            <c:ext xmlns:c16="http://schemas.microsoft.com/office/drawing/2014/chart" uri="{C3380CC4-5D6E-409C-BE32-E72D297353CC}">
              <c16:uniqueId val="{00000009-178C-491F-BFF5-5BC6BA3CB1AD}"/>
            </c:ext>
          </c:extLst>
        </c:ser>
        <c:ser>
          <c:idx val="1"/>
          <c:order val="1"/>
          <c:tx>
            <c:strRef>
              <c:f>Sheet1!$C$1</c:f>
              <c:strCache>
                <c:ptCount val="1"/>
                <c:pt idx="0">
                  <c:v>女子</c:v>
                </c:pt>
              </c:strCache>
            </c:strRef>
          </c:tx>
          <c:spPr>
            <a:gradFill flip="none" rotWithShape="1">
              <a:gsLst>
                <a:gs pos="100000">
                  <a:srgbClr val="FF0066">
                    <a:shade val="30000"/>
                    <a:satMod val="115000"/>
                  </a:srgbClr>
                </a:gs>
                <a:gs pos="0">
                  <a:srgbClr val="FF0066">
                    <a:shade val="67500"/>
                    <a:satMod val="115000"/>
                  </a:srgbClr>
                </a:gs>
                <a:gs pos="40000">
                  <a:srgbClr val="FF0066">
                    <a:shade val="100000"/>
                    <a:satMod val="115000"/>
                    <a:lumMod val="70000"/>
                    <a:lumOff val="30000"/>
                  </a:srgbClr>
                </a:gs>
              </a:gsLst>
              <a:lin ang="0" scaled="1"/>
              <a:tileRect/>
            </a:gradFill>
          </c:spPr>
          <c:invertIfNegative val="0"/>
          <c:dLbls>
            <c:dLbl>
              <c:idx val="0"/>
              <c:layout>
                <c:manualLayout>
                  <c:x val="0"/>
                  <c:y val="9.650180940892641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78C-491F-BFF5-5BC6BA3CB1AD}"/>
                </c:ext>
              </c:extLst>
            </c:dLbl>
            <c:dLbl>
              <c:idx val="4"/>
              <c:layout>
                <c:manualLayout>
                  <c:x val="0"/>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78C-491F-BFF5-5BC6BA3CB1AD}"/>
                </c:ext>
              </c:extLst>
            </c:dLbl>
            <c:dLbl>
              <c:idx val="5"/>
              <c:layout>
                <c:manualLayout>
                  <c:x val="5.7878741393499519E-3"/>
                  <c:y val="9.650180940892641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78C-491F-BFF5-5BC6BA3CB1AD}"/>
                </c:ext>
              </c:extLst>
            </c:dLbl>
            <c:dLbl>
              <c:idx val="6"/>
              <c:layout>
                <c:manualLayout>
                  <c:x val="0"/>
                  <c:y val="1.447527141133896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78C-491F-BFF5-5BC6BA3CB1AD}"/>
                </c:ext>
              </c:extLst>
            </c:dLbl>
            <c:dLbl>
              <c:idx val="7"/>
              <c:layout>
                <c:manualLayout>
                  <c:x val="6.9454489672199421E-3"/>
                  <c:y val="1.2063675997074552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4.5533251428078195E-2"/>
                      <c:h val="6.1278648974668261E-2"/>
                    </c:manualLayout>
                  </c15:layout>
                </c:ext>
                <c:ext xmlns:c16="http://schemas.microsoft.com/office/drawing/2014/chart" uri="{C3380CC4-5D6E-409C-BE32-E72D297353CC}">
                  <c16:uniqueId val="{0000000E-178C-491F-BFF5-5BC6BA3CB1AD}"/>
                </c:ext>
              </c:extLst>
            </c:dLbl>
            <c:dLbl>
              <c:idx val="8"/>
              <c:layout>
                <c:manualLayout>
                  <c:x val="2.3151496557399808E-3"/>
                  <c:y val="1.20627261761158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78C-491F-BFF5-5BC6BA3CB1AD}"/>
                </c:ext>
              </c:extLst>
            </c:dLbl>
            <c:dLbl>
              <c:idx val="9"/>
              <c:layout>
                <c:manualLayout>
                  <c:x val="3.472724483609971E-3"/>
                  <c:y val="2.41254523522316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78C-491F-BFF5-5BC6BA3CB1AD}"/>
                </c:ext>
              </c:extLst>
            </c:dLbl>
            <c:dLbl>
              <c:idx val="10"/>
              <c:layout>
                <c:manualLayout>
                  <c:x val="-1.1575748278699904E-3"/>
                  <c:y val="1.93003618817852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78C-491F-BFF5-5BC6BA3CB1AD}"/>
                </c:ext>
              </c:extLst>
            </c:dLbl>
            <c:dLbl>
              <c:idx val="11"/>
              <c:layout>
                <c:manualLayout>
                  <c:x val="9.2605986229599233E-3"/>
                  <c:y val="-4.825090470446320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78C-491F-BFF5-5BC6BA3CB1AD}"/>
                </c:ext>
              </c:extLst>
            </c:dLbl>
            <c:numFmt formatCode="#,##0.0_);[Red]\(#,##0.0\)" sourceLinked="0"/>
            <c:spPr>
              <a:noFill/>
              <a:ln>
                <a:noFill/>
              </a:ln>
              <a:effectLst/>
            </c:spPr>
            <c:txPr>
              <a:bodyPr/>
              <a:lstStyle/>
              <a:p>
                <a:pPr>
                  <a:defRPr sz="1600">
                    <a:latin typeface="HGPｺﾞｼｯｸE" pitchFamily="50" charset="-128"/>
                    <a:ea typeface="HGPｺﾞｼｯｸE" pitchFamily="50" charset="-128"/>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小1</c:v>
                </c:pt>
                <c:pt idx="1">
                  <c:v>小2</c:v>
                </c:pt>
                <c:pt idx="2">
                  <c:v>小3</c:v>
                </c:pt>
                <c:pt idx="3">
                  <c:v>小4</c:v>
                </c:pt>
                <c:pt idx="4">
                  <c:v>小5</c:v>
                </c:pt>
                <c:pt idx="5">
                  <c:v>小6</c:v>
                </c:pt>
                <c:pt idx="6">
                  <c:v>中1</c:v>
                </c:pt>
                <c:pt idx="7">
                  <c:v>中2</c:v>
                </c:pt>
                <c:pt idx="8">
                  <c:v>中3</c:v>
                </c:pt>
                <c:pt idx="9">
                  <c:v>高1</c:v>
                </c:pt>
                <c:pt idx="10">
                  <c:v>高2</c:v>
                </c:pt>
                <c:pt idx="11">
                  <c:v>高3</c:v>
                </c:pt>
              </c:strCache>
            </c:strRef>
          </c:cat>
          <c:val>
            <c:numRef>
              <c:f>Sheet1!$C$2:$C$13</c:f>
              <c:numCache>
                <c:formatCode>General</c:formatCode>
                <c:ptCount val="12"/>
                <c:pt idx="0">
                  <c:v>62.2</c:v>
                </c:pt>
                <c:pt idx="1">
                  <c:v>61</c:v>
                </c:pt>
                <c:pt idx="2">
                  <c:v>72.3</c:v>
                </c:pt>
                <c:pt idx="3">
                  <c:v>74.900000000000006</c:v>
                </c:pt>
                <c:pt idx="4">
                  <c:v>82</c:v>
                </c:pt>
                <c:pt idx="5">
                  <c:v>86.2</c:v>
                </c:pt>
                <c:pt idx="6">
                  <c:v>94.3</c:v>
                </c:pt>
                <c:pt idx="7">
                  <c:v>95.6</c:v>
                </c:pt>
                <c:pt idx="8">
                  <c:v>96.6</c:v>
                </c:pt>
                <c:pt idx="9">
                  <c:v>99.7</c:v>
                </c:pt>
                <c:pt idx="10">
                  <c:v>99.9</c:v>
                </c:pt>
                <c:pt idx="11">
                  <c:v>99.8</c:v>
                </c:pt>
              </c:numCache>
            </c:numRef>
          </c:val>
          <c:extLst>
            <c:ext xmlns:c16="http://schemas.microsoft.com/office/drawing/2014/chart" uri="{C3380CC4-5D6E-409C-BE32-E72D297353CC}">
              <c16:uniqueId val="{00000013-178C-491F-BFF5-5BC6BA3CB1AD}"/>
            </c:ext>
          </c:extLst>
        </c:ser>
        <c:dLbls>
          <c:showLegendKey val="0"/>
          <c:showVal val="0"/>
          <c:showCatName val="0"/>
          <c:showSerName val="0"/>
          <c:showPercent val="0"/>
          <c:showBubbleSize val="0"/>
        </c:dLbls>
        <c:gapWidth val="100"/>
        <c:overlap val="-35"/>
        <c:axId val="226356224"/>
        <c:axId val="226702080"/>
      </c:barChart>
      <c:catAx>
        <c:axId val="226356224"/>
        <c:scaling>
          <c:orientation val="minMax"/>
        </c:scaling>
        <c:delete val="0"/>
        <c:axPos val="b"/>
        <c:numFmt formatCode="General" sourceLinked="0"/>
        <c:majorTickMark val="out"/>
        <c:minorTickMark val="none"/>
        <c:tickLblPos val="nextTo"/>
        <c:txPr>
          <a:bodyPr/>
          <a:lstStyle/>
          <a:p>
            <a:pPr>
              <a:defRPr sz="1400"/>
            </a:pPr>
            <a:endParaRPr lang="ja-JP"/>
          </a:p>
        </c:txPr>
        <c:crossAx val="226702080"/>
        <c:crosses val="autoZero"/>
        <c:auto val="1"/>
        <c:lblAlgn val="ctr"/>
        <c:lblOffset val="100"/>
        <c:noMultiLvlLbl val="0"/>
      </c:catAx>
      <c:valAx>
        <c:axId val="226702080"/>
        <c:scaling>
          <c:orientation val="minMax"/>
          <c:max val="100"/>
        </c:scaling>
        <c:delete val="0"/>
        <c:axPos val="l"/>
        <c:majorGridlines>
          <c:spPr>
            <a:ln>
              <a:prstDash val="dash"/>
            </a:ln>
          </c:spPr>
        </c:majorGridlines>
        <c:title>
          <c:tx>
            <c:rich>
              <a:bodyPr rot="0" vert="horz"/>
              <a:lstStyle/>
              <a:p>
                <a:pPr algn="ctr">
                  <a:defRPr lang="ja-JP" altLang="en-US" sz="1800" b="0" i="0" u="none" strike="noStrike" kern="1200" baseline="0" dirty="0">
                    <a:solidFill>
                      <a:prstClr val="black"/>
                    </a:solidFill>
                    <a:latin typeface="+mn-lt"/>
                    <a:ea typeface="+mn-ea"/>
                    <a:cs typeface="+mn-cs"/>
                  </a:defRPr>
                </a:pPr>
                <a:r>
                  <a:rPr lang="ja-JP" altLang="en-US" sz="1800" b="0" i="0" u="none" strike="noStrike" kern="1200" baseline="0" dirty="0">
                    <a:solidFill>
                      <a:prstClr val="black"/>
                    </a:solidFill>
                    <a:latin typeface="+mn-lt"/>
                    <a:ea typeface="+mn-ea"/>
                    <a:cs typeface="+mn-cs"/>
                  </a:rPr>
                  <a:t>（％）</a:t>
                </a:r>
              </a:p>
            </c:rich>
          </c:tx>
          <c:layout>
            <c:manualLayout>
              <c:xMode val="edge"/>
              <c:yMode val="edge"/>
              <c:x val="1.6206047590179865E-2"/>
              <c:y val="3.4880654996533152E-2"/>
            </c:manualLayout>
          </c:layout>
          <c:overlay val="0"/>
        </c:title>
        <c:numFmt formatCode="General" sourceLinked="1"/>
        <c:majorTickMark val="out"/>
        <c:minorTickMark val="none"/>
        <c:tickLblPos val="nextTo"/>
        <c:crossAx val="226356224"/>
        <c:crosses val="autoZero"/>
        <c:crossBetween val="between"/>
      </c:valAx>
    </c:plotArea>
    <c:legend>
      <c:legendPos val="t"/>
      <c:layout>
        <c:manualLayout>
          <c:xMode val="edge"/>
          <c:yMode val="edge"/>
          <c:x val="7.2932500718015408E-2"/>
          <c:y val="8.1075800820849017E-2"/>
          <c:w val="0.15495980253049504"/>
          <c:h val="6.6960667914098188E-2"/>
        </c:manualLayout>
      </c:layout>
      <c:overlay val="0"/>
      <c:spPr>
        <a:solidFill>
          <a:schemeClr val="bg1"/>
        </a:solidFill>
      </c:spPr>
    </c:legend>
    <c:plotVisOnly val="1"/>
    <c:dispBlanksAs val="gap"/>
    <c:showDLblsOverMax val="0"/>
  </c:chart>
  <c:txPr>
    <a:bodyPr/>
    <a:lstStyle/>
    <a:p>
      <a:pPr>
        <a:defRPr sz="1800"/>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0">
                <a:latin typeface="HGPｺﾞｼｯｸE" pitchFamily="50" charset="-128"/>
                <a:ea typeface="HGPｺﾞｼｯｸE" pitchFamily="50" charset="-128"/>
              </a:defRPr>
            </a:pPr>
            <a:r>
              <a:rPr lang="ja-JP" altLang="en-US" sz="2000" b="0" dirty="0">
                <a:latin typeface="HGPｺﾞｼｯｸE" pitchFamily="50" charset="-128"/>
                <a:ea typeface="HGPｺﾞｼｯｸE" pitchFamily="50" charset="-128"/>
              </a:rPr>
              <a:t>フィルタリングしていますか</a:t>
            </a:r>
          </a:p>
        </c:rich>
      </c:tx>
      <c:overlay val="1"/>
    </c:title>
    <c:autoTitleDeleted val="0"/>
    <c:plotArea>
      <c:layout>
        <c:manualLayout>
          <c:layoutTarget val="inner"/>
          <c:xMode val="edge"/>
          <c:yMode val="edge"/>
          <c:x val="7.3171398641152977E-2"/>
          <c:y val="0.12000645878251949"/>
          <c:w val="0.9140952782522771"/>
          <c:h val="0.78029121510595256"/>
        </c:manualLayout>
      </c:layout>
      <c:barChart>
        <c:barDir val="col"/>
        <c:grouping val="clustered"/>
        <c:varyColors val="0"/>
        <c:ser>
          <c:idx val="0"/>
          <c:order val="0"/>
          <c:tx>
            <c:strRef>
              <c:f>Sheet1!$B$1</c:f>
              <c:strCache>
                <c:ptCount val="1"/>
                <c:pt idx="0">
                  <c:v>男子</c:v>
                </c:pt>
              </c:strCache>
            </c:strRef>
          </c:tx>
          <c:spPr>
            <a:gradFill flip="none" rotWithShape="1">
              <a:gsLst>
                <a:gs pos="0">
                  <a:schemeClr val="accent1">
                    <a:shade val="30000"/>
                    <a:satMod val="115000"/>
                  </a:schemeClr>
                </a:gs>
                <a:gs pos="100000">
                  <a:schemeClr val="accent1">
                    <a:shade val="67500"/>
                    <a:satMod val="115000"/>
                  </a:schemeClr>
                </a:gs>
                <a:gs pos="60000">
                  <a:schemeClr val="accent1">
                    <a:shade val="100000"/>
                    <a:satMod val="115000"/>
                    <a:lumMod val="70000"/>
                    <a:lumOff val="30000"/>
                  </a:schemeClr>
                </a:gs>
              </a:gsLst>
              <a:lin ang="10800000" scaled="1"/>
              <a:tileRect/>
            </a:gradFill>
          </c:spPr>
          <c:invertIfNegative val="0"/>
          <c:dLbls>
            <c:dLbl>
              <c:idx val="1"/>
              <c:layout>
                <c:manualLayout>
                  <c:x val="-4.6302993114799825E-3"/>
                  <c:y val="2.41254523522316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82B-478D-B5ED-6791E269500D}"/>
                </c:ext>
              </c:extLst>
            </c:dLbl>
            <c:dLbl>
              <c:idx val="3"/>
              <c:layout>
                <c:manualLayout>
                  <c:x val="1.1575748278699904E-3"/>
                  <c:y val="-2.41254523522320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82B-478D-B5ED-6791E269500D}"/>
                </c:ext>
              </c:extLst>
            </c:dLbl>
            <c:dLbl>
              <c:idx val="7"/>
              <c:layout>
                <c:manualLayout>
                  <c:x val="-6.9454489672198571E-3"/>
                  <c:y val="-2.41254523522316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82B-478D-B5ED-6791E269500D}"/>
                </c:ext>
              </c:extLst>
            </c:dLbl>
            <c:dLbl>
              <c:idx val="8"/>
              <c:layout>
                <c:manualLayout>
                  <c:x val="-8.103023795090017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82B-478D-B5ED-6791E269500D}"/>
                </c:ext>
              </c:extLst>
            </c:dLbl>
            <c:dLbl>
              <c:idx val="9"/>
              <c:layout>
                <c:manualLayout>
                  <c:x val="0"/>
                  <c:y val="7.23763570566948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82B-478D-B5ED-6791E269500D}"/>
                </c:ext>
              </c:extLst>
            </c:dLbl>
            <c:dLbl>
              <c:idx val="11"/>
              <c:layout>
                <c:manualLayout>
                  <c:x val="-3.472724483609971E-3"/>
                  <c:y val="2.171290711700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82B-478D-B5ED-6791E269500D}"/>
                </c:ext>
              </c:extLst>
            </c:dLbl>
            <c:numFmt formatCode="#,##0.0_);[Red]\(#,##0.0\)" sourceLinked="0"/>
            <c:spPr>
              <a:noFill/>
              <a:ln>
                <a:noFill/>
              </a:ln>
              <a:effectLst/>
            </c:spPr>
            <c:txPr>
              <a:bodyPr/>
              <a:lstStyle/>
              <a:p>
                <a:pPr>
                  <a:defRPr sz="1600">
                    <a:latin typeface="HGPｺﾞｼｯｸE" pitchFamily="50" charset="-128"/>
                    <a:ea typeface="HGPｺﾞｼｯｸE"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小1</c:v>
                </c:pt>
                <c:pt idx="1">
                  <c:v>小2</c:v>
                </c:pt>
                <c:pt idx="2">
                  <c:v>小3</c:v>
                </c:pt>
                <c:pt idx="3">
                  <c:v>小4</c:v>
                </c:pt>
                <c:pt idx="4">
                  <c:v>小5</c:v>
                </c:pt>
                <c:pt idx="5">
                  <c:v>小6</c:v>
                </c:pt>
                <c:pt idx="6">
                  <c:v>中1</c:v>
                </c:pt>
                <c:pt idx="7">
                  <c:v>中2</c:v>
                </c:pt>
                <c:pt idx="8">
                  <c:v>中3</c:v>
                </c:pt>
                <c:pt idx="9">
                  <c:v>高1</c:v>
                </c:pt>
                <c:pt idx="10">
                  <c:v>高2</c:v>
                </c:pt>
                <c:pt idx="11">
                  <c:v>高3</c:v>
                </c:pt>
              </c:strCache>
            </c:strRef>
          </c:cat>
          <c:val>
            <c:numRef>
              <c:f>Sheet1!$B$2:$B$13</c:f>
              <c:numCache>
                <c:formatCode>General</c:formatCode>
                <c:ptCount val="12"/>
                <c:pt idx="0">
                  <c:v>58.5</c:v>
                </c:pt>
                <c:pt idx="1">
                  <c:v>46</c:v>
                </c:pt>
                <c:pt idx="2">
                  <c:v>53.6</c:v>
                </c:pt>
                <c:pt idx="3">
                  <c:v>56.8</c:v>
                </c:pt>
                <c:pt idx="4">
                  <c:v>67.099999999999994</c:v>
                </c:pt>
                <c:pt idx="5">
                  <c:v>69.8</c:v>
                </c:pt>
                <c:pt idx="6">
                  <c:v>68.5</c:v>
                </c:pt>
                <c:pt idx="7">
                  <c:v>67</c:v>
                </c:pt>
                <c:pt idx="8">
                  <c:v>66.400000000000006</c:v>
                </c:pt>
                <c:pt idx="9">
                  <c:v>63.4</c:v>
                </c:pt>
                <c:pt idx="10">
                  <c:v>60.8</c:v>
                </c:pt>
                <c:pt idx="11">
                  <c:v>60.4</c:v>
                </c:pt>
              </c:numCache>
            </c:numRef>
          </c:val>
          <c:extLst>
            <c:ext xmlns:c16="http://schemas.microsoft.com/office/drawing/2014/chart" uri="{C3380CC4-5D6E-409C-BE32-E72D297353CC}">
              <c16:uniqueId val="{00000006-782B-478D-B5ED-6791E269500D}"/>
            </c:ext>
          </c:extLst>
        </c:ser>
        <c:ser>
          <c:idx val="1"/>
          <c:order val="1"/>
          <c:tx>
            <c:strRef>
              <c:f>Sheet1!$C$1</c:f>
              <c:strCache>
                <c:ptCount val="1"/>
                <c:pt idx="0">
                  <c:v>女子</c:v>
                </c:pt>
              </c:strCache>
            </c:strRef>
          </c:tx>
          <c:spPr>
            <a:gradFill flip="none" rotWithShape="1">
              <a:gsLst>
                <a:gs pos="100000">
                  <a:srgbClr val="FF0066">
                    <a:shade val="30000"/>
                    <a:satMod val="115000"/>
                  </a:srgbClr>
                </a:gs>
                <a:gs pos="0">
                  <a:srgbClr val="FF0066">
                    <a:shade val="67500"/>
                    <a:satMod val="115000"/>
                  </a:srgbClr>
                </a:gs>
                <a:gs pos="40000">
                  <a:srgbClr val="FF0066">
                    <a:shade val="100000"/>
                    <a:satMod val="115000"/>
                    <a:lumMod val="70000"/>
                    <a:lumOff val="30000"/>
                  </a:srgbClr>
                </a:gs>
              </a:gsLst>
              <a:lin ang="0" scaled="1"/>
              <a:tileRect/>
            </a:gradFill>
          </c:spPr>
          <c:invertIfNegative val="0"/>
          <c:dLbls>
            <c:dLbl>
              <c:idx val="0"/>
              <c:layout>
                <c:manualLayout>
                  <c:x val="1.3890897934439884E-2"/>
                  <c:y val="-2.41254523522316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82B-478D-B5ED-6791E269500D}"/>
                </c:ext>
              </c:extLst>
            </c:dLbl>
            <c:dLbl>
              <c:idx val="1"/>
              <c:layout>
                <c:manualLayout>
                  <c:x val="4.6302993114799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82B-478D-B5ED-6791E269500D}"/>
                </c:ext>
              </c:extLst>
            </c:dLbl>
            <c:dLbl>
              <c:idx val="2"/>
              <c:layout>
                <c:manualLayout>
                  <c:x val="0"/>
                  <c:y val="-7.23763570566952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82B-478D-B5ED-6791E269500D}"/>
                </c:ext>
              </c:extLst>
            </c:dLbl>
            <c:dLbl>
              <c:idx val="3"/>
              <c:layout>
                <c:manualLayout>
                  <c:x val="3.472724483609971E-3"/>
                  <c:y val="-4.422948503630588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82B-478D-B5ED-6791E269500D}"/>
                </c:ext>
              </c:extLst>
            </c:dLbl>
            <c:dLbl>
              <c:idx val="6"/>
              <c:layout>
                <c:manualLayout>
                  <c:x val="-1.1575748278699904E-3"/>
                  <c:y val="-3.61881785283474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82B-478D-B5ED-6791E269500D}"/>
                </c:ext>
              </c:extLst>
            </c:dLbl>
            <c:dLbl>
              <c:idx val="7"/>
              <c:layout>
                <c:manualLayout>
                  <c:x val="0"/>
                  <c:y val="-1.68878166465621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82B-478D-B5ED-6791E269500D}"/>
                </c:ext>
              </c:extLst>
            </c:dLbl>
            <c:dLbl>
              <c:idx val="8"/>
              <c:layout>
                <c:manualLayout>
                  <c:x val="1.1575748278699904E-3"/>
                  <c:y val="-4.422948503630588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82B-478D-B5ED-6791E269500D}"/>
                </c:ext>
              </c:extLst>
            </c:dLbl>
            <c:dLbl>
              <c:idx val="9"/>
              <c:layout>
                <c:manualLayout>
                  <c:x val="-2.3151496557399808E-3"/>
                  <c:y val="-3.61881785283474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82B-478D-B5ED-6791E269500D}"/>
                </c:ext>
              </c:extLst>
            </c:dLbl>
            <c:dLbl>
              <c:idx val="10"/>
              <c:layout>
                <c:manualLayout>
                  <c:x val="1.1575748278699904E-3"/>
                  <c:y val="-1.2062726176115802E-2"/>
                </c:manualLayout>
              </c:layout>
              <c:showLegendKey val="0"/>
              <c:showVal val="1"/>
              <c:showCatName val="0"/>
              <c:showSerName val="0"/>
              <c:showPercent val="0"/>
              <c:showBubbleSize val="0"/>
              <c:extLst>
                <c:ext xmlns:c15="http://schemas.microsoft.com/office/drawing/2012/chart" uri="{CE6537A1-D6FC-4f65-9D91-7224C49458BB}">
                  <c15:layout>
                    <c:manualLayout>
                      <c:w val="4.5533251428078195E-2"/>
                      <c:h val="6.6103739445114593E-2"/>
                    </c:manualLayout>
                  </c15:layout>
                </c:ext>
                <c:ext xmlns:c16="http://schemas.microsoft.com/office/drawing/2014/chart" uri="{C3380CC4-5D6E-409C-BE32-E72D297353CC}">
                  <c16:uniqueId val="{0000000F-782B-478D-B5ED-6791E269500D}"/>
                </c:ext>
              </c:extLst>
            </c:dLbl>
            <c:numFmt formatCode="#,##0.0_);[Red]\(#,##0.0\)" sourceLinked="0"/>
            <c:spPr>
              <a:noFill/>
              <a:ln>
                <a:noFill/>
              </a:ln>
              <a:effectLst/>
            </c:spPr>
            <c:txPr>
              <a:bodyPr/>
              <a:lstStyle/>
              <a:p>
                <a:pPr>
                  <a:defRPr sz="1600">
                    <a:latin typeface="HGPｺﾞｼｯｸE" pitchFamily="50" charset="-128"/>
                    <a:ea typeface="HGPｺﾞｼｯｸE"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小1</c:v>
                </c:pt>
                <c:pt idx="1">
                  <c:v>小2</c:v>
                </c:pt>
                <c:pt idx="2">
                  <c:v>小3</c:v>
                </c:pt>
                <c:pt idx="3">
                  <c:v>小4</c:v>
                </c:pt>
                <c:pt idx="4">
                  <c:v>小5</c:v>
                </c:pt>
                <c:pt idx="5">
                  <c:v>小6</c:v>
                </c:pt>
                <c:pt idx="6">
                  <c:v>中1</c:v>
                </c:pt>
                <c:pt idx="7">
                  <c:v>中2</c:v>
                </c:pt>
                <c:pt idx="8">
                  <c:v>中3</c:v>
                </c:pt>
                <c:pt idx="9">
                  <c:v>高1</c:v>
                </c:pt>
                <c:pt idx="10">
                  <c:v>高2</c:v>
                </c:pt>
                <c:pt idx="11">
                  <c:v>高3</c:v>
                </c:pt>
              </c:strCache>
            </c:strRef>
          </c:cat>
          <c:val>
            <c:numRef>
              <c:f>Sheet1!$C$2:$C$13</c:f>
              <c:numCache>
                <c:formatCode>General</c:formatCode>
                <c:ptCount val="12"/>
                <c:pt idx="0">
                  <c:v>56.7</c:v>
                </c:pt>
                <c:pt idx="1">
                  <c:v>49.6</c:v>
                </c:pt>
                <c:pt idx="2">
                  <c:v>56.9</c:v>
                </c:pt>
                <c:pt idx="3">
                  <c:v>65.5</c:v>
                </c:pt>
                <c:pt idx="4">
                  <c:v>72.2</c:v>
                </c:pt>
                <c:pt idx="5">
                  <c:v>75.2</c:v>
                </c:pt>
                <c:pt idx="6">
                  <c:v>70.400000000000006</c:v>
                </c:pt>
                <c:pt idx="7">
                  <c:v>68.7</c:v>
                </c:pt>
                <c:pt idx="8">
                  <c:v>68.3</c:v>
                </c:pt>
                <c:pt idx="9">
                  <c:v>68</c:v>
                </c:pt>
                <c:pt idx="10">
                  <c:v>68.5</c:v>
                </c:pt>
                <c:pt idx="11">
                  <c:v>67.5</c:v>
                </c:pt>
              </c:numCache>
            </c:numRef>
          </c:val>
          <c:extLst>
            <c:ext xmlns:c16="http://schemas.microsoft.com/office/drawing/2014/chart" uri="{C3380CC4-5D6E-409C-BE32-E72D297353CC}">
              <c16:uniqueId val="{00000010-782B-478D-B5ED-6791E269500D}"/>
            </c:ext>
          </c:extLst>
        </c:ser>
        <c:dLbls>
          <c:showLegendKey val="0"/>
          <c:showVal val="0"/>
          <c:showCatName val="0"/>
          <c:showSerName val="0"/>
          <c:showPercent val="0"/>
          <c:showBubbleSize val="0"/>
        </c:dLbls>
        <c:gapWidth val="100"/>
        <c:overlap val="-35"/>
        <c:axId val="226533376"/>
        <c:axId val="226534912"/>
      </c:barChart>
      <c:catAx>
        <c:axId val="226533376"/>
        <c:scaling>
          <c:orientation val="minMax"/>
        </c:scaling>
        <c:delete val="0"/>
        <c:axPos val="b"/>
        <c:numFmt formatCode="General" sourceLinked="0"/>
        <c:majorTickMark val="out"/>
        <c:minorTickMark val="none"/>
        <c:tickLblPos val="nextTo"/>
        <c:txPr>
          <a:bodyPr/>
          <a:lstStyle/>
          <a:p>
            <a:pPr>
              <a:defRPr sz="1400"/>
            </a:pPr>
            <a:endParaRPr lang="ja-JP"/>
          </a:p>
        </c:txPr>
        <c:crossAx val="226534912"/>
        <c:crosses val="autoZero"/>
        <c:auto val="1"/>
        <c:lblAlgn val="ctr"/>
        <c:lblOffset val="100"/>
        <c:noMultiLvlLbl val="0"/>
      </c:catAx>
      <c:valAx>
        <c:axId val="226534912"/>
        <c:scaling>
          <c:orientation val="minMax"/>
          <c:max val="100"/>
        </c:scaling>
        <c:delete val="0"/>
        <c:axPos val="l"/>
        <c:majorGridlines>
          <c:spPr>
            <a:ln>
              <a:prstDash val="dash"/>
            </a:ln>
          </c:spPr>
        </c:majorGridlines>
        <c:title>
          <c:tx>
            <c:rich>
              <a:bodyPr rot="0" vert="horz"/>
              <a:lstStyle/>
              <a:p>
                <a:pPr algn="ctr">
                  <a:defRPr lang="ja-JP" altLang="en-US" sz="1800" b="0" i="0" u="none" strike="noStrike" kern="1200" baseline="0" dirty="0">
                    <a:solidFill>
                      <a:prstClr val="black"/>
                    </a:solidFill>
                    <a:latin typeface="+mn-lt"/>
                    <a:ea typeface="+mn-ea"/>
                    <a:cs typeface="+mn-cs"/>
                  </a:defRPr>
                </a:pPr>
                <a:r>
                  <a:rPr lang="ja-JP" altLang="en-US" sz="1800" b="0" i="0" u="none" strike="noStrike" kern="1200" baseline="0" dirty="0">
                    <a:solidFill>
                      <a:prstClr val="black"/>
                    </a:solidFill>
                    <a:latin typeface="+mn-lt"/>
                    <a:ea typeface="+mn-ea"/>
                    <a:cs typeface="+mn-cs"/>
                  </a:rPr>
                  <a:t>（％）</a:t>
                </a:r>
              </a:p>
            </c:rich>
          </c:tx>
          <c:layout>
            <c:manualLayout>
              <c:xMode val="edge"/>
              <c:yMode val="edge"/>
              <c:x val="1.6206047590179865E-2"/>
              <c:y val="3.4880654996533152E-2"/>
            </c:manualLayout>
          </c:layout>
          <c:overlay val="0"/>
        </c:title>
        <c:numFmt formatCode="General" sourceLinked="0"/>
        <c:majorTickMark val="out"/>
        <c:minorTickMark val="none"/>
        <c:tickLblPos val="nextTo"/>
        <c:crossAx val="226533376"/>
        <c:crosses val="autoZero"/>
        <c:crossBetween val="between"/>
      </c:valAx>
    </c:plotArea>
    <c:legend>
      <c:legendPos val="t"/>
      <c:layout>
        <c:manualLayout>
          <c:xMode val="edge"/>
          <c:yMode val="edge"/>
          <c:x val="0.83461673745646903"/>
          <c:y val="1.4475271411338963E-2"/>
          <c:w val="0.15495980253049504"/>
          <c:h val="6.6960667914098188E-2"/>
        </c:manualLayout>
      </c:layout>
      <c:overlay val="0"/>
    </c:legend>
    <c:plotVisOnly val="1"/>
    <c:dispBlanksAs val="gap"/>
    <c:showDLblsOverMax val="0"/>
  </c:chart>
  <c:txPr>
    <a:bodyPr/>
    <a:lstStyle/>
    <a:p>
      <a:pPr>
        <a:defRPr sz="1800"/>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t>女子</a:t>
            </a:r>
          </a:p>
        </c:rich>
      </c:tx>
      <c:overlay val="0"/>
    </c:title>
    <c:autoTitleDeleted val="0"/>
    <c:plotArea>
      <c:layout>
        <c:manualLayout>
          <c:layoutTarget val="inner"/>
          <c:xMode val="edge"/>
          <c:yMode val="edge"/>
          <c:x val="7.3437640851563082E-2"/>
          <c:y val="0.12302176039816494"/>
          <c:w val="0.85294916797258424"/>
          <c:h val="0.71199243942516832"/>
        </c:manualLayout>
      </c:layout>
      <c:barChart>
        <c:barDir val="col"/>
        <c:grouping val="percentStacked"/>
        <c:varyColors val="0"/>
        <c:ser>
          <c:idx val="2"/>
          <c:order val="0"/>
          <c:tx>
            <c:strRef>
              <c:f>Sheet1!$B$1</c:f>
              <c:strCache>
                <c:ptCount val="1"/>
                <c:pt idx="0">
                  <c:v>１時間
まで</c:v>
                </c:pt>
              </c:strCache>
            </c:strRef>
          </c:tx>
          <c:spPr>
            <a:gradFill flip="none" rotWithShape="1">
              <a:gsLst>
                <a:gs pos="0">
                  <a:schemeClr val="accent3">
                    <a:lumMod val="50000"/>
                  </a:schemeClr>
                </a:gs>
                <a:gs pos="60000">
                  <a:schemeClr val="accent3"/>
                </a:gs>
                <a:gs pos="100000">
                  <a:schemeClr val="accent3">
                    <a:lumMod val="75000"/>
                  </a:schemeClr>
                </a:gs>
              </a:gsLst>
              <a:lin ang="10800000" scaled="1"/>
              <a:tileRect/>
            </a:gradFill>
          </c:spPr>
          <c:invertIfNegative val="0"/>
          <c:dLbls>
            <c:dLbl>
              <c:idx val="0"/>
              <c:layout>
                <c:manualLayout>
                  <c:x val="0"/>
                  <c:y val="1.064658927932095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58E-4738-B39A-06EF7BAACB87}"/>
                </c:ext>
              </c:extLst>
            </c:dLbl>
            <c:dLbl>
              <c:idx val="1"/>
              <c:layout>
                <c:manualLayout>
                  <c:x val="-1.8533070410841105E-7"/>
                  <c:y val="-1.866319534268535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8E-4738-B39A-06EF7BAACB87}"/>
                </c:ext>
              </c:extLst>
            </c:dLbl>
            <c:dLbl>
              <c:idx val="2"/>
              <c:layout>
                <c:manualLayout>
                  <c:x val="0"/>
                  <c:y val="1.031877267450018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58E-4738-B39A-06EF7BAACB87}"/>
                </c:ext>
              </c:extLst>
            </c:dLbl>
            <c:dLbl>
              <c:idx val="3"/>
              <c:layout>
                <c:manualLayout>
                  <c:x val="0"/>
                  <c:y val="-1.240073924299930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8E-4738-B39A-06EF7BAACB87}"/>
                </c:ext>
              </c:extLst>
            </c:dLbl>
            <c:dLbl>
              <c:idx val="4"/>
              <c:layout>
                <c:manualLayout>
                  <c:x val="0"/>
                  <c:y val="4.595434160394304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58E-4738-B39A-06EF7BAACB87}"/>
                </c:ext>
              </c:extLst>
            </c:dLbl>
            <c:dLbl>
              <c:idx val="5"/>
              <c:layout>
                <c:manualLayout>
                  <c:x val="0"/>
                  <c:y val="-9.5758044855401303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58E-4738-B39A-06EF7BAACB87}"/>
                </c:ext>
              </c:extLst>
            </c:dLbl>
            <c:numFmt formatCode="#,##0.0_);[Red]\(#,##0.0\)" sourceLinked="0"/>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9"/>
                <c:pt idx="0">
                  <c:v>小4</c:v>
                </c:pt>
                <c:pt idx="1">
                  <c:v>小5</c:v>
                </c:pt>
                <c:pt idx="2">
                  <c:v>小6</c:v>
                </c:pt>
                <c:pt idx="3">
                  <c:v>中1</c:v>
                </c:pt>
                <c:pt idx="4">
                  <c:v>中2</c:v>
                </c:pt>
                <c:pt idx="5">
                  <c:v>中3</c:v>
                </c:pt>
                <c:pt idx="6">
                  <c:v>高1</c:v>
                </c:pt>
                <c:pt idx="7">
                  <c:v>高2</c:v>
                </c:pt>
                <c:pt idx="8">
                  <c:v>高3</c:v>
                </c:pt>
              </c:strCache>
            </c:strRef>
          </c:cat>
          <c:val>
            <c:numRef>
              <c:f>Sheet1!$B$2:$B$19</c:f>
              <c:numCache>
                <c:formatCode>0.0</c:formatCode>
                <c:ptCount val="9"/>
                <c:pt idx="0">
                  <c:v>39.1</c:v>
                </c:pt>
                <c:pt idx="1">
                  <c:v>31</c:v>
                </c:pt>
                <c:pt idx="2">
                  <c:v>26</c:v>
                </c:pt>
                <c:pt idx="3">
                  <c:v>16.3</c:v>
                </c:pt>
                <c:pt idx="4">
                  <c:v>13</c:v>
                </c:pt>
                <c:pt idx="5">
                  <c:v>12.2</c:v>
                </c:pt>
                <c:pt idx="6">
                  <c:v>5.7</c:v>
                </c:pt>
                <c:pt idx="7">
                  <c:v>6.5</c:v>
                </c:pt>
                <c:pt idx="8">
                  <c:v>10.7</c:v>
                </c:pt>
              </c:numCache>
            </c:numRef>
          </c:val>
          <c:extLst>
            <c:ext xmlns:c16="http://schemas.microsoft.com/office/drawing/2014/chart" uri="{C3380CC4-5D6E-409C-BE32-E72D297353CC}">
              <c16:uniqueId val="{00000006-F58E-4738-B39A-06EF7BAACB87}"/>
            </c:ext>
          </c:extLst>
        </c:ser>
        <c:ser>
          <c:idx val="0"/>
          <c:order val="1"/>
          <c:tx>
            <c:strRef>
              <c:f>Sheet1!$C$1</c:f>
              <c:strCache>
                <c:ptCount val="1"/>
                <c:pt idx="0">
                  <c:v>１時間～
３時間</c:v>
                </c:pt>
              </c:strCache>
            </c:strRef>
          </c:tx>
          <c:spPr>
            <a:gradFill>
              <a:gsLst>
                <a:gs pos="0">
                  <a:schemeClr val="accent2">
                    <a:lumMod val="50000"/>
                  </a:schemeClr>
                </a:gs>
                <a:gs pos="60000">
                  <a:schemeClr val="accent2">
                    <a:lumMod val="60000"/>
                    <a:lumOff val="40000"/>
                  </a:schemeClr>
                </a:gs>
                <a:gs pos="100000">
                  <a:schemeClr val="accent2">
                    <a:lumMod val="75000"/>
                  </a:schemeClr>
                </a:gs>
              </a:gsLst>
              <a:lin ang="10800000" scaled="1"/>
            </a:gradFill>
          </c:spPr>
          <c:invertIfNegative val="0"/>
          <c:dLbls>
            <c:dLbl>
              <c:idx val="0"/>
              <c:layout>
                <c:manualLayout>
                  <c:x val="0"/>
                  <c:y val="-2.62853453146429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58E-4738-B39A-06EF7BAACB87}"/>
                </c:ext>
              </c:extLst>
            </c:dLbl>
            <c:dLbl>
              <c:idx val="1"/>
              <c:layout>
                <c:manualLayout>
                  <c:x val="0"/>
                  <c:y val="-2.6283275765371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58E-4738-B39A-06EF7BAACB87}"/>
                </c:ext>
              </c:extLst>
            </c:dLbl>
            <c:dLbl>
              <c:idx val="2"/>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58E-4738-B39A-06EF7BAACB8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9"/>
                <c:pt idx="0">
                  <c:v>小4</c:v>
                </c:pt>
                <c:pt idx="1">
                  <c:v>小5</c:v>
                </c:pt>
                <c:pt idx="2">
                  <c:v>小6</c:v>
                </c:pt>
                <c:pt idx="3">
                  <c:v>中1</c:v>
                </c:pt>
                <c:pt idx="4">
                  <c:v>中2</c:v>
                </c:pt>
                <c:pt idx="5">
                  <c:v>中3</c:v>
                </c:pt>
                <c:pt idx="6">
                  <c:v>高1</c:v>
                </c:pt>
                <c:pt idx="7">
                  <c:v>高2</c:v>
                </c:pt>
                <c:pt idx="8">
                  <c:v>高3</c:v>
                </c:pt>
              </c:strCache>
            </c:strRef>
          </c:cat>
          <c:val>
            <c:numRef>
              <c:f>Sheet1!$C$2:$C$19</c:f>
              <c:numCache>
                <c:formatCode>0.0</c:formatCode>
                <c:ptCount val="9"/>
                <c:pt idx="0">
                  <c:v>35.299999999999997</c:v>
                </c:pt>
                <c:pt idx="1">
                  <c:v>42.9</c:v>
                </c:pt>
                <c:pt idx="2">
                  <c:v>42.8</c:v>
                </c:pt>
                <c:pt idx="3">
                  <c:v>49.1</c:v>
                </c:pt>
                <c:pt idx="4">
                  <c:v>49.2</c:v>
                </c:pt>
                <c:pt idx="5">
                  <c:v>51.3</c:v>
                </c:pt>
                <c:pt idx="6">
                  <c:v>45.3</c:v>
                </c:pt>
                <c:pt idx="7">
                  <c:v>45.2</c:v>
                </c:pt>
                <c:pt idx="8">
                  <c:v>42.6</c:v>
                </c:pt>
              </c:numCache>
            </c:numRef>
          </c:val>
          <c:extLst>
            <c:ext xmlns:c16="http://schemas.microsoft.com/office/drawing/2014/chart" uri="{C3380CC4-5D6E-409C-BE32-E72D297353CC}">
              <c16:uniqueId val="{0000000A-F58E-4738-B39A-06EF7BAACB87}"/>
            </c:ext>
          </c:extLst>
        </c:ser>
        <c:ser>
          <c:idx val="1"/>
          <c:order val="2"/>
          <c:tx>
            <c:strRef>
              <c:f>Sheet1!$D$1</c:f>
              <c:strCache>
                <c:ptCount val="1"/>
                <c:pt idx="0">
                  <c:v>３時間～
５時間</c:v>
                </c:pt>
              </c:strCache>
            </c:strRef>
          </c:tx>
          <c:spPr>
            <a:gradFill>
              <a:gsLst>
                <a:gs pos="0">
                  <a:srgbClr val="CC9900"/>
                </a:gs>
                <a:gs pos="60000">
                  <a:srgbClr val="FFFF00">
                    <a:lumMod val="60000"/>
                    <a:lumOff val="40000"/>
                  </a:srgbClr>
                </a:gs>
                <a:gs pos="100000">
                  <a:srgbClr val="FFFF00"/>
                </a:gs>
              </a:gsLst>
              <a:lin ang="10800000" scaled="1"/>
            </a:gra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9"/>
                <c:pt idx="0">
                  <c:v>小4</c:v>
                </c:pt>
                <c:pt idx="1">
                  <c:v>小5</c:v>
                </c:pt>
                <c:pt idx="2">
                  <c:v>小6</c:v>
                </c:pt>
                <c:pt idx="3">
                  <c:v>中1</c:v>
                </c:pt>
                <c:pt idx="4">
                  <c:v>中2</c:v>
                </c:pt>
                <c:pt idx="5">
                  <c:v>中3</c:v>
                </c:pt>
                <c:pt idx="6">
                  <c:v>高1</c:v>
                </c:pt>
                <c:pt idx="7">
                  <c:v>高2</c:v>
                </c:pt>
                <c:pt idx="8">
                  <c:v>高3</c:v>
                </c:pt>
              </c:strCache>
            </c:strRef>
          </c:cat>
          <c:val>
            <c:numRef>
              <c:f>Sheet1!$D$2:$D$19</c:f>
              <c:numCache>
                <c:formatCode>0.0</c:formatCode>
                <c:ptCount val="9"/>
                <c:pt idx="0">
                  <c:v>16.600000000000001</c:v>
                </c:pt>
                <c:pt idx="1">
                  <c:v>15.9</c:v>
                </c:pt>
                <c:pt idx="2">
                  <c:v>19.399999999999999</c:v>
                </c:pt>
                <c:pt idx="3">
                  <c:v>21.9</c:v>
                </c:pt>
                <c:pt idx="4">
                  <c:v>24.3</c:v>
                </c:pt>
                <c:pt idx="5">
                  <c:v>27.1</c:v>
                </c:pt>
                <c:pt idx="6">
                  <c:v>32.6</c:v>
                </c:pt>
                <c:pt idx="7">
                  <c:v>28.4</c:v>
                </c:pt>
                <c:pt idx="8">
                  <c:v>29.6</c:v>
                </c:pt>
              </c:numCache>
            </c:numRef>
          </c:val>
          <c:extLst>
            <c:ext xmlns:c16="http://schemas.microsoft.com/office/drawing/2014/chart" uri="{C3380CC4-5D6E-409C-BE32-E72D297353CC}">
              <c16:uniqueId val="{0000000B-F58E-4738-B39A-06EF7BAACB87}"/>
            </c:ext>
          </c:extLst>
        </c:ser>
        <c:ser>
          <c:idx val="3"/>
          <c:order val="3"/>
          <c:tx>
            <c:strRef>
              <c:f>Sheet1!$E$1</c:f>
              <c:strCache>
                <c:ptCount val="1"/>
                <c:pt idx="0">
                  <c:v>５時間
以上</c:v>
                </c:pt>
              </c:strCache>
            </c:strRef>
          </c:tx>
          <c:spPr>
            <a:gradFill>
              <a:gsLst>
                <a:gs pos="0">
                  <a:srgbClr val="FF0066"/>
                </a:gs>
                <a:gs pos="60000">
                  <a:srgbClr val="FF9999"/>
                </a:gs>
                <a:gs pos="100000">
                  <a:srgbClr val="FF3399"/>
                </a:gs>
              </a:gsLst>
              <a:lin ang="10800000" scaled="1"/>
            </a:gra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9"/>
                <c:pt idx="0">
                  <c:v>小4</c:v>
                </c:pt>
                <c:pt idx="1">
                  <c:v>小5</c:v>
                </c:pt>
                <c:pt idx="2">
                  <c:v>小6</c:v>
                </c:pt>
                <c:pt idx="3">
                  <c:v>中1</c:v>
                </c:pt>
                <c:pt idx="4">
                  <c:v>中2</c:v>
                </c:pt>
                <c:pt idx="5">
                  <c:v>中3</c:v>
                </c:pt>
                <c:pt idx="6">
                  <c:v>高1</c:v>
                </c:pt>
                <c:pt idx="7">
                  <c:v>高2</c:v>
                </c:pt>
                <c:pt idx="8">
                  <c:v>高3</c:v>
                </c:pt>
              </c:strCache>
            </c:strRef>
          </c:cat>
          <c:val>
            <c:numRef>
              <c:f>Sheet1!$E$2:$E$19</c:f>
              <c:numCache>
                <c:formatCode>0.0</c:formatCode>
                <c:ptCount val="9"/>
                <c:pt idx="0">
                  <c:v>9</c:v>
                </c:pt>
                <c:pt idx="1">
                  <c:v>10.199999999999999</c:v>
                </c:pt>
                <c:pt idx="2">
                  <c:v>11.7</c:v>
                </c:pt>
                <c:pt idx="3">
                  <c:v>12.7</c:v>
                </c:pt>
                <c:pt idx="4">
                  <c:v>13.6</c:v>
                </c:pt>
                <c:pt idx="5">
                  <c:v>10.5</c:v>
                </c:pt>
                <c:pt idx="6">
                  <c:v>16.399999999999999</c:v>
                </c:pt>
                <c:pt idx="7">
                  <c:v>19.899999999999999</c:v>
                </c:pt>
                <c:pt idx="8">
                  <c:v>17</c:v>
                </c:pt>
              </c:numCache>
            </c:numRef>
          </c:val>
          <c:extLst>
            <c:ext xmlns:c16="http://schemas.microsoft.com/office/drawing/2014/chart" uri="{C3380CC4-5D6E-409C-BE32-E72D297353CC}">
              <c16:uniqueId val="{0000000C-F58E-4738-B39A-06EF7BAACB87}"/>
            </c:ext>
          </c:extLst>
        </c:ser>
        <c:dLbls>
          <c:showLegendKey val="0"/>
          <c:showVal val="0"/>
          <c:showCatName val="0"/>
          <c:showSerName val="0"/>
          <c:showPercent val="0"/>
          <c:showBubbleSize val="0"/>
        </c:dLbls>
        <c:gapWidth val="75"/>
        <c:overlap val="100"/>
        <c:axId val="249380224"/>
        <c:axId val="249406592"/>
      </c:barChart>
      <c:catAx>
        <c:axId val="249380224"/>
        <c:scaling>
          <c:orientation val="minMax"/>
        </c:scaling>
        <c:delete val="0"/>
        <c:axPos val="b"/>
        <c:numFmt formatCode="General" sourceLinked="1"/>
        <c:majorTickMark val="out"/>
        <c:minorTickMark val="none"/>
        <c:tickLblPos val="nextTo"/>
        <c:txPr>
          <a:bodyPr rot="0" vert="wordArtVertRtl"/>
          <a:lstStyle/>
          <a:p>
            <a:pPr>
              <a:defRPr/>
            </a:pPr>
            <a:endParaRPr lang="ja-JP"/>
          </a:p>
        </c:txPr>
        <c:crossAx val="249406592"/>
        <c:crosses val="autoZero"/>
        <c:auto val="1"/>
        <c:lblAlgn val="ctr"/>
        <c:lblOffset val="100"/>
        <c:noMultiLvlLbl val="0"/>
      </c:catAx>
      <c:valAx>
        <c:axId val="249406592"/>
        <c:scaling>
          <c:orientation val="minMax"/>
        </c:scaling>
        <c:delete val="1"/>
        <c:axPos val="l"/>
        <c:majorGridlines>
          <c:spPr>
            <a:ln>
              <a:prstDash val="dash"/>
            </a:ln>
          </c:spPr>
        </c:majorGridlines>
        <c:numFmt formatCode="0%" sourceLinked="1"/>
        <c:majorTickMark val="out"/>
        <c:minorTickMark val="none"/>
        <c:tickLblPos val="nextTo"/>
        <c:crossAx val="249380224"/>
        <c:crosses val="autoZero"/>
        <c:crossBetween val="between"/>
      </c:valAx>
    </c:plotArea>
    <c:plotVisOnly val="1"/>
    <c:dispBlanksAs val="gap"/>
    <c:showDLblsOverMax val="0"/>
  </c:chart>
  <c:txPr>
    <a:bodyPr/>
    <a:lstStyle/>
    <a:p>
      <a:pPr>
        <a:defRPr sz="1800">
          <a:latin typeface="BIZ UDゴシック" panose="020B0400000000000000" pitchFamily="49" charset="-128"/>
          <a:ea typeface="BIZ UDゴシック" panose="020B0400000000000000" pitchFamily="49" charset="-128"/>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t>男子</a:t>
            </a:r>
          </a:p>
        </c:rich>
      </c:tx>
      <c:overlay val="0"/>
    </c:title>
    <c:autoTitleDeleted val="0"/>
    <c:plotArea>
      <c:layout>
        <c:manualLayout>
          <c:layoutTarget val="inner"/>
          <c:xMode val="edge"/>
          <c:yMode val="edge"/>
          <c:x val="7.3437640851563082E-2"/>
          <c:y val="0.12302176039816494"/>
          <c:w val="0.85294916797258424"/>
          <c:h val="0.71199243942516832"/>
        </c:manualLayout>
      </c:layout>
      <c:barChart>
        <c:barDir val="col"/>
        <c:grouping val="percentStacked"/>
        <c:varyColors val="0"/>
        <c:ser>
          <c:idx val="2"/>
          <c:order val="0"/>
          <c:tx>
            <c:strRef>
              <c:f>Sheet1!$B$1</c:f>
              <c:strCache>
                <c:ptCount val="1"/>
                <c:pt idx="0">
                  <c:v>１時間
まで</c:v>
                </c:pt>
              </c:strCache>
            </c:strRef>
          </c:tx>
          <c:spPr>
            <a:gradFill flip="none" rotWithShape="1">
              <a:gsLst>
                <a:gs pos="0">
                  <a:schemeClr val="accent3">
                    <a:lumMod val="50000"/>
                  </a:schemeClr>
                </a:gs>
                <a:gs pos="60000">
                  <a:schemeClr val="accent3"/>
                </a:gs>
                <a:gs pos="100000">
                  <a:schemeClr val="accent3">
                    <a:lumMod val="75000"/>
                  </a:schemeClr>
                </a:gs>
              </a:gsLst>
              <a:lin ang="10800000" scaled="1"/>
              <a:tileRect/>
            </a:gradFill>
          </c:spPr>
          <c:invertIfNegative val="0"/>
          <c:dLbls>
            <c:dLbl>
              <c:idx val="0"/>
              <c:layout>
                <c:manualLayout>
                  <c:x val="0"/>
                  <c:y val="-1.240073924299930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C7-48F4-AC11-0039B5765DB8}"/>
                </c:ext>
              </c:extLst>
            </c:dLbl>
            <c:dLbl>
              <c:idx val="1"/>
              <c:layout>
                <c:manualLayout>
                  <c:x val="0"/>
                  <c:y val="4.964848705600503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C7-48F4-AC11-0039B5765DB8}"/>
                </c:ext>
              </c:extLst>
            </c:dLbl>
            <c:dLbl>
              <c:idx val="2"/>
              <c:layout>
                <c:manualLayout>
                  <c:x val="4.358827376158473E-17"/>
                  <c:y val="-3.176758133845933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C7-48F4-AC11-0039B5765DB8}"/>
                </c:ext>
              </c:extLst>
            </c:dLbl>
            <c:dLbl>
              <c:idx val="3"/>
              <c:layout>
                <c:manualLayout>
                  <c:x val="0"/>
                  <c:y val="-1.280637090048061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C7-48F4-AC11-0039B5765DB8}"/>
                </c:ext>
              </c:extLst>
            </c:dLbl>
            <c:dLbl>
              <c:idx val="4"/>
              <c:layout>
                <c:manualLayout>
                  <c:x val="0"/>
                  <c:y val="-4.1204726022709873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C7-48F4-AC11-0039B5765DB8}"/>
                </c:ext>
              </c:extLst>
            </c:dLbl>
            <c:dLbl>
              <c:idx val="5"/>
              <c:layout>
                <c:manualLayout>
                  <c:x val="0"/>
                  <c:y val="-3.5265119609590589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6C7-48F4-AC11-0039B5765DB8}"/>
                </c:ext>
              </c:extLst>
            </c:dLbl>
            <c:numFmt formatCode="#,##0.0_);[Red]\(#,##0.0\)" sourceLinked="0"/>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9"/>
                <c:pt idx="0">
                  <c:v>小4</c:v>
                </c:pt>
                <c:pt idx="1">
                  <c:v>小5</c:v>
                </c:pt>
                <c:pt idx="2">
                  <c:v>小6</c:v>
                </c:pt>
                <c:pt idx="3">
                  <c:v>中1</c:v>
                </c:pt>
                <c:pt idx="4">
                  <c:v>中2</c:v>
                </c:pt>
                <c:pt idx="5">
                  <c:v>中3</c:v>
                </c:pt>
                <c:pt idx="6">
                  <c:v>高1</c:v>
                </c:pt>
                <c:pt idx="7">
                  <c:v>高2</c:v>
                </c:pt>
                <c:pt idx="8">
                  <c:v>高3</c:v>
                </c:pt>
              </c:strCache>
            </c:strRef>
          </c:cat>
          <c:val>
            <c:numRef>
              <c:f>Sheet1!$B$2:$B$19</c:f>
              <c:numCache>
                <c:formatCode>0.0</c:formatCode>
                <c:ptCount val="9"/>
                <c:pt idx="0">
                  <c:v>38.6</c:v>
                </c:pt>
                <c:pt idx="1">
                  <c:v>32.299999999999997</c:v>
                </c:pt>
                <c:pt idx="2">
                  <c:v>25.3</c:v>
                </c:pt>
                <c:pt idx="3">
                  <c:v>18.899999999999999</c:v>
                </c:pt>
                <c:pt idx="4">
                  <c:v>12.9</c:v>
                </c:pt>
                <c:pt idx="5">
                  <c:v>11.2</c:v>
                </c:pt>
                <c:pt idx="6">
                  <c:v>4.2</c:v>
                </c:pt>
                <c:pt idx="7">
                  <c:v>6.4</c:v>
                </c:pt>
                <c:pt idx="8">
                  <c:v>10.5</c:v>
                </c:pt>
              </c:numCache>
            </c:numRef>
          </c:val>
          <c:extLst>
            <c:ext xmlns:c16="http://schemas.microsoft.com/office/drawing/2014/chart" uri="{C3380CC4-5D6E-409C-BE32-E72D297353CC}">
              <c16:uniqueId val="{00000006-D6C7-48F4-AC11-0039B5765DB8}"/>
            </c:ext>
          </c:extLst>
        </c:ser>
        <c:ser>
          <c:idx val="0"/>
          <c:order val="1"/>
          <c:tx>
            <c:strRef>
              <c:f>Sheet1!$C$1</c:f>
              <c:strCache>
                <c:ptCount val="1"/>
                <c:pt idx="0">
                  <c:v>１時間～
３時間</c:v>
                </c:pt>
              </c:strCache>
            </c:strRef>
          </c:tx>
          <c:spPr>
            <a:gradFill>
              <a:gsLst>
                <a:gs pos="0">
                  <a:schemeClr val="accent2">
                    <a:lumMod val="50000"/>
                  </a:schemeClr>
                </a:gs>
                <a:gs pos="60000">
                  <a:schemeClr val="accent2">
                    <a:lumMod val="60000"/>
                    <a:lumOff val="40000"/>
                  </a:schemeClr>
                </a:gs>
                <a:gs pos="100000">
                  <a:schemeClr val="accent2">
                    <a:lumMod val="75000"/>
                  </a:schemeClr>
                </a:gs>
              </a:gsLst>
              <a:lin ang="10800000" scaled="1"/>
            </a:gradFill>
          </c:spPr>
          <c:invertIfNegative val="0"/>
          <c:dLbls>
            <c:dLbl>
              <c:idx val="0"/>
              <c:layout>
                <c:manualLayout>
                  <c:x val="0"/>
                  <c:y val="2.62832757653720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6C7-48F4-AC11-0039B5765DB8}"/>
                </c:ext>
              </c:extLst>
            </c:dLbl>
            <c:dLbl>
              <c:idx val="1"/>
              <c:layout>
                <c:manualLayout>
                  <c:x val="0"/>
                  <c:y val="-2.6283275765371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6C7-48F4-AC11-0039B5765DB8}"/>
                </c:ext>
              </c:extLst>
            </c:dLbl>
            <c:dLbl>
              <c:idx val="2"/>
              <c:layout>
                <c:manualLayout>
                  <c:x val="0"/>
                  <c:y val="5.25644819814692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6C7-48F4-AC11-0039B5765DB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9"/>
                <c:pt idx="0">
                  <c:v>小4</c:v>
                </c:pt>
                <c:pt idx="1">
                  <c:v>小5</c:v>
                </c:pt>
                <c:pt idx="2">
                  <c:v>小6</c:v>
                </c:pt>
                <c:pt idx="3">
                  <c:v>中1</c:v>
                </c:pt>
                <c:pt idx="4">
                  <c:v>中2</c:v>
                </c:pt>
                <c:pt idx="5">
                  <c:v>中3</c:v>
                </c:pt>
                <c:pt idx="6">
                  <c:v>高1</c:v>
                </c:pt>
                <c:pt idx="7">
                  <c:v>高2</c:v>
                </c:pt>
                <c:pt idx="8">
                  <c:v>高3</c:v>
                </c:pt>
              </c:strCache>
            </c:strRef>
          </c:cat>
          <c:val>
            <c:numRef>
              <c:f>Sheet1!$C$2:$C$19</c:f>
              <c:numCache>
                <c:formatCode>0.0</c:formatCode>
                <c:ptCount val="9"/>
                <c:pt idx="0">
                  <c:v>34.799999999999997</c:v>
                </c:pt>
                <c:pt idx="1">
                  <c:v>39.200000000000003</c:v>
                </c:pt>
                <c:pt idx="2">
                  <c:v>43.9</c:v>
                </c:pt>
                <c:pt idx="3">
                  <c:v>48.2</c:v>
                </c:pt>
                <c:pt idx="4">
                  <c:v>49.3</c:v>
                </c:pt>
                <c:pt idx="5">
                  <c:v>49.1</c:v>
                </c:pt>
                <c:pt idx="6">
                  <c:v>44.5</c:v>
                </c:pt>
                <c:pt idx="7">
                  <c:v>41.3</c:v>
                </c:pt>
                <c:pt idx="8">
                  <c:v>41.4</c:v>
                </c:pt>
              </c:numCache>
            </c:numRef>
          </c:val>
          <c:extLst>
            <c:ext xmlns:c16="http://schemas.microsoft.com/office/drawing/2014/chart" uri="{C3380CC4-5D6E-409C-BE32-E72D297353CC}">
              <c16:uniqueId val="{0000000A-D6C7-48F4-AC11-0039B5765DB8}"/>
            </c:ext>
          </c:extLst>
        </c:ser>
        <c:ser>
          <c:idx val="1"/>
          <c:order val="2"/>
          <c:tx>
            <c:strRef>
              <c:f>Sheet1!$D$1</c:f>
              <c:strCache>
                <c:ptCount val="1"/>
                <c:pt idx="0">
                  <c:v>３時間～
５時間2</c:v>
                </c:pt>
              </c:strCache>
            </c:strRef>
          </c:tx>
          <c:spPr>
            <a:gradFill>
              <a:gsLst>
                <a:gs pos="0">
                  <a:srgbClr val="CC9900"/>
                </a:gs>
                <a:gs pos="60000">
                  <a:srgbClr val="FFFF00">
                    <a:lumMod val="60000"/>
                    <a:lumOff val="40000"/>
                  </a:srgbClr>
                </a:gs>
                <a:gs pos="100000">
                  <a:srgbClr val="FFFF00"/>
                </a:gs>
              </a:gsLst>
              <a:lin ang="10800000" scaled="1"/>
            </a:gra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9"/>
                <c:pt idx="0">
                  <c:v>小4</c:v>
                </c:pt>
                <c:pt idx="1">
                  <c:v>小5</c:v>
                </c:pt>
                <c:pt idx="2">
                  <c:v>小6</c:v>
                </c:pt>
                <c:pt idx="3">
                  <c:v>中1</c:v>
                </c:pt>
                <c:pt idx="4">
                  <c:v>中2</c:v>
                </c:pt>
                <c:pt idx="5">
                  <c:v>中3</c:v>
                </c:pt>
                <c:pt idx="6">
                  <c:v>高1</c:v>
                </c:pt>
                <c:pt idx="7">
                  <c:v>高2</c:v>
                </c:pt>
                <c:pt idx="8">
                  <c:v>高3</c:v>
                </c:pt>
              </c:strCache>
            </c:strRef>
          </c:cat>
          <c:val>
            <c:numRef>
              <c:f>Sheet1!$D$2:$D$19</c:f>
              <c:numCache>
                <c:formatCode>0.0</c:formatCode>
                <c:ptCount val="9"/>
                <c:pt idx="0">
                  <c:v>15.4</c:v>
                </c:pt>
                <c:pt idx="1">
                  <c:v>18</c:v>
                </c:pt>
                <c:pt idx="2">
                  <c:v>18.7</c:v>
                </c:pt>
                <c:pt idx="3">
                  <c:v>20.7</c:v>
                </c:pt>
                <c:pt idx="4">
                  <c:v>24.3</c:v>
                </c:pt>
                <c:pt idx="5">
                  <c:v>27.1</c:v>
                </c:pt>
                <c:pt idx="6">
                  <c:v>32</c:v>
                </c:pt>
                <c:pt idx="7">
                  <c:v>31.7</c:v>
                </c:pt>
                <c:pt idx="8">
                  <c:v>27.5</c:v>
                </c:pt>
              </c:numCache>
            </c:numRef>
          </c:val>
          <c:extLst>
            <c:ext xmlns:c16="http://schemas.microsoft.com/office/drawing/2014/chart" uri="{C3380CC4-5D6E-409C-BE32-E72D297353CC}">
              <c16:uniqueId val="{0000000B-D6C7-48F4-AC11-0039B5765DB8}"/>
            </c:ext>
          </c:extLst>
        </c:ser>
        <c:ser>
          <c:idx val="3"/>
          <c:order val="3"/>
          <c:tx>
            <c:strRef>
              <c:f>Sheet1!$E$1</c:f>
              <c:strCache>
                <c:ptCount val="1"/>
                <c:pt idx="0">
                  <c:v>５時間
以上</c:v>
                </c:pt>
              </c:strCache>
            </c:strRef>
          </c:tx>
          <c:spPr>
            <a:gradFill>
              <a:gsLst>
                <a:gs pos="0">
                  <a:srgbClr val="FF0066"/>
                </a:gs>
                <a:gs pos="60000">
                  <a:srgbClr val="FF9999"/>
                </a:gs>
                <a:gs pos="100000">
                  <a:srgbClr val="FF3399"/>
                </a:gs>
              </a:gsLst>
              <a:lin ang="10800000" scaled="1"/>
            </a:gradFill>
          </c:spPr>
          <c:invertIfNegative val="0"/>
          <c:dLbls>
            <c:dLbl>
              <c:idx val="0"/>
              <c:tx>
                <c:rich>
                  <a:bodyPr/>
                  <a:lstStyle/>
                  <a:p>
                    <a:fld id="{66F05E15-DC04-414B-89D3-DF7E16900882}" type="VALUE">
                      <a:rPr lang="en-US" altLang="ja-JP" smtClean="0"/>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D6C7-48F4-AC11-0039B5765DB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9"/>
                <c:pt idx="0">
                  <c:v>小4</c:v>
                </c:pt>
                <c:pt idx="1">
                  <c:v>小5</c:v>
                </c:pt>
                <c:pt idx="2">
                  <c:v>小6</c:v>
                </c:pt>
                <c:pt idx="3">
                  <c:v>中1</c:v>
                </c:pt>
                <c:pt idx="4">
                  <c:v>中2</c:v>
                </c:pt>
                <c:pt idx="5">
                  <c:v>中3</c:v>
                </c:pt>
                <c:pt idx="6">
                  <c:v>高1</c:v>
                </c:pt>
                <c:pt idx="7">
                  <c:v>高2</c:v>
                </c:pt>
                <c:pt idx="8">
                  <c:v>高3</c:v>
                </c:pt>
              </c:strCache>
            </c:strRef>
          </c:cat>
          <c:val>
            <c:numRef>
              <c:f>Sheet1!$E$2:$E$19</c:f>
              <c:numCache>
                <c:formatCode>0.0</c:formatCode>
                <c:ptCount val="9"/>
                <c:pt idx="0">
                  <c:v>11.2</c:v>
                </c:pt>
                <c:pt idx="1">
                  <c:v>10.4</c:v>
                </c:pt>
                <c:pt idx="2">
                  <c:v>12.2</c:v>
                </c:pt>
                <c:pt idx="3">
                  <c:v>12.2</c:v>
                </c:pt>
                <c:pt idx="4">
                  <c:v>13.4</c:v>
                </c:pt>
                <c:pt idx="5">
                  <c:v>12.6</c:v>
                </c:pt>
                <c:pt idx="6">
                  <c:v>19.3</c:v>
                </c:pt>
                <c:pt idx="7">
                  <c:v>20.6</c:v>
                </c:pt>
                <c:pt idx="8">
                  <c:v>20.7</c:v>
                </c:pt>
              </c:numCache>
            </c:numRef>
          </c:val>
          <c:extLst>
            <c:ext xmlns:c16="http://schemas.microsoft.com/office/drawing/2014/chart" uri="{C3380CC4-5D6E-409C-BE32-E72D297353CC}">
              <c16:uniqueId val="{0000000D-D6C7-48F4-AC11-0039B5765DB8}"/>
            </c:ext>
          </c:extLst>
        </c:ser>
        <c:dLbls>
          <c:showLegendKey val="0"/>
          <c:showVal val="0"/>
          <c:showCatName val="0"/>
          <c:showSerName val="0"/>
          <c:showPercent val="0"/>
          <c:showBubbleSize val="0"/>
        </c:dLbls>
        <c:gapWidth val="75"/>
        <c:overlap val="100"/>
        <c:axId val="249467648"/>
        <c:axId val="249469184"/>
      </c:barChart>
      <c:catAx>
        <c:axId val="249467648"/>
        <c:scaling>
          <c:orientation val="minMax"/>
        </c:scaling>
        <c:delete val="0"/>
        <c:axPos val="b"/>
        <c:numFmt formatCode="General" sourceLinked="1"/>
        <c:majorTickMark val="out"/>
        <c:minorTickMark val="none"/>
        <c:tickLblPos val="nextTo"/>
        <c:txPr>
          <a:bodyPr rot="0" vert="wordArtVertRtl"/>
          <a:lstStyle/>
          <a:p>
            <a:pPr>
              <a:defRPr/>
            </a:pPr>
            <a:endParaRPr lang="ja-JP"/>
          </a:p>
        </c:txPr>
        <c:crossAx val="249469184"/>
        <c:crosses val="autoZero"/>
        <c:auto val="1"/>
        <c:lblAlgn val="ctr"/>
        <c:lblOffset val="100"/>
        <c:noMultiLvlLbl val="0"/>
      </c:catAx>
      <c:valAx>
        <c:axId val="249469184"/>
        <c:scaling>
          <c:orientation val="minMax"/>
        </c:scaling>
        <c:delete val="0"/>
        <c:axPos val="l"/>
        <c:majorGridlines>
          <c:spPr>
            <a:ln>
              <a:prstDash val="dash"/>
            </a:ln>
          </c:spPr>
        </c:majorGridlines>
        <c:numFmt formatCode="0%" sourceLinked="1"/>
        <c:majorTickMark val="out"/>
        <c:minorTickMark val="none"/>
        <c:tickLblPos val="nextTo"/>
        <c:crossAx val="249467648"/>
        <c:crosses val="autoZero"/>
        <c:crossBetween val="between"/>
      </c:valAx>
    </c:plotArea>
    <c:plotVisOnly val="1"/>
    <c:dispBlanksAs val="gap"/>
    <c:showDLblsOverMax val="0"/>
  </c:chart>
  <c:txPr>
    <a:bodyPr/>
    <a:lstStyle/>
    <a:p>
      <a:pPr>
        <a:defRPr sz="1800">
          <a:latin typeface="BIZ UDゴシック" panose="020B0400000000000000" pitchFamily="49" charset="-128"/>
          <a:ea typeface="BIZ UDゴシック" panose="020B0400000000000000" pitchFamily="49" charset="-128"/>
        </a:defRPr>
      </a:pPr>
      <a:endParaRPr lang="ja-JP"/>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0.56635</cdr:x>
      <cdr:y>0.95829</cdr:y>
    </cdr:from>
    <cdr:to>
      <cdr:x>0.94149</cdr:x>
      <cdr:y>1</cdr:y>
    </cdr:to>
    <cdr:sp macro="" textlink="">
      <cdr:nvSpPr>
        <cdr:cNvPr id="2" name="テキスト ボックス 11">
          <a:extLst xmlns:a="http://schemas.openxmlformats.org/drawingml/2006/main">
            <a:ext uri="{FF2B5EF4-FFF2-40B4-BE49-F238E27FC236}">
              <a16:creationId xmlns:a16="http://schemas.microsoft.com/office/drawing/2014/main" id="{9885A7C7-F52E-1A56-B481-F2F7B069E193}"/>
            </a:ext>
          </a:extLst>
        </cdr:cNvPr>
        <cdr:cNvSpPr txBox="1"/>
      </cdr:nvSpPr>
      <cdr:spPr>
        <a:xfrm xmlns:a="http://schemas.openxmlformats.org/drawingml/2006/main">
          <a:off x="6902513" y="5656873"/>
          <a:ext cx="4572085"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1088502" rtl="0" eaLnBrk="1" latinLnBrk="0" hangingPunct="1">
            <a:defRPr kumimoji="1" sz="2100" kern="1200">
              <a:solidFill>
                <a:schemeClr val="tx1"/>
              </a:solidFill>
              <a:latin typeface="+mn-lt"/>
              <a:ea typeface="+mn-ea"/>
              <a:cs typeface="+mn-cs"/>
            </a:defRPr>
          </a:lvl1pPr>
          <a:lvl2pPr marL="544251" algn="l" defTabSz="1088502" rtl="0" eaLnBrk="1" latinLnBrk="0" hangingPunct="1">
            <a:defRPr kumimoji="1" sz="2100" kern="1200">
              <a:solidFill>
                <a:schemeClr val="tx1"/>
              </a:solidFill>
              <a:latin typeface="+mn-lt"/>
              <a:ea typeface="+mn-ea"/>
              <a:cs typeface="+mn-cs"/>
            </a:defRPr>
          </a:lvl2pPr>
          <a:lvl3pPr marL="1088502" algn="l" defTabSz="1088502" rtl="0" eaLnBrk="1" latinLnBrk="0" hangingPunct="1">
            <a:defRPr kumimoji="1" sz="2100" kern="1200">
              <a:solidFill>
                <a:schemeClr val="tx1"/>
              </a:solidFill>
              <a:latin typeface="+mn-lt"/>
              <a:ea typeface="+mn-ea"/>
              <a:cs typeface="+mn-cs"/>
            </a:defRPr>
          </a:lvl3pPr>
          <a:lvl4pPr marL="1632753" algn="l" defTabSz="1088502" rtl="0" eaLnBrk="1" latinLnBrk="0" hangingPunct="1">
            <a:defRPr kumimoji="1" sz="2100" kern="1200">
              <a:solidFill>
                <a:schemeClr val="tx1"/>
              </a:solidFill>
              <a:latin typeface="+mn-lt"/>
              <a:ea typeface="+mn-ea"/>
              <a:cs typeface="+mn-cs"/>
            </a:defRPr>
          </a:lvl4pPr>
          <a:lvl5pPr marL="2177004" algn="l" defTabSz="1088502" rtl="0" eaLnBrk="1" latinLnBrk="0" hangingPunct="1">
            <a:defRPr kumimoji="1" sz="2100" kern="1200">
              <a:solidFill>
                <a:schemeClr val="tx1"/>
              </a:solidFill>
              <a:latin typeface="+mn-lt"/>
              <a:ea typeface="+mn-ea"/>
              <a:cs typeface="+mn-cs"/>
            </a:defRPr>
          </a:lvl5pPr>
          <a:lvl6pPr marL="2721254" algn="l" defTabSz="1088502" rtl="0" eaLnBrk="1" latinLnBrk="0" hangingPunct="1">
            <a:defRPr kumimoji="1" sz="2100" kern="1200">
              <a:solidFill>
                <a:schemeClr val="tx1"/>
              </a:solidFill>
              <a:latin typeface="+mn-lt"/>
              <a:ea typeface="+mn-ea"/>
              <a:cs typeface="+mn-cs"/>
            </a:defRPr>
          </a:lvl6pPr>
          <a:lvl7pPr marL="3265505" algn="l" defTabSz="1088502" rtl="0" eaLnBrk="1" latinLnBrk="0" hangingPunct="1">
            <a:defRPr kumimoji="1" sz="2100" kern="1200">
              <a:solidFill>
                <a:schemeClr val="tx1"/>
              </a:solidFill>
              <a:latin typeface="+mn-lt"/>
              <a:ea typeface="+mn-ea"/>
              <a:cs typeface="+mn-cs"/>
            </a:defRPr>
          </a:lvl7pPr>
          <a:lvl8pPr marL="3809756" algn="l" defTabSz="1088502" rtl="0" eaLnBrk="1" latinLnBrk="0" hangingPunct="1">
            <a:defRPr kumimoji="1" sz="2100" kern="1200">
              <a:solidFill>
                <a:schemeClr val="tx1"/>
              </a:solidFill>
              <a:latin typeface="+mn-lt"/>
              <a:ea typeface="+mn-ea"/>
              <a:cs typeface="+mn-cs"/>
            </a:defRPr>
          </a:lvl8pPr>
          <a:lvl9pPr marL="4354007" algn="l" defTabSz="1088502" rtl="0" eaLnBrk="1" latinLnBrk="0" hangingPunct="1">
            <a:defRPr kumimoji="1" sz="2100" kern="1200">
              <a:solidFill>
                <a:schemeClr val="tx1"/>
              </a:solidFill>
              <a:latin typeface="+mn-lt"/>
              <a:ea typeface="+mn-ea"/>
              <a:cs typeface="+mn-cs"/>
            </a:defRPr>
          </a:lvl9pPr>
        </a:lstStyle>
        <a:p xmlns:a="http://schemas.openxmlformats.org/drawingml/2006/main">
          <a:pPr algn="r"/>
          <a:r>
            <a:rPr kumimoji="1" lang="ja-JP" altLang="en-US" sz="1000" dirty="0">
              <a:latin typeface="+mn-ea"/>
            </a:rPr>
            <a:t>出典：「</a:t>
          </a:r>
          <a:r>
            <a:rPr lang="ja-JP" altLang="en-US" sz="1000" dirty="0">
              <a:latin typeface="+mn-ea"/>
            </a:rPr>
            <a:t>令和５</a:t>
          </a:r>
          <a:r>
            <a:rPr kumimoji="1" lang="ja-JP" altLang="en-US" sz="1000" dirty="0">
              <a:latin typeface="+mn-ea"/>
            </a:rPr>
            <a:t>年度青少年のインターネット利用環境実態調査」（子ども家庭庁）より</a:t>
          </a:r>
        </a:p>
      </cdr:txBody>
    </cdr:sp>
  </cdr:relSizeAnchor>
</c:userShapes>
</file>

<file path=ppt/drawings/drawing2.xml><?xml version="1.0" encoding="utf-8"?>
<c:userShapes xmlns:c="http://schemas.openxmlformats.org/drawingml/2006/chart">
  <cdr:relSizeAnchor xmlns:cdr="http://schemas.openxmlformats.org/drawingml/2006/chartDrawing">
    <cdr:from>
      <cdr:x>0.5727</cdr:x>
      <cdr:y>0.94889</cdr:y>
    </cdr:from>
    <cdr:to>
      <cdr:x>0.95632</cdr:x>
      <cdr:y>0.9913</cdr:y>
    </cdr:to>
    <cdr:sp macro="" textlink="">
      <cdr:nvSpPr>
        <cdr:cNvPr id="2" name="テキスト ボックス 11">
          <a:extLst xmlns:a="http://schemas.openxmlformats.org/drawingml/2006/main">
            <a:ext uri="{FF2B5EF4-FFF2-40B4-BE49-F238E27FC236}">
              <a16:creationId xmlns:a16="http://schemas.microsoft.com/office/drawing/2014/main" id="{CA1285F9-6DBA-1FC0-8885-DF33C7FC2FA5}"/>
            </a:ext>
          </a:extLst>
        </cdr:cNvPr>
        <cdr:cNvSpPr txBox="1"/>
      </cdr:nvSpPr>
      <cdr:spPr>
        <a:xfrm xmlns:a="http://schemas.openxmlformats.org/drawingml/2006/main">
          <a:off x="6825665" y="5509311"/>
          <a:ext cx="4572085"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kumimoji="1" lang="ja-JP" altLang="en-US" sz="1000" dirty="0">
              <a:latin typeface="+mn-ea"/>
            </a:rPr>
            <a:t>出典：「</a:t>
          </a:r>
          <a:r>
            <a:rPr lang="ja-JP" altLang="en-US" sz="1000" dirty="0">
              <a:latin typeface="+mn-ea"/>
            </a:rPr>
            <a:t>令和５</a:t>
          </a:r>
          <a:r>
            <a:rPr kumimoji="1" lang="ja-JP" altLang="en-US" sz="1000" dirty="0">
              <a:latin typeface="+mn-ea"/>
            </a:rPr>
            <a:t>年度青少年のインターネット利用環境実態調査」（子ども家庭庁）より</a:t>
          </a:r>
        </a:p>
      </cdr:txBody>
    </cdr:sp>
  </cdr:relSizeAnchor>
</c:userShapes>
</file>

<file path=ppt/drawings/drawing3.xml><?xml version="1.0" encoding="utf-8"?>
<c:userShapes xmlns:c="http://schemas.openxmlformats.org/drawingml/2006/chart">
  <cdr:relSizeAnchor xmlns:cdr="http://schemas.openxmlformats.org/drawingml/2006/chartDrawing">
    <cdr:from>
      <cdr:x>0.06873</cdr:x>
      <cdr:y>0.86529</cdr:y>
    </cdr:from>
    <cdr:to>
      <cdr:x>0.52625</cdr:x>
      <cdr:y>0.95701</cdr:y>
    </cdr:to>
    <cdr:sp macro="" textlink="">
      <cdr:nvSpPr>
        <cdr:cNvPr id="2" name="テキスト ボックス 8">
          <a:extLst xmlns:a="http://schemas.openxmlformats.org/drawingml/2006/main">
            <a:ext uri="{FF2B5EF4-FFF2-40B4-BE49-F238E27FC236}">
              <a16:creationId xmlns:a16="http://schemas.microsoft.com/office/drawing/2014/main" id="{88CBBE84-B3B6-2626-477E-5353E61F1EF8}"/>
            </a:ext>
          </a:extLst>
        </cdr:cNvPr>
        <cdr:cNvSpPr txBox="1"/>
      </cdr:nvSpPr>
      <cdr:spPr>
        <a:xfrm xmlns:a="http://schemas.openxmlformats.org/drawingml/2006/main">
          <a:off x="754031" y="2976079"/>
          <a:ext cx="5019607" cy="315480"/>
        </a:xfrm>
        <a:prstGeom xmlns:a="http://schemas.openxmlformats.org/drawingml/2006/main" prst="rect">
          <a:avLst/>
        </a:prstGeom>
        <a:solidFill xmlns:a="http://schemas.openxmlformats.org/drawingml/2006/main">
          <a:srgbClr val="FFFF66"/>
        </a:solidFill>
      </cdr:spPr>
      <cdr:txBody>
        <a:bodyPr xmlns:a="http://schemas.openxmlformats.org/drawingml/2006/main" wrap="none" tIns="0" bIns="0" rtlCol="0" anchor="ctr" anchorCtr="0">
          <a:noAutofit/>
        </a:bodyPr>
        <a:lstStyle xmlns:a="http://schemas.openxmlformats.org/drawingml/2006/main">
          <a:defPPr>
            <a:defRPr lang="ja-JP"/>
          </a:defPPr>
          <a:lvl1pPr marL="0" algn="l" defTabSz="1088502" rtl="0" eaLnBrk="1" latinLnBrk="0" hangingPunct="1">
            <a:defRPr kumimoji="1" sz="2100" kern="1200">
              <a:solidFill>
                <a:schemeClr val="tx1"/>
              </a:solidFill>
              <a:latin typeface="+mn-lt"/>
              <a:ea typeface="+mn-ea"/>
              <a:cs typeface="+mn-cs"/>
            </a:defRPr>
          </a:lvl1pPr>
          <a:lvl2pPr marL="544251" algn="l" defTabSz="1088502" rtl="0" eaLnBrk="1" latinLnBrk="0" hangingPunct="1">
            <a:defRPr kumimoji="1" sz="2100" kern="1200">
              <a:solidFill>
                <a:schemeClr val="tx1"/>
              </a:solidFill>
              <a:latin typeface="+mn-lt"/>
              <a:ea typeface="+mn-ea"/>
              <a:cs typeface="+mn-cs"/>
            </a:defRPr>
          </a:lvl2pPr>
          <a:lvl3pPr marL="1088502" algn="l" defTabSz="1088502" rtl="0" eaLnBrk="1" latinLnBrk="0" hangingPunct="1">
            <a:defRPr kumimoji="1" sz="2100" kern="1200">
              <a:solidFill>
                <a:schemeClr val="tx1"/>
              </a:solidFill>
              <a:latin typeface="+mn-lt"/>
              <a:ea typeface="+mn-ea"/>
              <a:cs typeface="+mn-cs"/>
            </a:defRPr>
          </a:lvl3pPr>
          <a:lvl4pPr marL="1632753" algn="l" defTabSz="1088502" rtl="0" eaLnBrk="1" latinLnBrk="0" hangingPunct="1">
            <a:defRPr kumimoji="1" sz="2100" kern="1200">
              <a:solidFill>
                <a:schemeClr val="tx1"/>
              </a:solidFill>
              <a:latin typeface="+mn-lt"/>
              <a:ea typeface="+mn-ea"/>
              <a:cs typeface="+mn-cs"/>
            </a:defRPr>
          </a:lvl4pPr>
          <a:lvl5pPr marL="2177004" algn="l" defTabSz="1088502" rtl="0" eaLnBrk="1" latinLnBrk="0" hangingPunct="1">
            <a:defRPr kumimoji="1" sz="2100" kern="1200">
              <a:solidFill>
                <a:schemeClr val="tx1"/>
              </a:solidFill>
              <a:latin typeface="+mn-lt"/>
              <a:ea typeface="+mn-ea"/>
              <a:cs typeface="+mn-cs"/>
            </a:defRPr>
          </a:lvl5pPr>
          <a:lvl6pPr marL="2721254" algn="l" defTabSz="1088502" rtl="0" eaLnBrk="1" latinLnBrk="0" hangingPunct="1">
            <a:defRPr kumimoji="1" sz="2100" kern="1200">
              <a:solidFill>
                <a:schemeClr val="tx1"/>
              </a:solidFill>
              <a:latin typeface="+mn-lt"/>
              <a:ea typeface="+mn-ea"/>
              <a:cs typeface="+mn-cs"/>
            </a:defRPr>
          </a:lvl6pPr>
          <a:lvl7pPr marL="3265505" algn="l" defTabSz="1088502" rtl="0" eaLnBrk="1" latinLnBrk="0" hangingPunct="1">
            <a:defRPr kumimoji="1" sz="2100" kern="1200">
              <a:solidFill>
                <a:schemeClr val="tx1"/>
              </a:solidFill>
              <a:latin typeface="+mn-lt"/>
              <a:ea typeface="+mn-ea"/>
              <a:cs typeface="+mn-cs"/>
            </a:defRPr>
          </a:lvl7pPr>
          <a:lvl8pPr marL="3809756" algn="l" defTabSz="1088502" rtl="0" eaLnBrk="1" latinLnBrk="0" hangingPunct="1">
            <a:defRPr kumimoji="1" sz="2100" kern="1200">
              <a:solidFill>
                <a:schemeClr val="tx1"/>
              </a:solidFill>
              <a:latin typeface="+mn-lt"/>
              <a:ea typeface="+mn-ea"/>
              <a:cs typeface="+mn-cs"/>
            </a:defRPr>
          </a:lvl8pPr>
          <a:lvl9pPr marL="4354007" algn="l" defTabSz="1088502" rtl="0" eaLnBrk="1" latinLnBrk="0" hangingPunct="1">
            <a:defRPr kumimoji="1" sz="2100" kern="1200">
              <a:solidFill>
                <a:schemeClr val="tx1"/>
              </a:solidFill>
              <a:latin typeface="+mn-lt"/>
              <a:ea typeface="+mn-ea"/>
              <a:cs typeface="+mn-cs"/>
            </a:defRPr>
          </a:lvl9pPr>
        </a:lstStyle>
        <a:p xmlns:a="http://schemas.openxmlformats.org/drawingml/2006/main">
          <a:r>
            <a:rPr lang="ja-JP" altLang="en-US" sz="1400" dirty="0">
              <a:latin typeface="+mn-ea"/>
            </a:rPr>
            <a:t>小学</a:t>
          </a:r>
          <a:r>
            <a:rPr kumimoji="1" lang="en-US" altLang="ja-JP" sz="1400" dirty="0">
              <a:latin typeface="+mn-ea"/>
            </a:rPr>
            <a:t>1</a:t>
          </a:r>
          <a:r>
            <a:rPr kumimoji="1" lang="ja-JP" altLang="en-US" sz="1400" dirty="0">
              <a:latin typeface="+mn-ea"/>
            </a:rPr>
            <a:t>年　　　２年　　　　３年　　　　　４年　　　　　５年　　　　　６年</a:t>
          </a:r>
        </a:p>
      </cdr:txBody>
    </cdr:sp>
  </cdr:relSizeAnchor>
  <cdr:relSizeAnchor xmlns:cdr="http://schemas.openxmlformats.org/drawingml/2006/chartDrawing">
    <cdr:from>
      <cdr:x>0.52625</cdr:x>
      <cdr:y>0.87</cdr:y>
    </cdr:from>
    <cdr:to>
      <cdr:x>0.76253</cdr:x>
      <cdr:y>0.95812</cdr:y>
    </cdr:to>
    <cdr:sp macro="" textlink="">
      <cdr:nvSpPr>
        <cdr:cNvPr id="3" name="テキスト ボックス 10">
          <a:extLst xmlns:a="http://schemas.openxmlformats.org/drawingml/2006/main">
            <a:ext uri="{FF2B5EF4-FFF2-40B4-BE49-F238E27FC236}">
              <a16:creationId xmlns:a16="http://schemas.microsoft.com/office/drawing/2014/main" id="{026CA6A7-25E7-3E11-0C15-3F83E20268CE}"/>
            </a:ext>
          </a:extLst>
        </cdr:cNvPr>
        <cdr:cNvSpPr txBox="1"/>
      </cdr:nvSpPr>
      <cdr:spPr>
        <a:xfrm xmlns:a="http://schemas.openxmlformats.org/drawingml/2006/main">
          <a:off x="5773638" y="2992304"/>
          <a:ext cx="2592288" cy="303088"/>
        </a:xfrm>
        <a:prstGeom xmlns:a="http://schemas.openxmlformats.org/drawingml/2006/main" prst="rect">
          <a:avLst/>
        </a:prstGeom>
        <a:solidFill xmlns:a="http://schemas.openxmlformats.org/drawingml/2006/main">
          <a:srgbClr val="FFFF66"/>
        </a:solidFill>
      </cdr:spPr>
      <cdr:txBody>
        <a:bodyPr xmlns:a="http://schemas.openxmlformats.org/drawingml/2006/main" wrap="none" tIns="0" bIns="0" rtlCol="0" anchor="ctr" anchorCtr="0">
          <a:noAutofit/>
        </a:bodyPr>
        <a:lstStyle xmlns:a="http://schemas.openxmlformats.org/drawingml/2006/main">
          <a:defPPr>
            <a:defRPr lang="ja-JP"/>
          </a:defPPr>
          <a:lvl1pPr marL="0" algn="l" defTabSz="1088502" rtl="0" eaLnBrk="1" latinLnBrk="0" hangingPunct="1">
            <a:defRPr kumimoji="1" sz="2100" kern="1200">
              <a:solidFill>
                <a:schemeClr val="tx1"/>
              </a:solidFill>
              <a:latin typeface="+mn-lt"/>
              <a:ea typeface="+mn-ea"/>
              <a:cs typeface="+mn-cs"/>
            </a:defRPr>
          </a:lvl1pPr>
          <a:lvl2pPr marL="544251" algn="l" defTabSz="1088502" rtl="0" eaLnBrk="1" latinLnBrk="0" hangingPunct="1">
            <a:defRPr kumimoji="1" sz="2100" kern="1200">
              <a:solidFill>
                <a:schemeClr val="tx1"/>
              </a:solidFill>
              <a:latin typeface="+mn-lt"/>
              <a:ea typeface="+mn-ea"/>
              <a:cs typeface="+mn-cs"/>
            </a:defRPr>
          </a:lvl2pPr>
          <a:lvl3pPr marL="1088502" algn="l" defTabSz="1088502" rtl="0" eaLnBrk="1" latinLnBrk="0" hangingPunct="1">
            <a:defRPr kumimoji="1" sz="2100" kern="1200">
              <a:solidFill>
                <a:schemeClr val="tx1"/>
              </a:solidFill>
              <a:latin typeface="+mn-lt"/>
              <a:ea typeface="+mn-ea"/>
              <a:cs typeface="+mn-cs"/>
            </a:defRPr>
          </a:lvl3pPr>
          <a:lvl4pPr marL="1632753" algn="l" defTabSz="1088502" rtl="0" eaLnBrk="1" latinLnBrk="0" hangingPunct="1">
            <a:defRPr kumimoji="1" sz="2100" kern="1200">
              <a:solidFill>
                <a:schemeClr val="tx1"/>
              </a:solidFill>
              <a:latin typeface="+mn-lt"/>
              <a:ea typeface="+mn-ea"/>
              <a:cs typeface="+mn-cs"/>
            </a:defRPr>
          </a:lvl4pPr>
          <a:lvl5pPr marL="2177004" algn="l" defTabSz="1088502" rtl="0" eaLnBrk="1" latinLnBrk="0" hangingPunct="1">
            <a:defRPr kumimoji="1" sz="2100" kern="1200">
              <a:solidFill>
                <a:schemeClr val="tx1"/>
              </a:solidFill>
              <a:latin typeface="+mn-lt"/>
              <a:ea typeface="+mn-ea"/>
              <a:cs typeface="+mn-cs"/>
            </a:defRPr>
          </a:lvl5pPr>
          <a:lvl6pPr marL="2721254" algn="l" defTabSz="1088502" rtl="0" eaLnBrk="1" latinLnBrk="0" hangingPunct="1">
            <a:defRPr kumimoji="1" sz="2100" kern="1200">
              <a:solidFill>
                <a:schemeClr val="tx1"/>
              </a:solidFill>
              <a:latin typeface="+mn-lt"/>
              <a:ea typeface="+mn-ea"/>
              <a:cs typeface="+mn-cs"/>
            </a:defRPr>
          </a:lvl6pPr>
          <a:lvl7pPr marL="3265505" algn="l" defTabSz="1088502" rtl="0" eaLnBrk="1" latinLnBrk="0" hangingPunct="1">
            <a:defRPr kumimoji="1" sz="2100" kern="1200">
              <a:solidFill>
                <a:schemeClr val="tx1"/>
              </a:solidFill>
              <a:latin typeface="+mn-lt"/>
              <a:ea typeface="+mn-ea"/>
              <a:cs typeface="+mn-cs"/>
            </a:defRPr>
          </a:lvl7pPr>
          <a:lvl8pPr marL="3809756" algn="l" defTabSz="1088502" rtl="0" eaLnBrk="1" latinLnBrk="0" hangingPunct="1">
            <a:defRPr kumimoji="1" sz="2100" kern="1200">
              <a:solidFill>
                <a:schemeClr val="tx1"/>
              </a:solidFill>
              <a:latin typeface="+mn-lt"/>
              <a:ea typeface="+mn-ea"/>
              <a:cs typeface="+mn-cs"/>
            </a:defRPr>
          </a:lvl8pPr>
          <a:lvl9pPr marL="4354007" algn="l" defTabSz="1088502" rtl="0" eaLnBrk="1" latinLnBrk="0" hangingPunct="1">
            <a:defRPr kumimoji="1" sz="2100" kern="1200">
              <a:solidFill>
                <a:schemeClr val="tx1"/>
              </a:solidFill>
              <a:latin typeface="+mn-lt"/>
              <a:ea typeface="+mn-ea"/>
              <a:cs typeface="+mn-cs"/>
            </a:defRPr>
          </a:lvl9pPr>
        </a:lstStyle>
        <a:p xmlns:a="http://schemas.openxmlformats.org/drawingml/2006/main">
          <a:pPr algn="ctr"/>
          <a:r>
            <a:rPr kumimoji="1" lang="ja-JP" altLang="en-US" sz="1400" dirty="0">
              <a:latin typeface="+mn-ea"/>
            </a:rPr>
            <a:t>中学１年　　　２年　　　３年</a:t>
          </a:r>
        </a:p>
      </cdr:txBody>
    </cdr:sp>
  </cdr:relSizeAnchor>
  <cdr:relSizeAnchor xmlns:cdr="http://schemas.openxmlformats.org/drawingml/2006/chartDrawing">
    <cdr:from>
      <cdr:x>0.75597</cdr:x>
      <cdr:y>0.86973</cdr:y>
    </cdr:from>
    <cdr:to>
      <cdr:x>0.97256</cdr:x>
      <cdr:y>0.95803</cdr:y>
    </cdr:to>
    <cdr:sp macro="" textlink="">
      <cdr:nvSpPr>
        <cdr:cNvPr id="4" name="テキスト ボックス 13">
          <a:extLst xmlns:a="http://schemas.openxmlformats.org/drawingml/2006/main">
            <a:ext uri="{FF2B5EF4-FFF2-40B4-BE49-F238E27FC236}">
              <a16:creationId xmlns:a16="http://schemas.microsoft.com/office/drawing/2014/main" id="{89CBCCCD-F2B5-F3A3-B670-04032FEE037A}"/>
            </a:ext>
          </a:extLst>
        </cdr:cNvPr>
        <cdr:cNvSpPr txBox="1"/>
      </cdr:nvSpPr>
      <cdr:spPr>
        <a:xfrm xmlns:a="http://schemas.openxmlformats.org/drawingml/2006/main">
          <a:off x="8293918" y="2991362"/>
          <a:ext cx="2376264" cy="303716"/>
        </a:xfrm>
        <a:prstGeom xmlns:a="http://schemas.openxmlformats.org/drawingml/2006/main" prst="rect">
          <a:avLst/>
        </a:prstGeom>
        <a:solidFill xmlns:a="http://schemas.openxmlformats.org/drawingml/2006/main">
          <a:srgbClr val="FFFF66"/>
        </a:solidFill>
      </cdr:spPr>
      <cdr:txBody>
        <a:bodyPr xmlns:a="http://schemas.openxmlformats.org/drawingml/2006/main" wrap="none" tIns="0" bIns="0" rtlCol="0" anchor="ctr" anchorCtr="0">
          <a:noAutofit/>
        </a:bodyPr>
        <a:lstStyle xmlns:a="http://schemas.openxmlformats.org/drawingml/2006/main">
          <a:defPPr>
            <a:defRPr lang="ja-JP"/>
          </a:defPPr>
          <a:lvl1pPr marL="0" algn="l" defTabSz="1088502" rtl="0" eaLnBrk="1" latinLnBrk="0" hangingPunct="1">
            <a:defRPr kumimoji="1" sz="2100" kern="1200">
              <a:solidFill>
                <a:schemeClr val="tx1"/>
              </a:solidFill>
              <a:latin typeface="+mn-lt"/>
              <a:ea typeface="+mn-ea"/>
              <a:cs typeface="+mn-cs"/>
            </a:defRPr>
          </a:lvl1pPr>
          <a:lvl2pPr marL="544251" algn="l" defTabSz="1088502" rtl="0" eaLnBrk="1" latinLnBrk="0" hangingPunct="1">
            <a:defRPr kumimoji="1" sz="2100" kern="1200">
              <a:solidFill>
                <a:schemeClr val="tx1"/>
              </a:solidFill>
              <a:latin typeface="+mn-lt"/>
              <a:ea typeface="+mn-ea"/>
              <a:cs typeface="+mn-cs"/>
            </a:defRPr>
          </a:lvl2pPr>
          <a:lvl3pPr marL="1088502" algn="l" defTabSz="1088502" rtl="0" eaLnBrk="1" latinLnBrk="0" hangingPunct="1">
            <a:defRPr kumimoji="1" sz="2100" kern="1200">
              <a:solidFill>
                <a:schemeClr val="tx1"/>
              </a:solidFill>
              <a:latin typeface="+mn-lt"/>
              <a:ea typeface="+mn-ea"/>
              <a:cs typeface="+mn-cs"/>
            </a:defRPr>
          </a:lvl3pPr>
          <a:lvl4pPr marL="1632753" algn="l" defTabSz="1088502" rtl="0" eaLnBrk="1" latinLnBrk="0" hangingPunct="1">
            <a:defRPr kumimoji="1" sz="2100" kern="1200">
              <a:solidFill>
                <a:schemeClr val="tx1"/>
              </a:solidFill>
              <a:latin typeface="+mn-lt"/>
              <a:ea typeface="+mn-ea"/>
              <a:cs typeface="+mn-cs"/>
            </a:defRPr>
          </a:lvl4pPr>
          <a:lvl5pPr marL="2177004" algn="l" defTabSz="1088502" rtl="0" eaLnBrk="1" latinLnBrk="0" hangingPunct="1">
            <a:defRPr kumimoji="1" sz="2100" kern="1200">
              <a:solidFill>
                <a:schemeClr val="tx1"/>
              </a:solidFill>
              <a:latin typeface="+mn-lt"/>
              <a:ea typeface="+mn-ea"/>
              <a:cs typeface="+mn-cs"/>
            </a:defRPr>
          </a:lvl5pPr>
          <a:lvl6pPr marL="2721254" algn="l" defTabSz="1088502" rtl="0" eaLnBrk="1" latinLnBrk="0" hangingPunct="1">
            <a:defRPr kumimoji="1" sz="2100" kern="1200">
              <a:solidFill>
                <a:schemeClr val="tx1"/>
              </a:solidFill>
              <a:latin typeface="+mn-lt"/>
              <a:ea typeface="+mn-ea"/>
              <a:cs typeface="+mn-cs"/>
            </a:defRPr>
          </a:lvl6pPr>
          <a:lvl7pPr marL="3265505" algn="l" defTabSz="1088502" rtl="0" eaLnBrk="1" latinLnBrk="0" hangingPunct="1">
            <a:defRPr kumimoji="1" sz="2100" kern="1200">
              <a:solidFill>
                <a:schemeClr val="tx1"/>
              </a:solidFill>
              <a:latin typeface="+mn-lt"/>
              <a:ea typeface="+mn-ea"/>
              <a:cs typeface="+mn-cs"/>
            </a:defRPr>
          </a:lvl7pPr>
          <a:lvl8pPr marL="3809756" algn="l" defTabSz="1088502" rtl="0" eaLnBrk="1" latinLnBrk="0" hangingPunct="1">
            <a:defRPr kumimoji="1" sz="2100" kern="1200">
              <a:solidFill>
                <a:schemeClr val="tx1"/>
              </a:solidFill>
              <a:latin typeface="+mn-lt"/>
              <a:ea typeface="+mn-ea"/>
              <a:cs typeface="+mn-cs"/>
            </a:defRPr>
          </a:lvl8pPr>
          <a:lvl9pPr marL="4354007" algn="l" defTabSz="1088502" rtl="0" eaLnBrk="1" latinLnBrk="0" hangingPunct="1">
            <a:defRPr kumimoji="1" sz="2100" kern="1200">
              <a:solidFill>
                <a:schemeClr val="tx1"/>
              </a:solidFill>
              <a:latin typeface="+mn-lt"/>
              <a:ea typeface="+mn-ea"/>
              <a:cs typeface="+mn-cs"/>
            </a:defRPr>
          </a:lvl9pPr>
        </a:lstStyle>
        <a:p xmlns:a="http://schemas.openxmlformats.org/drawingml/2006/main">
          <a:pPr algn="ctr"/>
          <a:r>
            <a:rPr kumimoji="1" lang="ja-JP" altLang="en-US" sz="1400" dirty="0">
              <a:latin typeface="+mn-ea"/>
            </a:rPr>
            <a:t>高校１年　　２年　　　　</a:t>
          </a:r>
          <a:r>
            <a:rPr lang="ja-JP" altLang="en-US" sz="1400" dirty="0">
              <a:latin typeface="+mn-ea"/>
            </a:rPr>
            <a:t>３</a:t>
          </a:r>
          <a:r>
            <a:rPr kumimoji="1" lang="ja-JP" altLang="en-US" sz="1400" dirty="0">
              <a:latin typeface="+mn-ea"/>
            </a:rPr>
            <a:t>年</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5659" cy="496332"/>
          </a:xfrm>
          <a:prstGeom prst="rect">
            <a:avLst/>
          </a:prstGeom>
        </p:spPr>
        <p:txBody>
          <a:bodyPr vert="horz" lIns="95561" tIns="47780" rIns="95561" bIns="47780"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50445" y="0"/>
            <a:ext cx="2945659" cy="496332"/>
          </a:xfrm>
          <a:prstGeom prst="rect">
            <a:avLst/>
          </a:prstGeom>
        </p:spPr>
        <p:txBody>
          <a:bodyPr vert="horz" lIns="95561" tIns="47780" rIns="95561" bIns="47780" rtlCol="0"/>
          <a:lstStyle>
            <a:lvl1pPr algn="r">
              <a:defRPr sz="1300"/>
            </a:lvl1pPr>
          </a:lstStyle>
          <a:p>
            <a:fld id="{F54C3826-2614-49FA-9E5A-4DA0CB0F0F10}" type="datetimeFigureOut">
              <a:rPr kumimoji="1" lang="ja-JP" altLang="en-US" smtClean="0"/>
              <a:t>2024/3/21</a:t>
            </a:fld>
            <a:endParaRPr kumimoji="1" lang="ja-JP" altLang="en-US"/>
          </a:p>
        </p:txBody>
      </p:sp>
      <p:sp>
        <p:nvSpPr>
          <p:cNvPr id="4" name="フッター プレースホルダー 3"/>
          <p:cNvSpPr>
            <a:spLocks noGrp="1"/>
          </p:cNvSpPr>
          <p:nvPr>
            <p:ph type="ftr" sz="quarter" idx="2"/>
          </p:nvPr>
        </p:nvSpPr>
        <p:spPr>
          <a:xfrm>
            <a:off x="2" y="9428583"/>
            <a:ext cx="2945659" cy="496332"/>
          </a:xfrm>
          <a:prstGeom prst="rect">
            <a:avLst/>
          </a:prstGeom>
        </p:spPr>
        <p:txBody>
          <a:bodyPr vert="horz" lIns="95561" tIns="47780" rIns="95561" bIns="47780"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50445" y="9428583"/>
            <a:ext cx="2945659" cy="496332"/>
          </a:xfrm>
          <a:prstGeom prst="rect">
            <a:avLst/>
          </a:prstGeom>
        </p:spPr>
        <p:txBody>
          <a:bodyPr vert="horz" lIns="95561" tIns="47780" rIns="95561" bIns="47780" rtlCol="0" anchor="b"/>
          <a:lstStyle>
            <a:lvl1pPr algn="r">
              <a:defRPr sz="1300"/>
            </a:lvl1pPr>
          </a:lstStyle>
          <a:p>
            <a:fld id="{15E645EB-4FB0-40DC-B53A-07A46E394FC3}" type="slidenum">
              <a:rPr kumimoji="1" lang="ja-JP" altLang="en-US" smtClean="0"/>
              <a:t>‹#›</a:t>
            </a:fld>
            <a:endParaRPr kumimoji="1" lang="ja-JP" altLang="en-US"/>
          </a:p>
        </p:txBody>
      </p:sp>
    </p:spTree>
    <p:extLst>
      <p:ext uri="{BB962C8B-B14F-4D97-AF65-F5344CB8AC3E}">
        <p14:creationId xmlns:p14="http://schemas.microsoft.com/office/powerpoint/2010/main" val="583498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5561" tIns="47780" rIns="95561" bIns="47780" rtlCol="0" anchor="ctr"/>
          <a:lstStyle/>
          <a:p>
            <a:endParaRPr lang="ja-JP" altLang="en-US"/>
          </a:p>
        </p:txBody>
      </p:sp>
      <p:sp>
        <p:nvSpPr>
          <p:cNvPr id="5" name="ノート プレースホルダー 4"/>
          <p:cNvSpPr>
            <a:spLocks noGrp="1"/>
          </p:cNvSpPr>
          <p:nvPr>
            <p:ph type="body" sz="quarter" idx="3"/>
          </p:nvPr>
        </p:nvSpPr>
        <p:spPr>
          <a:xfrm>
            <a:off x="401105" y="4715154"/>
            <a:ext cx="5995466" cy="4466987"/>
          </a:xfrm>
          <a:prstGeom prst="rect">
            <a:avLst/>
          </a:prstGeom>
        </p:spPr>
        <p:txBody>
          <a:bodyPr vert="horz" lIns="95561" tIns="47780" rIns="95561" bIns="4778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スライド番号プレースホルダー 6"/>
          <p:cNvSpPr>
            <a:spLocks noGrp="1"/>
          </p:cNvSpPr>
          <p:nvPr>
            <p:ph type="sldNum" sz="quarter" idx="5"/>
          </p:nvPr>
        </p:nvSpPr>
        <p:spPr>
          <a:xfrm>
            <a:off x="3850445" y="9428583"/>
            <a:ext cx="2945659" cy="496332"/>
          </a:xfrm>
          <a:prstGeom prst="rect">
            <a:avLst/>
          </a:prstGeom>
        </p:spPr>
        <p:txBody>
          <a:bodyPr vert="horz" lIns="95561" tIns="47780" rIns="95561" bIns="47780" rtlCol="0" anchor="b"/>
          <a:lstStyle>
            <a:lvl1pPr algn="r">
              <a:defRPr sz="1300"/>
            </a:lvl1pPr>
          </a:lstStyle>
          <a:p>
            <a:fld id="{421897AF-B27C-49DB-AC01-D5B78072EBEB}" type="slidenum">
              <a:rPr kumimoji="1" lang="ja-JP" altLang="en-US" smtClean="0"/>
              <a:t>‹#›</a:t>
            </a:fld>
            <a:endParaRPr kumimoji="1" lang="ja-JP" altLang="en-US"/>
          </a:p>
        </p:txBody>
      </p:sp>
    </p:spTree>
    <p:extLst>
      <p:ext uri="{BB962C8B-B14F-4D97-AF65-F5344CB8AC3E}">
        <p14:creationId xmlns:p14="http://schemas.microsoft.com/office/powerpoint/2010/main" val="3188749235"/>
      </p:ext>
    </p:extLst>
  </p:cSld>
  <p:clrMap bg1="lt1" tx1="dk1" bg2="lt2" tx2="dk2" accent1="accent1" accent2="accent2" accent3="accent3" accent4="accent4" accent5="accent5" accent6="accent6" hlink="hlink" folHlink="folHlink"/>
  <p:notesStyle>
    <a:lvl1pPr marL="0" algn="l" defTabSz="1088502" rtl="0" eaLnBrk="1" latinLnBrk="0" hangingPunct="1">
      <a:defRPr kumimoji="1" sz="1600" kern="1200">
        <a:solidFill>
          <a:schemeClr val="tx1"/>
        </a:solidFill>
        <a:latin typeface="+mn-lt"/>
        <a:ea typeface="+mn-ea"/>
        <a:cs typeface="+mn-cs"/>
      </a:defRPr>
    </a:lvl1pPr>
    <a:lvl2pPr marL="544251" algn="l" defTabSz="1088502" rtl="0" eaLnBrk="1" latinLnBrk="0" hangingPunct="1">
      <a:defRPr kumimoji="1" sz="1400" kern="1200">
        <a:solidFill>
          <a:schemeClr val="tx1"/>
        </a:solidFill>
        <a:latin typeface="+mn-lt"/>
        <a:ea typeface="+mn-ea"/>
        <a:cs typeface="+mn-cs"/>
      </a:defRPr>
    </a:lvl2pPr>
    <a:lvl3pPr marL="1088502" algn="l" defTabSz="1088502" rtl="0" eaLnBrk="1" latinLnBrk="0" hangingPunct="1">
      <a:defRPr kumimoji="1" sz="1400" kern="1200">
        <a:solidFill>
          <a:schemeClr val="tx1"/>
        </a:solidFill>
        <a:latin typeface="+mn-lt"/>
        <a:ea typeface="+mn-ea"/>
        <a:cs typeface="+mn-cs"/>
      </a:defRPr>
    </a:lvl3pPr>
    <a:lvl4pPr marL="1632753" algn="l" defTabSz="1088502" rtl="0" eaLnBrk="1" latinLnBrk="0" hangingPunct="1">
      <a:defRPr kumimoji="1" sz="1400" kern="1200">
        <a:solidFill>
          <a:schemeClr val="tx1"/>
        </a:solidFill>
        <a:latin typeface="+mn-lt"/>
        <a:ea typeface="+mn-ea"/>
        <a:cs typeface="+mn-cs"/>
      </a:defRPr>
    </a:lvl4pPr>
    <a:lvl5pPr marL="2177004" algn="l" defTabSz="1088502" rtl="0" eaLnBrk="1" latinLnBrk="0" hangingPunct="1">
      <a:defRPr kumimoji="1" sz="1400" kern="1200">
        <a:solidFill>
          <a:schemeClr val="tx1"/>
        </a:solidFill>
        <a:latin typeface="+mn-lt"/>
        <a:ea typeface="+mn-ea"/>
        <a:cs typeface="+mn-cs"/>
      </a:defRPr>
    </a:lvl5pPr>
    <a:lvl6pPr marL="2721254" algn="l" defTabSz="1088502" rtl="0" eaLnBrk="1" latinLnBrk="0" hangingPunct="1">
      <a:defRPr kumimoji="1" sz="1400" kern="1200">
        <a:solidFill>
          <a:schemeClr val="tx1"/>
        </a:solidFill>
        <a:latin typeface="+mn-lt"/>
        <a:ea typeface="+mn-ea"/>
        <a:cs typeface="+mn-cs"/>
      </a:defRPr>
    </a:lvl6pPr>
    <a:lvl7pPr marL="3265505" algn="l" defTabSz="1088502" rtl="0" eaLnBrk="1" latinLnBrk="0" hangingPunct="1">
      <a:defRPr kumimoji="1" sz="1400" kern="1200">
        <a:solidFill>
          <a:schemeClr val="tx1"/>
        </a:solidFill>
        <a:latin typeface="+mn-lt"/>
        <a:ea typeface="+mn-ea"/>
        <a:cs typeface="+mn-cs"/>
      </a:defRPr>
    </a:lvl7pPr>
    <a:lvl8pPr marL="3809756" algn="l" defTabSz="1088502" rtl="0" eaLnBrk="1" latinLnBrk="0" hangingPunct="1">
      <a:defRPr kumimoji="1" sz="1400" kern="1200">
        <a:solidFill>
          <a:schemeClr val="tx1"/>
        </a:solidFill>
        <a:latin typeface="+mn-lt"/>
        <a:ea typeface="+mn-ea"/>
        <a:cs typeface="+mn-cs"/>
      </a:defRPr>
    </a:lvl8pPr>
    <a:lvl9pPr marL="4354007" algn="l" defTabSz="1088502" rtl="0" eaLnBrk="1" latinLnBrk="0" hangingPunct="1">
      <a:defRPr kumimoji="1"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083386">
              <a:defRPr/>
            </a:pPr>
            <a:r>
              <a:rPr lang="ja-JP" altLang="ja-JP" dirty="0"/>
              <a:t>みなさん、こんにちは。研修の講師をさせていただきます〇〇小学校ＰＴＡ研修委員の〇〇です。本日は皆さんと</a:t>
            </a:r>
            <a:r>
              <a:rPr lang="ja-JP" altLang="en-US" dirty="0"/>
              <a:t>一緒にインターネットの安全な使い方について考え、デジタル社会において子どもたちがインターネットを適切に活用していくにはどうすれば良いの</a:t>
            </a:r>
            <a:r>
              <a:rPr lang="ja-JP" altLang="en-US"/>
              <a:t>か学びたい</a:t>
            </a:r>
            <a:r>
              <a:rPr lang="ja-JP" altLang="en-US" dirty="0"/>
              <a:t>と思います。</a:t>
            </a:r>
            <a:r>
              <a:rPr lang="ja-JP" altLang="ja-JP" dirty="0"/>
              <a:t>どうぞよろしくお願いいたします。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1</a:t>
            </a:fld>
            <a:endParaRPr kumimoji="1" lang="ja-JP" altLang="en-US"/>
          </a:p>
        </p:txBody>
      </p:sp>
    </p:spTree>
    <p:extLst>
      <p:ext uri="{BB962C8B-B14F-4D97-AF65-F5344CB8AC3E}">
        <p14:creationId xmlns:p14="http://schemas.microsoft.com/office/powerpoint/2010/main" val="2021912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インターネットを利用している低年齢層の子どもは何に利用しているのでしょうか。利用内容は、動画視聴（９３．６％）、ゲーム（６４．</a:t>
            </a:r>
            <a:r>
              <a:rPr lang="en-US" altLang="ja-JP" dirty="0"/>
              <a:t>7</a:t>
            </a:r>
            <a:r>
              <a:rPr lang="ja-JP" altLang="en-US" dirty="0"/>
              <a:t>％）が上位を占めています。動画視聴は９割を超えていますが、これまでテレビやビデオを見せている時間がスマートフォン等の機器に置き換わっているにすぎません。これは本来なら親子の触れ合いである「子守」の時間を、電子機器やインターネットにさせている状態であると言えます。</a:t>
            </a:r>
            <a:endParaRPr lang="ja-JP" altLang="ja-JP" dirty="0"/>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10</a:t>
            </a:fld>
            <a:endParaRPr kumimoji="1" lang="ja-JP" altLang="en-US"/>
          </a:p>
        </p:txBody>
      </p:sp>
    </p:spTree>
    <p:extLst>
      <p:ext uri="{BB962C8B-B14F-4D97-AF65-F5344CB8AC3E}">
        <p14:creationId xmlns:p14="http://schemas.microsoft.com/office/powerpoint/2010/main" val="2832951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083386">
              <a:defRPr/>
            </a:pPr>
            <a:r>
              <a:rPr lang="ja-JP" altLang="en-US" dirty="0"/>
              <a:t>このグラフは「携帯電話やスマートフォンの所持率」を表しています。ご覧いただいていますように高校では１００％近くの所持率となっています。以前よりも中学生での所持率が高くなり、７０％以上が所持しております。先程の「インターネットの利用状況」も考えると、低年齢の頃から、インターネットの安全な使い方を身につけなければならないことを示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11</a:t>
            </a:fld>
            <a:endParaRPr kumimoji="1" lang="ja-JP" altLang="en-US"/>
          </a:p>
        </p:txBody>
      </p:sp>
    </p:spTree>
    <p:extLst>
      <p:ext uri="{BB962C8B-B14F-4D97-AF65-F5344CB8AC3E}">
        <p14:creationId xmlns:p14="http://schemas.microsoft.com/office/powerpoint/2010/main" val="138104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083386">
              <a:defRPr/>
            </a:pPr>
            <a:r>
              <a:rPr lang="ja-JP" altLang="en-US" dirty="0">
                <a:solidFill>
                  <a:schemeClr val="tx1"/>
                </a:solidFill>
              </a:rPr>
              <a:t>「携帯電話を持っている人の中でスマートフォンを持っている人」の割合です。</a:t>
            </a:r>
            <a:r>
              <a:rPr lang="ja-JP" altLang="ja-JP" dirty="0">
                <a:solidFill>
                  <a:schemeClr val="tx1"/>
                </a:solidFill>
              </a:rPr>
              <a:t>学年が上がるにつれスマートフォンの所</a:t>
            </a:r>
            <a:r>
              <a:rPr lang="ja-JP" altLang="en-US" dirty="0">
                <a:solidFill>
                  <a:schemeClr val="tx1"/>
                </a:solidFill>
                <a:latin typeface="+mn-ea"/>
              </a:rPr>
              <a:t>持</a:t>
            </a:r>
            <a:r>
              <a:rPr lang="ja-JP" altLang="ja-JP" dirty="0">
                <a:solidFill>
                  <a:schemeClr val="tx1"/>
                </a:solidFill>
              </a:rPr>
              <a:t>率が増えていくのが分かります。また</a:t>
            </a:r>
            <a:r>
              <a:rPr lang="ja-JP" altLang="en-US" dirty="0">
                <a:solidFill>
                  <a:schemeClr val="tx1"/>
                </a:solidFill>
              </a:rPr>
              <a:t>、小学校低学年でも６割以上が所持しています。最近のゲーム機はネットに繋げて利用するものが多く、その所持率を合わせると中学生・高校生と差がないと思われます。この他携帯電話</a:t>
            </a:r>
            <a:r>
              <a:rPr lang="ja-JP" altLang="ja-JP" dirty="0">
                <a:solidFill>
                  <a:schemeClr val="tx1"/>
                </a:solidFill>
              </a:rPr>
              <a:t>の所</a:t>
            </a:r>
            <a:r>
              <a:rPr lang="ja-JP" altLang="en-US" dirty="0">
                <a:solidFill>
                  <a:schemeClr val="tx1"/>
                </a:solidFill>
                <a:latin typeface="+mn-ea"/>
              </a:rPr>
              <a:t>持</a:t>
            </a:r>
            <a:r>
              <a:rPr lang="ja-JP" altLang="ja-JP" dirty="0">
                <a:solidFill>
                  <a:schemeClr val="tx1"/>
                </a:solidFill>
              </a:rPr>
              <a:t>率が年々増加している</a:t>
            </a:r>
            <a:r>
              <a:rPr lang="ja-JP" altLang="en-US" dirty="0">
                <a:solidFill>
                  <a:schemeClr val="tx1"/>
                </a:solidFill>
              </a:rPr>
              <a:t>こともあり</a:t>
            </a:r>
            <a:r>
              <a:rPr lang="ja-JP" altLang="ja-JP" dirty="0">
                <a:solidFill>
                  <a:schemeClr val="tx1"/>
                </a:solidFill>
              </a:rPr>
              <a:t>、</a:t>
            </a:r>
            <a:r>
              <a:rPr lang="ja-JP" altLang="en-US" dirty="0">
                <a:solidFill>
                  <a:schemeClr val="tx1"/>
                </a:solidFill>
              </a:rPr>
              <a:t>ほとんどの高校生はスマホを使用しています。</a:t>
            </a:r>
            <a:endParaRPr kumimoji="1" lang="ja-JP" altLang="en-US" dirty="0">
              <a:solidFill>
                <a:schemeClr val="tx1"/>
              </a:solidFill>
            </a:endParaRPr>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12</a:t>
            </a:fld>
            <a:endParaRPr kumimoji="1" lang="ja-JP" altLang="en-US"/>
          </a:p>
        </p:txBody>
      </p:sp>
    </p:spTree>
    <p:extLst>
      <p:ext uri="{BB962C8B-B14F-4D97-AF65-F5344CB8AC3E}">
        <p14:creationId xmlns:p14="http://schemas.microsoft.com/office/powerpoint/2010/main" val="1906348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続いては、「</a:t>
            </a:r>
            <a:r>
              <a:rPr lang="en-US" altLang="ja-JP" dirty="0"/>
              <a:t>5</a:t>
            </a:r>
            <a:r>
              <a:rPr lang="ja-JP" altLang="en-US" dirty="0" err="1"/>
              <a:t>．</a:t>
            </a:r>
            <a:r>
              <a:rPr lang="ja-JP" altLang="en-US" dirty="0"/>
              <a:t>携帯電話やスマホの所持率」で携帯電話を所持していると答えた中で、フィルタリングを実施しているかどうかのグラフです。</a:t>
            </a:r>
            <a:endParaRPr lang="en-US" altLang="ja-JP" dirty="0"/>
          </a:p>
          <a:p>
            <a:r>
              <a:rPr lang="ja-JP" altLang="en-US" dirty="0"/>
              <a:t>全学年を通して、フィルタリング設定率に大きな差が見られず、約</a:t>
            </a:r>
            <a:r>
              <a:rPr lang="en-US" altLang="ja-JP" dirty="0"/>
              <a:t>50</a:t>
            </a:r>
            <a:r>
              <a:rPr lang="ja-JP" altLang="en-US" dirty="0"/>
              <a:t>％～</a:t>
            </a:r>
            <a:r>
              <a:rPr lang="en-US" altLang="ja-JP" dirty="0"/>
              <a:t>70</a:t>
            </a:r>
            <a:r>
              <a:rPr lang="ja-JP" altLang="en-US" dirty="0"/>
              <a:t>％となっています。携帯電話のフィルタリングについては「正当な理由がない限り、フィルタリングは外すことができない」とされており、全生徒、保護者に周知することが必要です。</a:t>
            </a:r>
            <a:endParaRPr lang="en-US" altLang="ja-JP" dirty="0"/>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13</a:t>
            </a:fld>
            <a:endParaRPr kumimoji="1" lang="ja-JP" altLang="en-US"/>
          </a:p>
        </p:txBody>
      </p:sp>
    </p:spTree>
    <p:extLst>
      <p:ext uri="{BB962C8B-B14F-4D97-AF65-F5344CB8AC3E}">
        <p14:creationId xmlns:p14="http://schemas.microsoft.com/office/powerpoint/2010/main" val="2832951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083386">
              <a:defRPr/>
            </a:pPr>
            <a:r>
              <a:rPr lang="ja-JP" altLang="ja-JP" dirty="0"/>
              <a:t>学年が上がるにつれて男女とも</a:t>
            </a:r>
            <a:r>
              <a:rPr lang="ja-JP" altLang="en-US" dirty="0"/>
              <a:t>利用時間が増加しています</a:t>
            </a:r>
            <a:r>
              <a:rPr lang="ja-JP" altLang="ja-JP" dirty="0"/>
              <a:t>。また、</a:t>
            </a:r>
            <a:r>
              <a:rPr lang="ja-JP" altLang="en-US" dirty="0"/>
              <a:t>小学校高学年</a:t>
            </a:r>
            <a:r>
              <a:rPr lang="ja-JP" altLang="ja-JP" dirty="0"/>
              <a:t>でも３時間以上</a:t>
            </a:r>
            <a:r>
              <a:rPr lang="ja-JP" altLang="en-US" dirty="0"/>
              <a:t>使用する児童</a:t>
            </a:r>
            <a:r>
              <a:rPr lang="ja-JP" altLang="ja-JP" dirty="0"/>
              <a:t>が</a:t>
            </a:r>
            <a:r>
              <a:rPr lang="ja-JP" altLang="en-US" dirty="0"/>
              <a:t>３割近くいる</a:t>
            </a:r>
            <a:r>
              <a:rPr lang="ja-JP" altLang="ja-JP" dirty="0"/>
              <a:t>ことも分かります。このことから家庭でのルールや見守りが十分ではないと考えられます。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14</a:t>
            </a:fld>
            <a:endParaRPr kumimoji="1" lang="ja-JP" altLang="en-US"/>
          </a:p>
        </p:txBody>
      </p:sp>
    </p:spTree>
    <p:extLst>
      <p:ext uri="{BB962C8B-B14F-4D97-AF65-F5344CB8AC3E}">
        <p14:creationId xmlns:p14="http://schemas.microsoft.com/office/powerpoint/2010/main" val="1373790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083386">
              <a:defRPr/>
            </a:pPr>
            <a:r>
              <a:rPr kumimoji="1" lang="ja-JP" altLang="en-US" dirty="0"/>
              <a:t>義務教育段階で約６０％から７０％、高校生の約５０％が利用の仕方を決めています。ネット依存などネットの使い過ぎへの対策として、家庭でのルールづくりが必要です。家族で納得してルールをつくり、まずは大人がお手本となり、家族みんなでルールを守ることが大切です。また、発達段階に合わせて、適切にルールを見直すことも大切です。</a:t>
            </a:r>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15</a:t>
            </a:fld>
            <a:endParaRPr kumimoji="1" lang="ja-JP" altLang="en-US"/>
          </a:p>
        </p:txBody>
      </p:sp>
    </p:spTree>
    <p:extLst>
      <p:ext uri="{BB962C8B-B14F-4D97-AF65-F5344CB8AC3E}">
        <p14:creationId xmlns:p14="http://schemas.microsoft.com/office/powerpoint/2010/main" val="1906348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８つの項目にいくつ該当するかで依存傾向を見てみると、３つ以上の項目に該当する、ネット依存傾向がみられる児童生徒が、どの学年も一定数、存在しています。５つ以上の項目に該当した人は、すでにネット依存に陥っている可能性があり、３～４つ該当した人もかなり注意をする必要があります。</a:t>
            </a:r>
            <a:endParaRPr lang="ja-JP" altLang="ja-JP" dirty="0"/>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16</a:t>
            </a:fld>
            <a:endParaRPr kumimoji="1" lang="ja-JP" altLang="en-US"/>
          </a:p>
        </p:txBody>
      </p:sp>
    </p:spTree>
    <p:extLst>
      <p:ext uri="{BB962C8B-B14F-4D97-AF65-F5344CB8AC3E}">
        <p14:creationId xmlns:p14="http://schemas.microsoft.com/office/powerpoint/2010/main" val="2832951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低年齢では男子の書き込み率が比較的高く、学年が進むと女子の割合が高くなる傾向があります。また高校生はどの学年も約５割以上と書き込み率が高くなっています。個人情報の書き込みによるプライバシーの侵害や名誉棄損などインターネットによる人権侵害が増加しています。書き込みによって、自分の思いを伝えることは難しく、誤解を招くこともあり、安易な書き込みがトラブルにつながるため、注意が必要です。</a:t>
            </a:r>
            <a:endParaRPr lang="en-US" altLang="ja-JP" dirty="0"/>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17</a:t>
            </a:fld>
            <a:endParaRPr kumimoji="1" lang="ja-JP" altLang="en-US"/>
          </a:p>
        </p:txBody>
      </p:sp>
    </p:spTree>
    <p:extLst>
      <p:ext uri="{BB962C8B-B14F-4D97-AF65-F5344CB8AC3E}">
        <p14:creationId xmlns:p14="http://schemas.microsoft.com/office/powerpoint/2010/main" val="2832951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lang="ja-JP" altLang="ja-JP" dirty="0">
                <a:solidFill>
                  <a:schemeClr val="tx1"/>
                </a:solidFill>
              </a:rPr>
              <a:t>このグラフはネットで嫌な思いをしたことがあるかどうか</a:t>
            </a:r>
            <a:r>
              <a:rPr lang="ja-JP" altLang="en-US" dirty="0">
                <a:solidFill>
                  <a:schemeClr val="tx1"/>
                </a:solidFill>
              </a:rPr>
              <a:t>を示し</a:t>
            </a:r>
            <a:r>
              <a:rPr lang="ja-JP" altLang="ja-JP" dirty="0">
                <a:solidFill>
                  <a:schemeClr val="tx1"/>
                </a:solidFill>
              </a:rPr>
              <a:t>ています。</a:t>
            </a:r>
            <a:r>
              <a:rPr lang="ja-JP" altLang="en-US" dirty="0">
                <a:solidFill>
                  <a:schemeClr val="tx1"/>
                </a:solidFill>
              </a:rPr>
              <a:t>中学生をピークに</a:t>
            </a:r>
            <a:r>
              <a:rPr lang="ja-JP" altLang="ja-JP" dirty="0">
                <a:solidFill>
                  <a:schemeClr val="tx1"/>
                </a:solidFill>
              </a:rPr>
              <a:t>学年が上がるにつれて嫌な思いをした経験がある子どもの割合は増えていますが、気をつけたいのは小学生でも嫌な思いをしている子ども</a:t>
            </a:r>
            <a:r>
              <a:rPr lang="ja-JP" altLang="en-US" dirty="0">
                <a:solidFill>
                  <a:schemeClr val="tx1"/>
                </a:solidFill>
              </a:rPr>
              <a:t>がいる</a:t>
            </a:r>
            <a:r>
              <a:rPr lang="ja-JP" altLang="ja-JP" dirty="0">
                <a:solidFill>
                  <a:schemeClr val="tx1"/>
                </a:solidFill>
              </a:rPr>
              <a:t>ということです。</a:t>
            </a:r>
            <a:r>
              <a:rPr lang="ja-JP" altLang="en-US" dirty="0">
                <a:solidFill>
                  <a:schemeClr val="tx1"/>
                </a:solidFill>
              </a:rPr>
              <a:t>このことから</a:t>
            </a:r>
            <a:r>
              <a:rPr lang="ja-JP" altLang="ja-JP" dirty="0">
                <a:solidFill>
                  <a:schemeClr val="tx1"/>
                </a:solidFill>
              </a:rPr>
              <a:t>小学校の段階から</a:t>
            </a:r>
            <a:r>
              <a:rPr lang="ja-JP" altLang="en-US" dirty="0">
                <a:solidFill>
                  <a:schemeClr val="tx1"/>
                </a:solidFill>
              </a:rPr>
              <a:t>インターネットの適切な活用方法について</a:t>
            </a:r>
            <a:r>
              <a:rPr lang="ja-JP" altLang="ja-JP" dirty="0">
                <a:solidFill>
                  <a:schemeClr val="tx1"/>
                </a:solidFill>
              </a:rPr>
              <a:t>の指導が必要だということがわかります。</a:t>
            </a:r>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18</a:t>
            </a:fld>
            <a:endParaRPr kumimoji="1" lang="ja-JP" altLang="en-US"/>
          </a:p>
        </p:txBody>
      </p:sp>
    </p:spTree>
    <p:extLst>
      <p:ext uri="{BB962C8B-B14F-4D97-AF65-F5344CB8AC3E}">
        <p14:creationId xmlns:p14="http://schemas.microsoft.com/office/powerpoint/2010/main" val="1079222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lang="ja-JP" altLang="ja-JP" dirty="0">
                <a:solidFill>
                  <a:schemeClr val="tx1"/>
                </a:solidFill>
                <a:latin typeface="+mn-ea"/>
                <a:ea typeface="+mn-ea"/>
              </a:rPr>
              <a:t>このグラフは実際にネットいじめを受けたことがあるかどうか</a:t>
            </a:r>
            <a:r>
              <a:rPr lang="ja-JP" altLang="en-US" dirty="0">
                <a:solidFill>
                  <a:schemeClr val="tx1"/>
                </a:solidFill>
                <a:latin typeface="+mn-ea"/>
                <a:ea typeface="+mn-ea"/>
              </a:rPr>
              <a:t>を示しています。男子は小学校高学年、女子は中学校で</a:t>
            </a:r>
            <a:r>
              <a:rPr lang="ja-JP" altLang="ja-JP" dirty="0">
                <a:solidFill>
                  <a:schemeClr val="tx1"/>
                </a:solidFill>
                <a:latin typeface="+mn-ea"/>
                <a:ea typeface="+mn-ea"/>
              </a:rPr>
              <a:t>増加傾向にあります</a:t>
            </a:r>
            <a:r>
              <a:rPr lang="ja-JP" altLang="en-US" dirty="0">
                <a:solidFill>
                  <a:schemeClr val="tx1"/>
                </a:solidFill>
                <a:latin typeface="+mn-ea"/>
                <a:ea typeface="+mn-ea"/>
              </a:rPr>
              <a:t>。</a:t>
            </a:r>
            <a:r>
              <a:rPr lang="ja-JP" altLang="ja-JP" dirty="0">
                <a:solidFill>
                  <a:schemeClr val="tx1"/>
                </a:solidFill>
                <a:latin typeface="+mn-ea"/>
                <a:ea typeface="+mn-ea"/>
              </a:rPr>
              <a:t>また、「嫌な思い」と同じように小学生でもネットいじめを受けているケースが</a:t>
            </a:r>
            <a:r>
              <a:rPr lang="ja-JP" altLang="en-US" dirty="0">
                <a:solidFill>
                  <a:schemeClr val="tx1"/>
                </a:solidFill>
                <a:latin typeface="+mn-ea"/>
                <a:ea typeface="+mn-ea"/>
              </a:rPr>
              <a:t>あ</a:t>
            </a:r>
            <a:r>
              <a:rPr lang="ja-JP" altLang="ja-JP" dirty="0">
                <a:solidFill>
                  <a:schemeClr val="tx1"/>
                </a:solidFill>
                <a:latin typeface="+mn-ea"/>
                <a:ea typeface="+mn-ea"/>
              </a:rPr>
              <a:t>ることに注意しなければなりません。</a:t>
            </a:r>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19</a:t>
            </a:fld>
            <a:endParaRPr kumimoji="1" lang="ja-JP" altLang="en-US"/>
          </a:p>
        </p:txBody>
      </p:sp>
    </p:spTree>
    <p:extLst>
      <p:ext uri="{BB962C8B-B14F-4D97-AF65-F5344CB8AC3E}">
        <p14:creationId xmlns:p14="http://schemas.microsoft.com/office/powerpoint/2010/main" val="42603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さて、</a:t>
            </a:r>
            <a:r>
              <a:rPr lang="ja-JP" altLang="en-US" dirty="0"/>
              <a:t>「</a:t>
            </a:r>
            <a:r>
              <a:rPr lang="en-US" altLang="ja-JP" dirty="0"/>
              <a:t>GIGA</a:t>
            </a:r>
            <a:r>
              <a:rPr lang="ja-JP" altLang="en-US" dirty="0"/>
              <a:t>スクール構想」により教育現場でも１人１台端末が整備される中、子ども達にとってインターネットはますます身近な存在となっています。青少年のケータイ・スマートフォンの所持率も年々高まっており、高校生においては約９９％がケータイ・スマートフォンを所持しているという結果が出ています。インターネットは効率的な情報収集や創造的な活動を可能にする便利さがある一方、その使い方には注意を必要とします。例えば、</a:t>
            </a:r>
            <a:r>
              <a:rPr lang="ja-JP" altLang="ja-JP" dirty="0"/>
              <a:t>高校生の約</a:t>
            </a:r>
            <a:r>
              <a:rPr lang="ja-JP" altLang="en-US" dirty="0"/>
              <a:t>５</a:t>
            </a:r>
            <a:r>
              <a:rPr lang="ja-JP" altLang="ja-JP" dirty="0"/>
              <a:t>割が１日３時間以上スマートフォンを使い、インターネットで被害に遭ったり、いやな思いを経験</a:t>
            </a:r>
            <a:r>
              <a:rPr lang="ja-JP" altLang="en-US" dirty="0"/>
              <a:t>する場合もあります</a:t>
            </a:r>
            <a:r>
              <a:rPr lang="ja-JP" altLang="ja-JP" dirty="0"/>
              <a:t>。</a:t>
            </a:r>
            <a:endParaRPr lang="en-US" altLang="ja-JP" dirty="0"/>
          </a:p>
          <a:p>
            <a:r>
              <a:rPr lang="ja-JP" altLang="en-US" dirty="0"/>
              <a:t>情報化が急速に進展し、日常生活における営みを情報技術を通じて行うことが当たり前となってきている世の中において、子どもたちが情報技術を手段として適切かつ効果的に活用する能力を養うことができるよう、サポートしていくことが必要です。</a:t>
            </a:r>
            <a:endParaRPr lang="en-US" altLang="ja-JP" dirty="0"/>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2</a:t>
            </a:fld>
            <a:endParaRPr kumimoji="1" lang="ja-JP" altLang="en-US"/>
          </a:p>
        </p:txBody>
      </p:sp>
    </p:spTree>
    <p:extLst>
      <p:ext uri="{BB962C8B-B14F-4D97-AF65-F5344CB8AC3E}">
        <p14:creationId xmlns:p14="http://schemas.microsoft.com/office/powerpoint/2010/main" val="876085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は、被害を受けたときに誰かに相談したかというグラフです。低年齢の、誰にも相談しなかったという結果が高くなっており、年齢が上がるにつれ、友達の割合が高くなります。特に男子は被害を受けても誰にも相談しない割合が高く、被害にあった際に、親や先生など身近な大人に相談できるよう普段からの関係づくりが大切です。</a:t>
            </a:r>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20</a:t>
            </a:fld>
            <a:endParaRPr kumimoji="1" lang="ja-JP" altLang="en-US"/>
          </a:p>
        </p:txBody>
      </p:sp>
    </p:spTree>
    <p:extLst>
      <p:ext uri="{BB962C8B-B14F-4D97-AF65-F5344CB8AC3E}">
        <p14:creationId xmlns:p14="http://schemas.microsoft.com/office/powerpoint/2010/main" val="1373790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083386">
              <a:defRPr/>
            </a:pPr>
            <a:r>
              <a:rPr lang="ja-JP" altLang="ja-JP" dirty="0"/>
              <a:t>この第２章では、子どもたちの身近に起</a:t>
            </a:r>
            <a:r>
              <a:rPr lang="ja-JP" altLang="en-US" dirty="0"/>
              <a:t>き</a:t>
            </a:r>
            <a:r>
              <a:rPr lang="ja-JP" altLang="ja-JP" dirty="0"/>
              <a:t>るネットトラブルについての事例をみていきたいと思います。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21</a:t>
            </a:fld>
            <a:endParaRPr kumimoji="1" lang="ja-JP" altLang="en-US"/>
          </a:p>
        </p:txBody>
      </p:sp>
    </p:spTree>
    <p:extLst>
      <p:ext uri="{BB962C8B-B14F-4D97-AF65-F5344CB8AC3E}">
        <p14:creationId xmlns:p14="http://schemas.microsoft.com/office/powerpoint/2010/main" val="1990164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lang="ja-JP" altLang="ja-JP" dirty="0">
                <a:solidFill>
                  <a:schemeClr val="tx1"/>
                </a:solidFill>
                <a:latin typeface="+mn-ea"/>
                <a:ea typeface="+mn-ea"/>
              </a:rPr>
              <a:t>テストで</a:t>
            </a:r>
            <a:r>
              <a:rPr lang="en-US" altLang="ja-JP" dirty="0">
                <a:solidFill>
                  <a:schemeClr val="tx1"/>
                </a:solidFill>
                <a:latin typeface="+mn-ea"/>
                <a:ea typeface="+mn-ea"/>
              </a:rPr>
              <a:t>100</a:t>
            </a:r>
            <a:r>
              <a:rPr lang="ja-JP" altLang="ja-JP" dirty="0">
                <a:solidFill>
                  <a:schemeClr val="tx1"/>
                </a:solidFill>
                <a:latin typeface="+mn-ea"/>
                <a:ea typeface="+mn-ea"/>
              </a:rPr>
              <a:t>点を取った子</a:t>
            </a:r>
            <a:r>
              <a:rPr lang="ja-JP" altLang="en-US" dirty="0">
                <a:solidFill>
                  <a:schemeClr val="tx1"/>
                </a:solidFill>
                <a:latin typeface="+mn-ea"/>
                <a:ea typeface="+mn-ea"/>
              </a:rPr>
              <a:t>が</a:t>
            </a:r>
            <a:r>
              <a:rPr lang="ja-JP" altLang="ja-JP" dirty="0">
                <a:solidFill>
                  <a:schemeClr val="tx1"/>
                </a:solidFill>
                <a:latin typeface="+mn-ea"/>
                <a:ea typeface="+mn-ea"/>
              </a:rPr>
              <a:t>「カンニングをした」</a:t>
            </a:r>
            <a:r>
              <a:rPr lang="ja-JP" altLang="en-US" dirty="0">
                <a:solidFill>
                  <a:schemeClr val="tx1"/>
                </a:solidFill>
                <a:latin typeface="+mn-ea"/>
                <a:ea typeface="+mn-ea"/>
              </a:rPr>
              <a:t>という嘘を</a:t>
            </a:r>
            <a:r>
              <a:rPr lang="en-US" altLang="ja-JP" dirty="0">
                <a:solidFill>
                  <a:schemeClr val="tx1"/>
                </a:solidFill>
                <a:latin typeface="+mn-ea"/>
                <a:ea typeface="+mn-ea"/>
              </a:rPr>
              <a:t>SNS</a:t>
            </a:r>
            <a:r>
              <a:rPr lang="ja-JP" altLang="en-US" dirty="0">
                <a:solidFill>
                  <a:schemeClr val="tx1"/>
                </a:solidFill>
                <a:latin typeface="+mn-ea"/>
                <a:ea typeface="+mn-ea"/>
              </a:rPr>
              <a:t>に書き込んだ</a:t>
            </a:r>
            <a:r>
              <a:rPr lang="ja-JP" altLang="ja-JP" dirty="0">
                <a:solidFill>
                  <a:schemeClr val="tx1"/>
                </a:solidFill>
                <a:latin typeface="+mn-ea"/>
                <a:ea typeface="+mn-ea"/>
              </a:rPr>
              <a:t>事例です。悪口</a:t>
            </a:r>
            <a:r>
              <a:rPr lang="ja-JP" altLang="en-US" dirty="0">
                <a:solidFill>
                  <a:schemeClr val="tx1"/>
                </a:solidFill>
                <a:latin typeface="+mn-ea"/>
                <a:ea typeface="+mn-ea"/>
              </a:rPr>
              <a:t>や嘘の書き込みをして、それがいじめ</a:t>
            </a:r>
            <a:r>
              <a:rPr lang="ja-JP" altLang="ja-JP" dirty="0">
                <a:solidFill>
                  <a:schemeClr val="tx1"/>
                </a:solidFill>
                <a:latin typeface="+mn-ea"/>
                <a:ea typeface="+mn-ea"/>
              </a:rPr>
              <a:t>や言葉の暴力にまでエスカレートしてしま</a:t>
            </a:r>
            <a:r>
              <a:rPr lang="ja-JP" altLang="en-US" dirty="0">
                <a:solidFill>
                  <a:schemeClr val="tx1"/>
                </a:solidFill>
                <a:latin typeface="+mn-ea"/>
                <a:ea typeface="+mn-ea"/>
              </a:rPr>
              <a:t>う</a:t>
            </a:r>
            <a:r>
              <a:rPr lang="ja-JP" altLang="ja-JP" dirty="0">
                <a:solidFill>
                  <a:schemeClr val="tx1"/>
                </a:solidFill>
                <a:latin typeface="+mn-ea"/>
                <a:ea typeface="+mn-ea"/>
              </a:rPr>
              <a:t>場合があります。さらにネットを使うことで、多くの人に広</a:t>
            </a:r>
            <a:r>
              <a:rPr lang="ja-JP" altLang="en-US" dirty="0">
                <a:solidFill>
                  <a:schemeClr val="tx1"/>
                </a:solidFill>
                <a:latin typeface="+mn-ea"/>
                <a:ea typeface="+mn-ea"/>
              </a:rPr>
              <a:t>ま</a:t>
            </a:r>
            <a:r>
              <a:rPr lang="ja-JP" altLang="ja-JP" dirty="0">
                <a:solidFill>
                  <a:schemeClr val="tx1"/>
                </a:solidFill>
                <a:latin typeface="+mn-ea"/>
                <a:ea typeface="+mn-ea"/>
              </a:rPr>
              <a:t>ったり、削除できなくなったりします。また、悪口</a:t>
            </a:r>
            <a:r>
              <a:rPr lang="ja-JP" altLang="en-US" dirty="0">
                <a:solidFill>
                  <a:schemeClr val="tx1"/>
                </a:solidFill>
                <a:latin typeface="+mn-ea"/>
                <a:ea typeface="+mn-ea"/>
              </a:rPr>
              <a:t>や嘘</a:t>
            </a:r>
            <a:r>
              <a:rPr lang="ja-JP" altLang="ja-JP" dirty="0">
                <a:solidFill>
                  <a:schemeClr val="tx1"/>
                </a:solidFill>
                <a:latin typeface="+mn-ea"/>
                <a:ea typeface="+mn-ea"/>
              </a:rPr>
              <a:t>を書いた子の記録</a:t>
            </a:r>
            <a:r>
              <a:rPr lang="ja-JP" altLang="en-US" dirty="0">
                <a:solidFill>
                  <a:schemeClr val="tx1"/>
                </a:solidFill>
                <a:latin typeface="+mn-ea"/>
                <a:ea typeface="+mn-ea"/>
              </a:rPr>
              <a:t>も</a:t>
            </a:r>
            <a:r>
              <a:rPr lang="ja-JP" altLang="ja-JP" dirty="0">
                <a:solidFill>
                  <a:schemeClr val="tx1"/>
                </a:solidFill>
                <a:latin typeface="+mn-ea"/>
                <a:ea typeface="+mn-ea"/>
              </a:rPr>
              <a:t>残ってしまいます。</a:t>
            </a:r>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22</a:t>
            </a:fld>
            <a:endParaRPr kumimoji="1" lang="ja-JP" altLang="en-US"/>
          </a:p>
        </p:txBody>
      </p:sp>
    </p:spTree>
    <p:extLst>
      <p:ext uri="{BB962C8B-B14F-4D97-AF65-F5344CB8AC3E}">
        <p14:creationId xmlns:p14="http://schemas.microsoft.com/office/powerpoint/2010/main" val="1648402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083386">
              <a:defRPr/>
            </a:pPr>
            <a:r>
              <a:rPr lang="ja-JP" altLang="en-US" dirty="0"/>
              <a:t>ラインなどのＳＮＳには、グループチャット略してグルチャといって、グループを作ってその中でメッセージを共有する機能があります。これはそのグルチャから一人を締めだして新しくグループを作って仲間はずれにする事例です。このように特定の人物だけを入れずに新しいグループを作ることで、その人には一切連絡が来なくなるいじめのケースもあります。また、グループ全員が参加しているグルチャでは仲良さそうに会話しながら、特定の子を外したグルチャではその子の悪口やいじめの相談をするといった陰湿な使い方がされている事例もあるとのことです。笑えない話ですが、５人のグルチャで特定の一人を外したグルチャが５つあった、すなわちそれぞれが外されているグルチャが存在したという冗談のような事例も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23</a:t>
            </a:fld>
            <a:endParaRPr kumimoji="1" lang="ja-JP" altLang="en-US"/>
          </a:p>
        </p:txBody>
      </p:sp>
    </p:spTree>
    <p:extLst>
      <p:ext uri="{BB962C8B-B14F-4D97-AF65-F5344CB8AC3E}">
        <p14:creationId xmlns:p14="http://schemas.microsoft.com/office/powerpoint/2010/main" val="1931252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lang="ja-JP" altLang="ja-JP" dirty="0">
                <a:solidFill>
                  <a:schemeClr val="tx1"/>
                </a:solidFill>
              </a:rPr>
              <a:t>いじめは何でも無いことをきっかけに起こることがありますが、いじめの道具にネットが使われることを「ネットいじめ」といいます。「ネットいじめ」では、いじめの行為にネットが加わ</a:t>
            </a:r>
            <a:r>
              <a:rPr lang="ja-JP" altLang="en-US" dirty="0">
                <a:solidFill>
                  <a:schemeClr val="tx1"/>
                </a:solidFill>
              </a:rPr>
              <a:t>ることで家に帰っても続き、</a:t>
            </a:r>
            <a:r>
              <a:rPr lang="ja-JP" altLang="ja-JP" dirty="0">
                <a:solidFill>
                  <a:schemeClr val="tx1"/>
                </a:solidFill>
              </a:rPr>
              <a:t>さらに被害が深刻になったり、広</a:t>
            </a:r>
            <a:r>
              <a:rPr lang="ja-JP" altLang="en-US" dirty="0">
                <a:solidFill>
                  <a:schemeClr val="tx1"/>
                </a:solidFill>
              </a:rPr>
              <a:t>ま</a:t>
            </a:r>
            <a:r>
              <a:rPr lang="ja-JP" altLang="ja-JP" dirty="0">
                <a:solidFill>
                  <a:schemeClr val="tx1"/>
                </a:solidFill>
              </a:rPr>
              <a:t>ったりします。</a:t>
            </a:r>
            <a:r>
              <a:rPr lang="ja-JP" altLang="en-US" dirty="0">
                <a:solidFill>
                  <a:schemeClr val="tx1"/>
                </a:solidFill>
              </a:rPr>
              <a:t>また、</a:t>
            </a:r>
            <a:r>
              <a:rPr lang="ja-JP" altLang="ja-JP" dirty="0">
                <a:solidFill>
                  <a:schemeClr val="tx1"/>
                </a:solidFill>
              </a:rPr>
              <a:t>「ネットいじめ」では</a:t>
            </a:r>
            <a:r>
              <a:rPr lang="ja-JP" altLang="en-US" dirty="0">
                <a:solidFill>
                  <a:schemeClr val="tx1"/>
                </a:solidFill>
              </a:rPr>
              <a:t>掲示板の書き込みを読む</a:t>
            </a:r>
            <a:r>
              <a:rPr lang="ja-JP" altLang="ja-JP" dirty="0">
                <a:solidFill>
                  <a:schemeClr val="tx1"/>
                </a:solidFill>
              </a:rPr>
              <a:t>不特定の傍観者がいたり、関係ない人までいじめに加わったりします。また、いじめる側の人には、キーボードを使うだけなのでいじめている実感が伴わずに、文字による暴力が一層激しくなる場合もあります。</a:t>
            </a:r>
            <a:r>
              <a:rPr lang="ja-JP" altLang="en-US" dirty="0">
                <a:solidFill>
                  <a:schemeClr val="tx1"/>
                </a:solidFill>
              </a:rPr>
              <a:t>ネットいじめの怖さのひとつとして、対面で声で言われたことならその場限りですが、ネットではいじめの文字が消えずに残り続けることが挙げられます。</a:t>
            </a:r>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24</a:t>
            </a:fld>
            <a:endParaRPr kumimoji="1" lang="ja-JP" altLang="en-US"/>
          </a:p>
        </p:txBody>
      </p:sp>
    </p:spTree>
    <p:extLst>
      <p:ext uri="{BB962C8B-B14F-4D97-AF65-F5344CB8AC3E}">
        <p14:creationId xmlns:p14="http://schemas.microsoft.com/office/powerpoint/2010/main" val="815798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083386">
              <a:defRPr/>
            </a:pPr>
            <a:r>
              <a:rPr lang="ja-JP" altLang="ja-JP" dirty="0"/>
              <a:t>個人情報を収集して悪用する詐欺まがい</a:t>
            </a:r>
            <a:r>
              <a:rPr lang="ja-JP" altLang="en-US" dirty="0"/>
              <a:t>な</a:t>
            </a:r>
            <a:r>
              <a:rPr lang="ja-JP" altLang="ja-JP" dirty="0"/>
              <a:t>行為がネット上ではよく起こります。この事例では景品をおとりにして個人情報を送信させています。「おめでとうございます」と何かの懸賞に当選したように見せかけて名前や連絡先などを書かせ、個人情報を盗まれるケースが増えています。盗まれた個人情報は不正請求や</a:t>
            </a:r>
            <a:r>
              <a:rPr lang="ja-JP" altLang="en-US" dirty="0"/>
              <a:t>振り込め</a:t>
            </a:r>
            <a:r>
              <a:rPr lang="ja-JP" altLang="ja-JP" dirty="0"/>
              <a:t>詐欺などに悪用され</a:t>
            </a:r>
            <a:r>
              <a:rPr lang="ja-JP" altLang="en-US" dirty="0"/>
              <a:t>る</a:t>
            </a:r>
            <a:r>
              <a:rPr lang="ja-JP" altLang="ja-JP" dirty="0"/>
              <a:t>ケースも少なくありません。</a:t>
            </a:r>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25</a:t>
            </a:fld>
            <a:endParaRPr kumimoji="1" lang="ja-JP" altLang="en-US"/>
          </a:p>
        </p:txBody>
      </p:sp>
    </p:spTree>
    <p:extLst>
      <p:ext uri="{BB962C8B-B14F-4D97-AF65-F5344CB8AC3E}">
        <p14:creationId xmlns:p14="http://schemas.microsoft.com/office/powerpoint/2010/main" val="17870086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lang="ja-JP" altLang="ja-JP" dirty="0">
                <a:solidFill>
                  <a:schemeClr val="tx1"/>
                </a:solidFill>
                <a:latin typeface="+mn-ea"/>
                <a:ea typeface="+mn-ea"/>
              </a:rPr>
              <a:t>大切な個人情報が知らないうちに盗まれることがあります。パスワードが設定されていない不審な無線のアクセスポイントに勝手に接続すると、知らないうちに個人情報が盗まれることがあります。</a:t>
            </a:r>
            <a:endParaRPr lang="en-US" altLang="ja-JP" dirty="0">
              <a:solidFill>
                <a:schemeClr val="tx1"/>
              </a:solidFill>
              <a:latin typeface="+mn-ea"/>
              <a:ea typeface="+mn-ea"/>
            </a:endParaRPr>
          </a:p>
          <a:p>
            <a:pPr>
              <a:defRPr/>
            </a:pPr>
            <a:r>
              <a:rPr lang="en-US" altLang="ja-JP" dirty="0">
                <a:solidFill>
                  <a:schemeClr val="tx1"/>
                </a:solidFill>
                <a:latin typeface="+mn-ea"/>
                <a:ea typeface="+mn-ea"/>
              </a:rPr>
              <a:t>ID</a:t>
            </a:r>
            <a:r>
              <a:rPr lang="ja-JP" altLang="ja-JP" dirty="0">
                <a:solidFill>
                  <a:schemeClr val="tx1"/>
                </a:solidFill>
                <a:latin typeface="+mn-ea"/>
                <a:ea typeface="+mn-ea"/>
              </a:rPr>
              <a:t>とパスワードの保護も大切です。他人の目に触れないように気をつけないと、他の人が自分になりすまして悪いことをしたり、個人情報を盗み見されたりするかも知れません。</a:t>
            </a:r>
            <a:r>
              <a:rPr lang="ja-JP" altLang="en-US" dirty="0">
                <a:solidFill>
                  <a:schemeClr val="tx1"/>
                </a:solidFill>
                <a:latin typeface="+mn-ea"/>
                <a:ea typeface="+mn-ea"/>
              </a:rPr>
              <a:t>また、一つのパスワードを使い回すことも危険です。</a:t>
            </a:r>
            <a:endParaRPr lang="en-US" altLang="ja-JP" dirty="0">
              <a:solidFill>
                <a:schemeClr val="tx1"/>
              </a:solidFill>
              <a:latin typeface="+mn-ea"/>
              <a:ea typeface="+mn-ea"/>
            </a:endParaRPr>
          </a:p>
          <a:p>
            <a:pPr>
              <a:defRPr/>
            </a:pPr>
            <a:r>
              <a:rPr lang="ja-JP" altLang="en-US" dirty="0">
                <a:solidFill>
                  <a:schemeClr val="tx1"/>
                </a:solidFill>
                <a:latin typeface="+mn-ea"/>
                <a:ea typeface="+mn-ea"/>
              </a:rPr>
              <a:t>また、写真についても注意が必要で、制服や名札、映り込んでいる景色等から本人が特定されてしまうことがあります。</a:t>
            </a:r>
            <a:endParaRPr lang="ja-JP" altLang="ja-JP" dirty="0">
              <a:solidFill>
                <a:schemeClr val="tx1"/>
              </a:solidFill>
              <a:latin typeface="+mn-ea"/>
              <a:ea typeface="+mn-ea"/>
            </a:endParaRPr>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26</a:t>
            </a:fld>
            <a:endParaRPr kumimoji="1" lang="ja-JP" altLang="en-US"/>
          </a:p>
        </p:txBody>
      </p:sp>
    </p:spTree>
    <p:extLst>
      <p:ext uri="{BB962C8B-B14F-4D97-AF65-F5344CB8AC3E}">
        <p14:creationId xmlns:p14="http://schemas.microsoft.com/office/powerpoint/2010/main" val="1024775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083386">
              <a:defRPr/>
            </a:pPr>
            <a:r>
              <a:rPr lang="ja-JP" altLang="ja-JP" dirty="0"/>
              <a:t>スマホやケータイにはカメラ機能が付いているので、誰でも簡単に撮影して画像をネットに投稿することができます。この事例でもエラーの場面を撮影した子が無断でその写真をネットに公開してしまいました。しかし、人の顔や姿には「肖像権」があり、勝手に公開してはいけないルールになっています。投稿するには必ず許可が必要ですが、特に未成年の場合は本人だけでなく保護者の許可も必要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27</a:t>
            </a:fld>
            <a:endParaRPr kumimoji="1" lang="ja-JP" altLang="en-US"/>
          </a:p>
        </p:txBody>
      </p:sp>
    </p:spTree>
    <p:extLst>
      <p:ext uri="{BB962C8B-B14F-4D97-AF65-F5344CB8AC3E}">
        <p14:creationId xmlns:p14="http://schemas.microsoft.com/office/powerpoint/2010/main" val="11018340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lang="ja-JP" altLang="ja-JP" dirty="0">
                <a:solidFill>
                  <a:schemeClr val="tx1"/>
                </a:solidFill>
              </a:rPr>
              <a:t>この事例では自分たちのピンポンダッシュの悪ふざけをネットに投稿しています。おもしろい写真や人を驚かす写真を撮影しようとするあまり、エスカレートしてモラルに反する行為や法律に触れる行為を撮影し、それをそのままネットに公開</a:t>
            </a:r>
            <a:r>
              <a:rPr lang="ja-JP" altLang="en-US" dirty="0">
                <a:solidFill>
                  <a:schemeClr val="tx1"/>
                </a:solidFill>
              </a:rPr>
              <a:t>したことで</a:t>
            </a:r>
            <a:r>
              <a:rPr lang="ja-JP" altLang="ja-JP" dirty="0">
                <a:solidFill>
                  <a:schemeClr val="tx1"/>
                </a:solidFill>
              </a:rPr>
              <a:t>社会から激しくバッシングされ、一生の傷として残り続けるケースも少なくありません。悪のりや軽い気持</a:t>
            </a:r>
            <a:r>
              <a:rPr lang="ja-JP" altLang="en-US" dirty="0">
                <a:solidFill>
                  <a:schemeClr val="tx1"/>
                </a:solidFill>
              </a:rPr>
              <a:t>ち</a:t>
            </a:r>
            <a:r>
              <a:rPr lang="ja-JP" altLang="ja-JP" dirty="0">
                <a:solidFill>
                  <a:schemeClr val="tx1"/>
                </a:solidFill>
              </a:rPr>
              <a:t>によるルール違反は慎み、さらにそれらをネットに出すことの危険性を十分理解しなければなりません。</a:t>
            </a:r>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28</a:t>
            </a:fld>
            <a:endParaRPr kumimoji="1" lang="ja-JP" altLang="en-US"/>
          </a:p>
        </p:txBody>
      </p:sp>
    </p:spTree>
    <p:extLst>
      <p:ext uri="{BB962C8B-B14F-4D97-AF65-F5344CB8AC3E}">
        <p14:creationId xmlns:p14="http://schemas.microsoft.com/office/powerpoint/2010/main" val="39142529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インターネットでは、名前や年齢、性別などのプロフィールを偽ることができます。信用している人であっても下着姿や裸の画像を絶対に送ってはいけません。画像がネット上に拡散すると、削除は非常に困難です。（令和３年４月１日から、岐阜県青少年健全育成条例が改正され、児童ポルノ等の提供を求めることが禁止されました。）</a:t>
            </a:r>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29</a:t>
            </a:fld>
            <a:endParaRPr kumimoji="1" lang="ja-JP" altLang="en-US"/>
          </a:p>
        </p:txBody>
      </p:sp>
    </p:spTree>
    <p:extLst>
      <p:ext uri="{BB962C8B-B14F-4D97-AF65-F5344CB8AC3E}">
        <p14:creationId xmlns:p14="http://schemas.microsoft.com/office/powerpoint/2010/main" val="2973561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schemeClr val="tx1"/>
                </a:solidFill>
              </a:rPr>
              <a:t>子どもたちが適切に情報技術を活用する能力がつけられるよう、学校でも様々な教育・指導が行われていますが、それをさらに向上させ、自ら危険を避け安全に活用する方法を身に付けさせるためには、家庭での教育や指導が欠かせません。</a:t>
            </a:r>
            <a:endParaRPr lang="en-US" altLang="ja-JP" dirty="0">
              <a:solidFill>
                <a:schemeClr val="tx1"/>
              </a:solidFill>
            </a:endParaRPr>
          </a:p>
          <a:p>
            <a:r>
              <a:rPr lang="ja-JP" altLang="en-US" dirty="0">
                <a:solidFill>
                  <a:schemeClr val="tx1"/>
                </a:solidFill>
              </a:rPr>
              <a:t>保護者がインターネットやセキュリティについて正しく理解して子どもたちに注意点を教えるとともに、家庭でのルールづくりも必要です。この研修では、インターネットの適切な活用において必要な知識や技能を身に付け、家庭でのルール作りを目標に研修を進めていきたいと考えています。</a:t>
            </a:r>
            <a:endParaRPr lang="en-US" altLang="ja-JP" dirty="0">
              <a:solidFill>
                <a:schemeClr val="tx1"/>
              </a:solidFill>
            </a:endParaRPr>
          </a:p>
          <a:p>
            <a:r>
              <a:rPr lang="ja-JP" altLang="en-US" dirty="0">
                <a:solidFill>
                  <a:schemeClr val="tx1"/>
                </a:solidFill>
              </a:rPr>
              <a:t>これら</a:t>
            </a:r>
            <a:r>
              <a:rPr lang="ja-JP" altLang="ja-JP" dirty="0">
                <a:solidFill>
                  <a:schemeClr val="tx1"/>
                </a:solidFill>
              </a:rPr>
              <a:t>の必要性は十分理解され、ＰＴＡの研修会や家庭教育学級で保護者の皆様が学ぶ機会</a:t>
            </a:r>
            <a:r>
              <a:rPr lang="ja-JP" altLang="en-US" dirty="0">
                <a:solidFill>
                  <a:schemeClr val="tx1"/>
                </a:solidFill>
              </a:rPr>
              <a:t>が</a:t>
            </a:r>
            <a:r>
              <a:rPr lang="ja-JP" altLang="ja-JP" dirty="0">
                <a:solidFill>
                  <a:schemeClr val="tx1"/>
                </a:solidFill>
              </a:rPr>
              <a:t>増えていますが、</a:t>
            </a:r>
            <a:r>
              <a:rPr lang="ja-JP" altLang="en-US" dirty="0">
                <a:solidFill>
                  <a:schemeClr val="tx1"/>
                </a:solidFill>
              </a:rPr>
              <a:t>未だ</a:t>
            </a:r>
            <a:r>
              <a:rPr lang="ja-JP" altLang="ja-JP" dirty="0">
                <a:solidFill>
                  <a:schemeClr val="tx1"/>
                </a:solidFill>
              </a:rPr>
              <a:t>十分ではありません。</a:t>
            </a:r>
            <a:endParaRPr lang="en-US" altLang="ja-JP" dirty="0">
              <a:solidFill>
                <a:schemeClr val="tx1"/>
              </a:solidFill>
            </a:endParaRPr>
          </a:p>
          <a:p>
            <a:r>
              <a:rPr lang="ja-JP" altLang="ja-JP" dirty="0">
                <a:solidFill>
                  <a:schemeClr val="tx1"/>
                </a:solidFill>
              </a:rPr>
              <a:t>子どもの知識に保護者が追い付いていない状況もあるため、保護者</a:t>
            </a:r>
            <a:r>
              <a:rPr lang="ja-JP" altLang="en-US" dirty="0">
                <a:solidFill>
                  <a:schemeClr val="tx1"/>
                </a:solidFill>
              </a:rPr>
              <a:t>の皆</a:t>
            </a:r>
            <a:r>
              <a:rPr lang="ja-JP" altLang="ja-JP" dirty="0">
                <a:solidFill>
                  <a:schemeClr val="tx1"/>
                </a:solidFill>
              </a:rPr>
              <a:t>様への啓発をさらに進めていく必要があります。</a:t>
            </a:r>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3</a:t>
            </a:fld>
            <a:endParaRPr kumimoji="1" lang="ja-JP" altLang="en-US"/>
          </a:p>
        </p:txBody>
      </p:sp>
    </p:spTree>
    <p:extLst>
      <p:ext uri="{BB962C8B-B14F-4D97-AF65-F5344CB8AC3E}">
        <p14:creationId xmlns:p14="http://schemas.microsoft.com/office/powerpoint/2010/main" val="859209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083386">
              <a:defRPr/>
            </a:pPr>
            <a:r>
              <a:rPr lang="ja-JP" altLang="ja-JP" dirty="0"/>
              <a:t>著作権法では、著作物を違法に公開した者だけでなく、それを利用した者にも罰則が科せられます。音楽や動画など、時間と手間とアイデアをかけて作られた作品は著作権で保護され、勝手にコピーしたりネットに公開したりしてはいけないルールとなっています。また、違法にコピーされたものと知りながら、それを利用しようとダウンロードするのも法律に反し、罰則が与えられるケースがあります。著作権は人の創造力を大切にし、</a:t>
            </a:r>
            <a:r>
              <a:rPr lang="ja-JP" altLang="en-US" dirty="0"/>
              <a:t>私たち</a:t>
            </a:r>
            <a:r>
              <a:rPr lang="ja-JP" altLang="ja-JP" dirty="0"/>
              <a:t>がより良い生活を築く上での大切な社会のルールです。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30</a:t>
            </a:fld>
            <a:endParaRPr kumimoji="1" lang="ja-JP" altLang="en-US"/>
          </a:p>
        </p:txBody>
      </p:sp>
    </p:spTree>
    <p:extLst>
      <p:ext uri="{BB962C8B-B14F-4D97-AF65-F5344CB8AC3E}">
        <p14:creationId xmlns:p14="http://schemas.microsoft.com/office/powerpoint/2010/main" val="28675212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083386">
              <a:defRPr/>
            </a:pPr>
            <a:r>
              <a:rPr lang="ja-JP" altLang="ja-JP" dirty="0"/>
              <a:t>ゲームの遊び方が、以前は専用のゲーム機</a:t>
            </a:r>
            <a:r>
              <a:rPr lang="ja-JP" altLang="en-US" dirty="0"/>
              <a:t>を使っていましたが</a:t>
            </a:r>
            <a:r>
              <a:rPr lang="ja-JP" altLang="ja-JP" dirty="0"/>
              <a:t>、スマホにゲームアプリをインストールして使うネットゲームに</a:t>
            </a:r>
            <a:r>
              <a:rPr lang="ja-JP" altLang="en-US" dirty="0"/>
              <a:t>変わって</a:t>
            </a:r>
            <a:r>
              <a:rPr lang="ja-JP" altLang="ja-JP" dirty="0"/>
              <a:t>きました。無料のゲームだからといってすべてが無料という訳ではありません。最初は無料でも、ゲームを進めていくうちにアイテムを買ったり、</a:t>
            </a:r>
            <a:r>
              <a:rPr lang="ja-JP" altLang="en-US" dirty="0"/>
              <a:t>通信</a:t>
            </a:r>
            <a:r>
              <a:rPr lang="ja-JP" altLang="ja-JP" dirty="0"/>
              <a:t>料金として支払ったりして知らぬ間に高額な利用料を課せられるケースがあります。課金についても、家庭でよく話し合い、ルールを作ることが大切です。</a:t>
            </a:r>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31</a:t>
            </a:fld>
            <a:endParaRPr kumimoji="1" lang="ja-JP" altLang="en-US"/>
          </a:p>
        </p:txBody>
      </p:sp>
    </p:spTree>
    <p:extLst>
      <p:ext uri="{BB962C8B-B14F-4D97-AF65-F5344CB8AC3E}">
        <p14:creationId xmlns:p14="http://schemas.microsoft.com/office/powerpoint/2010/main" val="8226408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083386">
              <a:defRPr/>
            </a:pPr>
            <a:r>
              <a:rPr lang="ja-JP" altLang="en-US" dirty="0"/>
              <a:t>ネット依存やゲーム依存とは、インターネットやゲームをやり過ぎて日常生活に支障が出てしまい、それが長く続いている状態（およそ２か月）をさします。ネット依存になると、基本的生活習慣の乱れや意欲の低下につながることがあります。ゲーム依存や</a:t>
            </a:r>
            <a:r>
              <a:rPr lang="ja-JP" altLang="ja-JP" dirty="0"/>
              <a:t>ネット依存になる前に、家庭で利用時間についてのルールを作り、利用時間をコントロールすることが必要です。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32</a:t>
            </a:fld>
            <a:endParaRPr kumimoji="1" lang="ja-JP" altLang="en-US"/>
          </a:p>
        </p:txBody>
      </p:sp>
    </p:spTree>
    <p:extLst>
      <p:ext uri="{BB962C8B-B14F-4D97-AF65-F5344CB8AC3E}">
        <p14:creationId xmlns:p14="http://schemas.microsoft.com/office/powerpoint/2010/main" val="38785643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083386">
              <a:defRPr/>
            </a:pPr>
            <a:r>
              <a:rPr lang="ja-JP" altLang="ja-JP" dirty="0"/>
              <a:t>歩きながらスマホをのぞき込んだり、触ったりするのは大変危険です。中には自動車や自転車を運転しながらスマホを操作して検挙されるケースも増えています。道路を歩いたり、駅のプラットフォームや階段を移動したりするときはスマホをしまって、使っていい場所や安全な場所で利用するように気をつけ</a:t>
            </a:r>
            <a:r>
              <a:rPr lang="ja-JP" altLang="en-US" dirty="0"/>
              <a:t>る必要があります</a:t>
            </a:r>
            <a:r>
              <a:rPr lang="ja-JP" altLang="ja-JP" dirty="0"/>
              <a:t>。</a:t>
            </a:r>
            <a:r>
              <a:rPr kumimoji="1" lang="ja-JP" altLang="en-US" dirty="0"/>
              <a:t>また、スマホに夢中になり、自分の近くに不審者が寄ってくるのに気づかない危険もあります。</a:t>
            </a:r>
            <a:endParaRPr lang="ja-JP" altLang="ja-JP" dirty="0"/>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33</a:t>
            </a:fld>
            <a:endParaRPr kumimoji="1" lang="ja-JP" altLang="en-US"/>
          </a:p>
        </p:txBody>
      </p:sp>
    </p:spTree>
    <p:extLst>
      <p:ext uri="{BB962C8B-B14F-4D97-AF65-F5344CB8AC3E}">
        <p14:creationId xmlns:p14="http://schemas.microsoft.com/office/powerpoint/2010/main" val="26577022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083386">
              <a:defRPr/>
            </a:pPr>
            <a:r>
              <a:rPr lang="ja-JP" altLang="ja-JP" dirty="0"/>
              <a:t>ネットの情報を安易に信用してはいけません。</a:t>
            </a:r>
            <a:r>
              <a:rPr lang="en-US" altLang="ja-JP" dirty="0"/>
              <a:t>SNS</a:t>
            </a:r>
            <a:r>
              <a:rPr lang="ja-JP" altLang="ja-JP" dirty="0"/>
              <a:t>などのコミュニティーサイトに書かれている情報が本当かどうかしっかり確かめないと危険な場合があります。また、いかがわしいサイトを見ているうちに、不正請求のページが突然現れたり、</a:t>
            </a:r>
            <a:r>
              <a:rPr lang="ja-JP" altLang="en-US" dirty="0"/>
              <a:t>個人情報が流出したり</a:t>
            </a:r>
            <a:r>
              <a:rPr lang="ja-JP" altLang="ja-JP" dirty="0"/>
              <a:t>することがあります。このようなときには慌てずに、まず信頼できる大人の人に相談します。またこのようなことにならないために、日頃から</a:t>
            </a:r>
            <a:r>
              <a:rPr lang="ja-JP" altLang="en-US" dirty="0"/>
              <a:t>スマホにフィルタリングの設定をするとともに、</a:t>
            </a:r>
            <a:r>
              <a:rPr lang="ja-JP" altLang="ja-JP" dirty="0"/>
              <a:t>いかがわしいサイトには近づかない</a:t>
            </a:r>
            <a:r>
              <a:rPr lang="ja-JP" altLang="en-US" dirty="0"/>
              <a:t>ことが大切です</a:t>
            </a:r>
            <a:r>
              <a:rPr lang="ja-JP" altLang="ja-JP" dirty="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34</a:t>
            </a:fld>
            <a:endParaRPr kumimoji="1" lang="ja-JP" altLang="en-US"/>
          </a:p>
        </p:txBody>
      </p:sp>
    </p:spTree>
    <p:extLst>
      <p:ext uri="{BB962C8B-B14F-4D97-AF65-F5344CB8AC3E}">
        <p14:creationId xmlns:p14="http://schemas.microsoft.com/office/powerpoint/2010/main" val="23793417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lang="ja-JP" altLang="en-US" dirty="0">
                <a:solidFill>
                  <a:schemeClr val="tx1"/>
                </a:solidFill>
                <a:latin typeface="+mn-ea"/>
                <a:ea typeface="+mn-ea"/>
              </a:rPr>
              <a:t>今、教育現場では「</a:t>
            </a:r>
            <a:r>
              <a:rPr lang="en-US" altLang="ja-JP" dirty="0">
                <a:solidFill>
                  <a:schemeClr val="tx1"/>
                </a:solidFill>
                <a:latin typeface="+mn-ea"/>
                <a:ea typeface="+mn-ea"/>
              </a:rPr>
              <a:t>GIGA</a:t>
            </a:r>
            <a:r>
              <a:rPr lang="ja-JP" altLang="en-US" dirty="0">
                <a:solidFill>
                  <a:schemeClr val="tx1"/>
                </a:solidFill>
                <a:latin typeface="+mn-ea"/>
                <a:ea typeface="+mn-ea"/>
              </a:rPr>
              <a:t>スクール構想」により、１人１台学校学習用タブレットが貸与されるようになりました。従来とは異なる、主体的・対話的で子どもたち</a:t>
            </a:r>
            <a:r>
              <a:rPr lang="en-US" altLang="ja-JP" dirty="0">
                <a:solidFill>
                  <a:schemeClr val="tx1"/>
                </a:solidFill>
                <a:latin typeface="+mn-ea"/>
                <a:ea typeface="+mn-ea"/>
              </a:rPr>
              <a:t>1</a:t>
            </a:r>
            <a:r>
              <a:rPr lang="ja-JP" altLang="en-US" dirty="0">
                <a:solidFill>
                  <a:schemeClr val="tx1"/>
                </a:solidFill>
                <a:latin typeface="+mn-ea"/>
                <a:ea typeface="+mn-ea"/>
              </a:rPr>
              <a:t>人ひとりに合った学習が実現できることが期待されています。一方で、貸与された端末の不適切な利用についても注意が必要です。端末に使用制限が付されていても、様々な方法により学習活動に関係のないコンテンツや、フィッシング詐欺などの不正サイトに触れてしまう危険性があります。また、</a:t>
            </a:r>
            <a:r>
              <a:rPr lang="en-US" altLang="ja-JP" dirty="0">
                <a:solidFill>
                  <a:schemeClr val="tx1"/>
                </a:solidFill>
                <a:latin typeface="+mn-ea"/>
                <a:ea typeface="+mn-ea"/>
              </a:rPr>
              <a:t>ID</a:t>
            </a:r>
            <a:r>
              <a:rPr lang="ja-JP" altLang="en-US" dirty="0">
                <a:solidFill>
                  <a:schemeClr val="tx1"/>
                </a:solidFill>
                <a:latin typeface="+mn-ea"/>
                <a:ea typeface="+mn-ea"/>
              </a:rPr>
              <a:t>やパスワードが容易に予測できるものであれば、なりすましが起きることも考えられます。学校から定められた利用ガイドに沿ってタブレットを使用しているか、しっかり見守ることが必要です。</a:t>
            </a:r>
            <a:endParaRPr lang="ja-JP" altLang="ja-JP" dirty="0">
              <a:solidFill>
                <a:schemeClr val="tx1"/>
              </a:solidFill>
              <a:latin typeface="+mn-ea"/>
              <a:ea typeface="+mn-ea"/>
            </a:endParaRPr>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35</a:t>
            </a:fld>
            <a:endParaRPr kumimoji="1" lang="ja-JP" altLang="en-US"/>
          </a:p>
        </p:txBody>
      </p:sp>
    </p:spTree>
    <p:extLst>
      <p:ext uri="{BB962C8B-B14F-4D97-AF65-F5344CB8AC3E}">
        <p14:creationId xmlns:p14="http://schemas.microsoft.com/office/powerpoint/2010/main" val="5532143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083386">
              <a:defRPr/>
            </a:pPr>
            <a:r>
              <a:rPr lang="ja-JP" altLang="ja-JP" dirty="0"/>
              <a:t>では、第３章に移ります。この第３章では実際にネットでトラブル</a:t>
            </a:r>
            <a:r>
              <a:rPr lang="ja-JP" altLang="en-US" dirty="0"/>
              <a:t>になりうる要因と、どのように対策をすればいいのか具体的に考えてみましょう。</a:t>
            </a:r>
            <a:endParaRPr lang="ja-JP"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36</a:t>
            </a:fld>
            <a:endParaRPr kumimoji="1" lang="ja-JP" altLang="en-US"/>
          </a:p>
        </p:txBody>
      </p:sp>
    </p:spTree>
    <p:extLst>
      <p:ext uri="{BB962C8B-B14F-4D97-AF65-F5344CB8AC3E}">
        <p14:creationId xmlns:p14="http://schemas.microsoft.com/office/powerpoint/2010/main" val="19901645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ネットトラブルには要因が存在し、トラブルが起こることにより、被害が発生します。</a:t>
            </a:r>
          </a:p>
          <a:p>
            <a:r>
              <a:rPr kumimoji="1" lang="ja-JP" altLang="en-US" dirty="0"/>
              <a:t>先ほどの第２章のトラブル事例による被害は、心や身体、金銭や将来を脅かす被害等が考えられます。</a:t>
            </a:r>
            <a:endParaRPr kumimoji="1" lang="en-US" altLang="ja-JP" dirty="0"/>
          </a:p>
          <a:p>
            <a:r>
              <a:rPr kumimoji="1" lang="ja-JP" altLang="en-US" dirty="0"/>
              <a:t>次はトラブルの要因と対策について考えてみましょう。</a:t>
            </a:r>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37</a:t>
            </a:fld>
            <a:endParaRPr kumimoji="1" lang="ja-JP" altLang="en-US"/>
          </a:p>
        </p:txBody>
      </p:sp>
    </p:spTree>
    <p:extLst>
      <p:ext uri="{BB962C8B-B14F-4D97-AF65-F5344CB8AC3E}">
        <p14:creationId xmlns:p14="http://schemas.microsoft.com/office/powerpoint/2010/main" val="35409832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2</a:t>
            </a:r>
            <a:r>
              <a:rPr kumimoji="1" lang="ja-JP" altLang="en-US" dirty="0"/>
              <a:t>章でのトラブル事例をご紹介しましたが、現在のネット利用に関するトラブルは、たとえば次のようなものがあります。「悪口・いじり」「不適切情報の発信」「不適切サイトの閲覧」「著作権の侵害」「知らない人との出会いによるトラブル」「高額課金」「不適切な利用方法」「不正アプリのインストール」等です。</a:t>
            </a:r>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38</a:t>
            </a:fld>
            <a:endParaRPr kumimoji="1" lang="ja-JP" altLang="en-US"/>
          </a:p>
        </p:txBody>
      </p:sp>
    </p:spTree>
    <p:extLst>
      <p:ext uri="{BB962C8B-B14F-4D97-AF65-F5344CB8AC3E}">
        <p14:creationId xmlns:p14="http://schemas.microsoft.com/office/powerpoint/2010/main" val="35409832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８つのトラブルの要因を「どのような行動か」という視点で考えると、</a:t>
            </a:r>
            <a:endParaRPr kumimoji="1" lang="en-US" altLang="ja-JP" dirty="0"/>
          </a:p>
          <a:p>
            <a:r>
              <a:rPr kumimoji="1" lang="ja-JP" altLang="en-US" dirty="0"/>
              <a:t>「不適切な情報を送る・発信する」、「不適切な情報を受け取る・見る」、「不適切な使い方・管理」などの大きく</a:t>
            </a:r>
            <a:r>
              <a:rPr kumimoji="1" lang="en-US" altLang="ja-JP" dirty="0"/>
              <a:t>3</a:t>
            </a:r>
            <a:r>
              <a:rPr kumimoji="1" lang="ja-JP" altLang="en-US" dirty="0" err="1"/>
              <a:t>つに</a:t>
            </a:r>
            <a:r>
              <a:rPr kumimoji="1" lang="ja-JP" altLang="en-US" dirty="0"/>
              <a:t>分類できます。</a:t>
            </a:r>
          </a:p>
          <a:p>
            <a:r>
              <a:rPr kumimoji="1" lang="ja-JP" altLang="en-US" dirty="0"/>
              <a:t>トラブルは、この要因となる行動が、ひとつまたは複数が重なって起こると考えられます。例えば、「悪口」は、不適切な情報を「発信する」、「受け取る」の</a:t>
            </a:r>
            <a:r>
              <a:rPr kumimoji="1" lang="en-US" altLang="ja-JP" dirty="0"/>
              <a:t>2</a:t>
            </a:r>
            <a:r>
              <a:rPr kumimoji="1" lang="ja-JP" altLang="en-US" dirty="0" err="1"/>
              <a:t>つの</a:t>
            </a:r>
            <a:r>
              <a:rPr kumimoji="1" lang="ja-JP" altLang="en-US" dirty="0"/>
              <a:t>行動の結果ですし、著作権の侵害も不適切な情報を「発信する」と不適切な情報を「見る」の</a:t>
            </a:r>
            <a:r>
              <a:rPr kumimoji="1" lang="en-US" altLang="ja-JP" dirty="0"/>
              <a:t>2</a:t>
            </a:r>
            <a:r>
              <a:rPr kumimoji="1" lang="ja-JP" altLang="en-US" dirty="0" err="1"/>
              <a:t>つの</a:t>
            </a:r>
            <a:r>
              <a:rPr kumimoji="1" lang="ja-JP" altLang="en-US" dirty="0"/>
              <a:t>行動の結果です。</a:t>
            </a:r>
            <a:endParaRPr kumimoji="1" lang="en-US" altLang="ja-JP" dirty="0"/>
          </a:p>
          <a:p>
            <a:r>
              <a:rPr kumimoji="1" lang="ja-JP" altLang="en-US" dirty="0"/>
              <a:t>このように、「トラブルの要因となる行動は何か」という視点で考えると、トラブルも整理しやすくなります。</a:t>
            </a:r>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39</a:t>
            </a:fld>
            <a:endParaRPr kumimoji="1" lang="ja-JP" altLang="en-US"/>
          </a:p>
        </p:txBody>
      </p:sp>
    </p:spTree>
    <p:extLst>
      <p:ext uri="{BB962C8B-B14F-4D97-AF65-F5344CB8AC3E}">
        <p14:creationId xmlns:p14="http://schemas.microsoft.com/office/powerpoint/2010/main" val="3540983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083386">
              <a:defRPr/>
            </a:pPr>
            <a:r>
              <a:rPr lang="ja-JP" altLang="en-US" dirty="0"/>
              <a:t>この教材は、ＰＴＡの役員や町内会役員など、地域において子どもたちの見守り活動を中心的に担っておられる方が、インターネットの利用に関して知っておくべき知識や家庭ですべきことを学んでいただき、各地域における保護者の皆様への普及啓発活動に活用していただくために作成したも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4</a:t>
            </a:fld>
            <a:endParaRPr kumimoji="1" lang="ja-JP" altLang="en-US"/>
          </a:p>
        </p:txBody>
      </p:sp>
    </p:spTree>
    <p:extLst>
      <p:ext uri="{BB962C8B-B14F-4D97-AF65-F5344CB8AC3E}">
        <p14:creationId xmlns:p14="http://schemas.microsoft.com/office/powerpoint/2010/main" val="25822498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a:t>
            </a:r>
            <a:r>
              <a:rPr kumimoji="1" lang="en-US" altLang="ja-JP" dirty="0"/>
              <a:t>3</a:t>
            </a:r>
            <a:r>
              <a:rPr kumimoji="1" lang="ja-JP" altLang="en-US" dirty="0" err="1"/>
              <a:t>つの</a:t>
            </a:r>
            <a:r>
              <a:rPr kumimoji="1" lang="ja-JP" altLang="en-US" dirty="0"/>
              <a:t>トラブルの要因となる行動に対して、対策を考えていきたいと思います。</a:t>
            </a:r>
            <a:endParaRPr kumimoji="1" lang="en-US" altLang="ja-JP" dirty="0"/>
          </a:p>
          <a:p>
            <a:r>
              <a:rPr kumimoji="1" lang="ja-JP" altLang="en-US" dirty="0"/>
              <a:t>今回説明するのは、「設定の確認」、「家庭でのルールの工夫」「コミュニケーションのトレーニング」という</a:t>
            </a:r>
            <a:r>
              <a:rPr kumimoji="1" lang="en-US" altLang="ja-JP" dirty="0"/>
              <a:t>3</a:t>
            </a:r>
            <a:r>
              <a:rPr kumimoji="1" lang="ja-JP" altLang="en-US" dirty="0"/>
              <a:t>つです。</a:t>
            </a:r>
            <a:endParaRPr kumimoji="1" lang="en-US" altLang="ja-JP" dirty="0"/>
          </a:p>
          <a:p>
            <a:r>
              <a:rPr kumimoji="1" lang="ja-JP" altLang="en-US" dirty="0"/>
              <a:t>「不適切な情報を見る」「不適切な使い方・管理」については、設定の確認が有効です。また、長時間利用などについては「家庭でのルールの工夫」も有効です。</a:t>
            </a:r>
            <a:endParaRPr kumimoji="1" lang="en-US" altLang="ja-JP" dirty="0"/>
          </a:p>
          <a:p>
            <a:r>
              <a:rPr kumimoji="1" lang="ja-JP" altLang="en-US" dirty="0"/>
              <a:t>「不適切な情報の発信」については、ネットでのコミュニケーションでの注意点を踏まえた上で、コミュニケーションのトレーニングが必要です。</a:t>
            </a:r>
            <a:endParaRPr kumimoji="1" lang="en-US" altLang="ja-JP" dirty="0"/>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40</a:t>
            </a:fld>
            <a:endParaRPr kumimoji="1" lang="ja-JP" altLang="en-US"/>
          </a:p>
        </p:txBody>
      </p:sp>
    </p:spTree>
    <p:extLst>
      <p:ext uri="{BB962C8B-B14F-4D97-AF65-F5344CB8AC3E}">
        <p14:creationId xmlns:p14="http://schemas.microsoft.com/office/powerpoint/2010/main" val="41466894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lang="ja-JP" altLang="en-US" dirty="0">
                <a:solidFill>
                  <a:schemeClr val="tx1"/>
                </a:solidFill>
                <a:latin typeface="+mn-ea"/>
                <a:ea typeface="+mn-ea"/>
              </a:rPr>
              <a:t>まず、フィルタリングサービスの活用やアプリの設定などの「設定の確認」についてです。</a:t>
            </a:r>
            <a:r>
              <a:rPr lang="ja-JP" altLang="ja-JP" dirty="0">
                <a:solidFill>
                  <a:schemeClr val="tx1"/>
                </a:solidFill>
                <a:latin typeface="+mn-ea"/>
                <a:ea typeface="+mn-ea"/>
              </a:rPr>
              <a:t>子どもたちがネットトラブルに巻き込まれないようにするためには、インターネット上の不適切な情報に触れさせないようにすることが大切です。そのためには、フィルタリングやペアレンタルコントロール</a:t>
            </a:r>
            <a:r>
              <a:rPr lang="ja-JP" altLang="en-US" dirty="0">
                <a:solidFill>
                  <a:schemeClr val="tx1"/>
                </a:solidFill>
                <a:latin typeface="+mn-ea"/>
                <a:ea typeface="+mn-ea"/>
              </a:rPr>
              <a:t>機能</a:t>
            </a:r>
            <a:r>
              <a:rPr lang="ja-JP" altLang="ja-JP" dirty="0">
                <a:solidFill>
                  <a:schemeClr val="tx1"/>
                </a:solidFill>
                <a:latin typeface="+mn-ea"/>
                <a:ea typeface="+mn-ea"/>
              </a:rPr>
              <a:t>を利用することが予防対策となります。これらの機能の重要性や内容をよく理解し、適切に設定しましょう。</a:t>
            </a:r>
            <a:endParaRPr lang="en-US" altLang="ja-JP" dirty="0">
              <a:solidFill>
                <a:schemeClr val="tx1"/>
              </a:solidFill>
              <a:latin typeface="+mn-ea"/>
              <a:ea typeface="+mn-ea"/>
            </a:endParaRPr>
          </a:p>
          <a:p>
            <a:pPr>
              <a:defRPr/>
            </a:pPr>
            <a:r>
              <a:rPr lang="ja-JP" altLang="ja-JP" dirty="0">
                <a:solidFill>
                  <a:schemeClr val="tx1"/>
                </a:solidFill>
                <a:latin typeface="+mn-ea"/>
                <a:ea typeface="+mn-ea"/>
              </a:rPr>
              <a:t>では、まずフィルタリングについて</a:t>
            </a:r>
            <a:r>
              <a:rPr lang="ja-JP" altLang="en-US" dirty="0">
                <a:solidFill>
                  <a:schemeClr val="tx1"/>
                </a:solidFill>
                <a:latin typeface="+mn-ea"/>
                <a:ea typeface="+mn-ea"/>
              </a:rPr>
              <a:t>知りましょう</a:t>
            </a:r>
            <a:r>
              <a:rPr lang="ja-JP" altLang="ja-JP" dirty="0">
                <a:solidFill>
                  <a:schemeClr val="tx1"/>
                </a:solidFill>
                <a:latin typeface="+mn-ea"/>
                <a:ea typeface="+mn-ea"/>
              </a:rPr>
              <a:t>。フィルタリングとは、インターネットの情報に網をかけ、子どもに見せたくないアダルト・出会い系・暴力・自殺・薬物・違法サイト等の有害情報が掲載されているサイトの閲覧を</a:t>
            </a:r>
            <a:r>
              <a:rPr lang="ja-JP" altLang="en-US" dirty="0">
                <a:solidFill>
                  <a:schemeClr val="tx1"/>
                </a:solidFill>
                <a:latin typeface="+mn-ea"/>
                <a:ea typeface="+mn-ea"/>
              </a:rPr>
              <a:t>シャットアウト</a:t>
            </a:r>
            <a:r>
              <a:rPr lang="ja-JP" altLang="ja-JP" dirty="0">
                <a:solidFill>
                  <a:schemeClr val="tx1"/>
                </a:solidFill>
                <a:latin typeface="+mn-ea"/>
                <a:ea typeface="+mn-ea"/>
              </a:rPr>
              <a:t>する機能のことです。</a:t>
            </a:r>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41</a:t>
            </a:fld>
            <a:endParaRPr kumimoji="1" lang="ja-JP" altLang="en-US"/>
          </a:p>
        </p:txBody>
      </p:sp>
    </p:spTree>
    <p:extLst>
      <p:ext uri="{BB962C8B-B14F-4D97-AF65-F5344CB8AC3E}">
        <p14:creationId xmlns:p14="http://schemas.microsoft.com/office/powerpoint/2010/main" val="28506049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solidFill>
                  <a:schemeClr val="tx1"/>
                </a:solidFill>
              </a:rPr>
              <a:t>フィルタリングがなぜ必要なのでしょうか。インターネットは便利な反面、有害な情報もあります。これらの情報に子どもが無防備なまま接すると、子どもたちの成長に悪影響を与えたり、高額な利用料を請求されたり、犯罪に巻き込まれたりすることがあるからです。それらから子どもを守るためフィルタリングが必要です。</a:t>
            </a:r>
          </a:p>
          <a:p>
            <a:r>
              <a:rPr lang="ja-JP" altLang="ja-JP" dirty="0">
                <a:solidFill>
                  <a:schemeClr val="tx1"/>
                </a:solidFill>
              </a:rPr>
              <a:t>フィルタリングの有効活用を進めるため、</a:t>
            </a:r>
            <a:r>
              <a:rPr lang="ja-JP" altLang="en-US" dirty="0">
                <a:solidFill>
                  <a:schemeClr val="tx1"/>
                </a:solidFill>
              </a:rPr>
              <a:t>青少年インターネット環境整備法や</a:t>
            </a:r>
            <a:r>
              <a:rPr lang="ja-JP" altLang="ja-JP" dirty="0">
                <a:solidFill>
                  <a:schemeClr val="tx1"/>
                </a:solidFill>
              </a:rPr>
              <a:t>岐阜県青少年健全育成条例</a:t>
            </a:r>
            <a:r>
              <a:rPr lang="ja-JP" altLang="en-US" dirty="0">
                <a:solidFill>
                  <a:schemeClr val="tx1"/>
                </a:solidFill>
              </a:rPr>
              <a:t>で</a:t>
            </a:r>
            <a:r>
              <a:rPr lang="ja-JP" altLang="ja-JP" dirty="0">
                <a:solidFill>
                  <a:schemeClr val="tx1"/>
                </a:solidFill>
              </a:rPr>
              <a:t>、子ども</a:t>
            </a:r>
            <a:r>
              <a:rPr lang="ja-JP" altLang="en-US" dirty="0">
                <a:solidFill>
                  <a:schemeClr val="tx1"/>
                </a:solidFill>
              </a:rPr>
              <a:t>が利用する</a:t>
            </a:r>
            <a:r>
              <a:rPr lang="ja-JP" altLang="ja-JP" dirty="0">
                <a:solidFill>
                  <a:schemeClr val="tx1"/>
                </a:solidFill>
              </a:rPr>
              <a:t>携帯電話</a:t>
            </a:r>
            <a:r>
              <a:rPr lang="ja-JP" altLang="en-US" dirty="0">
                <a:solidFill>
                  <a:schemeClr val="tx1"/>
                </a:solidFill>
              </a:rPr>
              <a:t>契約の際</a:t>
            </a:r>
            <a:r>
              <a:rPr lang="ja-JP" altLang="ja-JP" dirty="0">
                <a:solidFill>
                  <a:schemeClr val="tx1"/>
                </a:solidFill>
              </a:rPr>
              <a:t>には</a:t>
            </a:r>
            <a:r>
              <a:rPr lang="ja-JP" altLang="en-US" dirty="0">
                <a:solidFill>
                  <a:schemeClr val="tx1"/>
                </a:solidFill>
              </a:rPr>
              <a:t>事業者等が</a:t>
            </a:r>
            <a:r>
              <a:rPr lang="ja-JP" altLang="ja-JP" dirty="0">
                <a:solidFill>
                  <a:schemeClr val="tx1"/>
                </a:solidFill>
              </a:rPr>
              <a:t>フィルタリングの</a:t>
            </a:r>
            <a:r>
              <a:rPr lang="ja-JP" altLang="en-US" dirty="0">
                <a:solidFill>
                  <a:schemeClr val="tx1"/>
                </a:solidFill>
              </a:rPr>
              <a:t>設定等</a:t>
            </a:r>
            <a:r>
              <a:rPr lang="ja-JP" altLang="ja-JP" dirty="0">
                <a:solidFill>
                  <a:schemeClr val="tx1"/>
                </a:solidFill>
              </a:rPr>
              <a:t>を徹底</a:t>
            </a:r>
            <a:r>
              <a:rPr lang="ja-JP" altLang="en-US" dirty="0">
                <a:solidFill>
                  <a:schemeClr val="tx1"/>
                </a:solidFill>
              </a:rPr>
              <a:t>するよう</a:t>
            </a:r>
            <a:r>
              <a:rPr lang="ja-JP" altLang="ja-JP" dirty="0">
                <a:solidFill>
                  <a:schemeClr val="tx1"/>
                </a:solidFill>
              </a:rPr>
              <a:t>義務付</a:t>
            </a:r>
            <a:r>
              <a:rPr lang="ja-JP" altLang="en-US" dirty="0">
                <a:solidFill>
                  <a:schemeClr val="tx1"/>
                </a:solidFill>
              </a:rPr>
              <a:t>けられています</a:t>
            </a:r>
            <a:r>
              <a:rPr lang="ja-JP" altLang="ja-JP" dirty="0">
                <a:solidFill>
                  <a:schemeClr val="tx1"/>
                </a:solidFill>
              </a:rPr>
              <a:t>。</a:t>
            </a:r>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42</a:t>
            </a:fld>
            <a:endParaRPr kumimoji="1" lang="ja-JP" altLang="en-US"/>
          </a:p>
        </p:txBody>
      </p:sp>
    </p:spTree>
    <p:extLst>
      <p:ext uri="{BB962C8B-B14F-4D97-AF65-F5344CB8AC3E}">
        <p14:creationId xmlns:p14="http://schemas.microsoft.com/office/powerpoint/2010/main" val="28506049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それでは、各種フィルタリングサービスを紹介します。</a:t>
            </a:r>
          </a:p>
          <a:p>
            <a:r>
              <a:rPr kumimoji="1" lang="ja-JP" altLang="en-US" dirty="0"/>
              <a:t>これは、</a:t>
            </a:r>
            <a:r>
              <a:rPr kumimoji="1" lang="en-US" altLang="ja-JP" dirty="0"/>
              <a:t>Web</a:t>
            </a:r>
            <a:r>
              <a:rPr kumimoji="1" lang="ja-JP" altLang="en-US" dirty="0"/>
              <a:t>やアプリケーションなどに対応しており、携帯電話各社から無料で提供されているものです。</a:t>
            </a:r>
          </a:p>
          <a:p>
            <a:r>
              <a:rPr kumimoji="1" lang="ja-JP" altLang="en-US" dirty="0"/>
              <a:t>各携帯会社が提供している「あんしんフィルター」を利用することで</a:t>
            </a:r>
            <a:r>
              <a:rPr kumimoji="1" lang="en-US" altLang="ja-JP" dirty="0"/>
              <a:t>Web</a:t>
            </a:r>
            <a:r>
              <a:rPr kumimoji="1" lang="ja-JP" altLang="en-US" dirty="0"/>
              <a:t>とアプリのフィルタリングをかけられます。ただし</a:t>
            </a:r>
            <a:r>
              <a:rPr kumimoji="1" lang="en-US" altLang="ja-JP" dirty="0"/>
              <a:t>iPhone</a:t>
            </a:r>
            <a:r>
              <a:rPr kumimoji="1" lang="ja-JP" altLang="en-US" dirty="0"/>
              <a:t>の場合は、加えて端末でスクリーンタイム等を利用して制限をかける必要があります。</a:t>
            </a:r>
          </a:p>
          <a:p>
            <a:r>
              <a:rPr kumimoji="1" lang="ja-JP" altLang="en-US" dirty="0"/>
              <a:t>「あんしんフィルター」は、保護者によるフィルタリングレベル（強度）の設定、設定内容の変更、解除などが可能で、子どもたちを不適切なサイトや有害アプリケーションから守ります。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43</a:t>
            </a:fld>
            <a:endParaRPr kumimoji="1" lang="ja-JP" altLang="en-US"/>
          </a:p>
        </p:txBody>
      </p:sp>
    </p:spTree>
    <p:extLst>
      <p:ext uri="{BB962C8B-B14F-4D97-AF65-F5344CB8AC3E}">
        <p14:creationId xmlns:p14="http://schemas.microsoft.com/office/powerpoint/2010/main" val="40059803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「あんしんフィルター」では、「小学生」、「中学生」、「高校生」、「高校生プラス」、という</a:t>
            </a:r>
            <a:r>
              <a:rPr kumimoji="1" lang="en-US" altLang="ja-JP" dirty="0"/>
              <a:t>4</a:t>
            </a:r>
            <a:r>
              <a:rPr kumimoji="1" lang="ja-JP" altLang="en-US" dirty="0"/>
              <a:t>段階の設定が可能です。</a:t>
            </a:r>
            <a:endParaRPr kumimoji="1" lang="en-US" altLang="ja-JP" dirty="0"/>
          </a:p>
          <a:p>
            <a:r>
              <a:rPr kumimoji="1" lang="ja-JP" altLang="en-US" dirty="0"/>
              <a:t>子どもたちに使わせるアプリの選択はとても大事です。保護者は、閲覧するサイトやアプリの許可、追加、オン、オフの切り替えを管理して、子どもの年齢や使い方、判断力に応じた適切な設定をしましょう。</a:t>
            </a:r>
            <a:endParaRPr kumimoji="1" lang="en-US" altLang="ja-JP" dirty="0"/>
          </a:p>
          <a:p>
            <a:r>
              <a:rPr kumimoji="1" lang="ja-JP" altLang="en-US" dirty="0"/>
              <a:t>子どもの成長に合わせ、親子で話し合いをしながら必要な設定をすることが大切です。</a:t>
            </a:r>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44</a:t>
            </a:fld>
            <a:endParaRPr kumimoji="1" lang="ja-JP" altLang="en-US"/>
          </a:p>
        </p:txBody>
      </p:sp>
    </p:spTree>
    <p:extLst>
      <p:ext uri="{BB962C8B-B14F-4D97-AF65-F5344CB8AC3E}">
        <p14:creationId xmlns:p14="http://schemas.microsoft.com/office/powerpoint/2010/main" val="35732396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083386">
              <a:defRPr/>
            </a:pPr>
            <a:r>
              <a:rPr lang="ja-JP" altLang="ja-JP" dirty="0">
                <a:solidFill>
                  <a:schemeClr val="tx1"/>
                </a:solidFill>
                <a:latin typeface="+mn-ea"/>
                <a:ea typeface="+mn-ea"/>
              </a:rPr>
              <a:t>次に、ペアレンタルコントロール</a:t>
            </a:r>
            <a:r>
              <a:rPr lang="ja-JP" altLang="en-US" dirty="0">
                <a:solidFill>
                  <a:schemeClr val="tx1"/>
                </a:solidFill>
                <a:latin typeface="+mn-ea"/>
                <a:ea typeface="+mn-ea"/>
              </a:rPr>
              <a:t>機能</a:t>
            </a:r>
            <a:r>
              <a:rPr lang="ja-JP" altLang="ja-JP" dirty="0">
                <a:solidFill>
                  <a:schemeClr val="tx1"/>
                </a:solidFill>
                <a:latin typeface="+mn-ea"/>
                <a:ea typeface="+mn-ea"/>
              </a:rPr>
              <a:t>について説明します。ペアレンタルコントロール</a:t>
            </a:r>
            <a:r>
              <a:rPr lang="ja-JP" altLang="en-US" dirty="0">
                <a:solidFill>
                  <a:schemeClr val="tx1"/>
                </a:solidFill>
                <a:latin typeface="+mn-ea"/>
                <a:ea typeface="+mn-ea"/>
              </a:rPr>
              <a:t>機能</a:t>
            </a:r>
            <a:r>
              <a:rPr lang="ja-JP" altLang="ja-JP" dirty="0">
                <a:solidFill>
                  <a:schemeClr val="tx1"/>
                </a:solidFill>
                <a:latin typeface="+mn-ea"/>
                <a:ea typeface="+mn-ea"/>
              </a:rPr>
              <a:t>とは、子どものネット利用</a:t>
            </a:r>
            <a:r>
              <a:rPr lang="ja-JP" altLang="en-US" dirty="0">
                <a:solidFill>
                  <a:schemeClr val="tx1"/>
                </a:solidFill>
                <a:latin typeface="+mn-ea"/>
                <a:ea typeface="+mn-ea"/>
              </a:rPr>
              <a:t>の内容や時間</a:t>
            </a:r>
            <a:r>
              <a:rPr lang="ja-JP" altLang="ja-JP" dirty="0">
                <a:solidFill>
                  <a:schemeClr val="tx1"/>
                </a:solidFill>
                <a:latin typeface="+mn-ea"/>
                <a:ea typeface="+mn-ea"/>
              </a:rPr>
              <a:t>を、保護者が制限したり監視したりする年齢制限機能のことです。</a:t>
            </a:r>
            <a:r>
              <a:rPr lang="ja-JP" altLang="en-US" dirty="0">
                <a:solidFill>
                  <a:schemeClr val="tx1"/>
                </a:solidFill>
                <a:latin typeface="+mn-ea"/>
                <a:ea typeface="+mn-ea"/>
              </a:rPr>
              <a:t>携帯だけでなく</a:t>
            </a:r>
            <a:r>
              <a:rPr lang="ja-JP" altLang="ja-JP" dirty="0">
                <a:solidFill>
                  <a:schemeClr val="tx1"/>
                </a:solidFill>
                <a:latin typeface="+mn-ea"/>
                <a:ea typeface="+mn-ea"/>
              </a:rPr>
              <a:t>近頃の携帯ゲーム機はスマホと同じようにネットへのアクセスが可能で、閲覧だけでなく、写真の投稿や書き込むこともできるようになっています。実際、犯行予告を携帯ゲーム機から書き込んだ中学生が逮捕されています。このようなネットへのアクセスが可能なゲーム機の危険から子どもを守るために、</a:t>
            </a:r>
            <a:r>
              <a:rPr lang="ja-JP" altLang="en-US" dirty="0">
                <a:solidFill>
                  <a:schemeClr val="tx1"/>
                </a:solidFill>
                <a:latin typeface="+mn-ea"/>
                <a:ea typeface="+mn-ea"/>
              </a:rPr>
              <a:t>ゲームにも</a:t>
            </a:r>
            <a:r>
              <a:rPr lang="ja-JP" altLang="ja-JP" dirty="0">
                <a:solidFill>
                  <a:schemeClr val="tx1"/>
                </a:solidFill>
                <a:latin typeface="+mn-ea"/>
                <a:ea typeface="+mn-ea"/>
              </a:rPr>
              <a:t>ペアレンタルコントロールが必要です。</a:t>
            </a:r>
            <a:endParaRPr lang="en-US" altLang="ja-JP" dirty="0">
              <a:solidFill>
                <a:schemeClr val="tx1"/>
              </a:solidFill>
              <a:latin typeface="+mn-ea"/>
              <a:ea typeface="+mn-ea"/>
            </a:endParaRPr>
          </a:p>
          <a:p>
            <a:pPr defTabSz="1078294">
              <a:defRPr/>
            </a:pPr>
            <a:r>
              <a:rPr lang="ja-JP" altLang="en-US" u="none" dirty="0">
                <a:solidFill>
                  <a:schemeClr val="tx1"/>
                </a:solidFill>
                <a:latin typeface="+mn-ea"/>
                <a:ea typeface="+mn-ea"/>
              </a:rPr>
              <a:t>以上で「設定の確認」についての説明を終わります。</a:t>
            </a:r>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45</a:t>
            </a:fld>
            <a:endParaRPr kumimoji="1" lang="ja-JP" altLang="en-US"/>
          </a:p>
        </p:txBody>
      </p:sp>
    </p:spTree>
    <p:extLst>
      <p:ext uri="{BB962C8B-B14F-4D97-AF65-F5344CB8AC3E}">
        <p14:creationId xmlns:p14="http://schemas.microsoft.com/office/powerpoint/2010/main" val="28506049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solidFill>
                  <a:schemeClr val="tx1"/>
                </a:solidFill>
                <a:latin typeface="+mn-ea"/>
                <a:ea typeface="+mn-ea"/>
              </a:rPr>
              <a:t>この研修会では、統計データから子どもたちの実態を理解していただきました。また、身近なトラブル事例をケーススタディーで学んでいただきました。そして、トラブル発生時の対処法についても説明いたしました。</a:t>
            </a:r>
          </a:p>
          <a:p>
            <a:r>
              <a:rPr lang="ja-JP" altLang="en-US" dirty="0">
                <a:solidFill>
                  <a:schemeClr val="tx1"/>
                </a:solidFill>
                <a:latin typeface="+mn-ea"/>
                <a:ea typeface="+mn-ea"/>
              </a:rPr>
              <a:t>対策の</a:t>
            </a:r>
            <a:r>
              <a:rPr lang="en-US" altLang="ja-JP" dirty="0">
                <a:solidFill>
                  <a:schemeClr val="tx1"/>
                </a:solidFill>
                <a:latin typeface="+mn-ea"/>
                <a:ea typeface="+mn-ea"/>
              </a:rPr>
              <a:t>2</a:t>
            </a:r>
            <a:r>
              <a:rPr lang="ja-JP" altLang="en-US" dirty="0">
                <a:solidFill>
                  <a:schemeClr val="tx1"/>
                </a:solidFill>
                <a:latin typeface="+mn-ea"/>
                <a:ea typeface="+mn-ea"/>
              </a:rPr>
              <a:t>つ目は、「家庭でのルールの工夫」です。</a:t>
            </a:r>
            <a:r>
              <a:rPr lang="ja-JP" altLang="ja-JP" dirty="0">
                <a:solidFill>
                  <a:schemeClr val="tx1"/>
                </a:solidFill>
                <a:latin typeface="+mn-ea"/>
                <a:ea typeface="+mn-ea"/>
              </a:rPr>
              <a:t>子どもたちを見守るためには、それぞれのご家庭でルールを作ることがとても大切です。</a:t>
            </a:r>
          </a:p>
          <a:p>
            <a:r>
              <a:rPr lang="ja-JP" altLang="ja-JP" dirty="0">
                <a:solidFill>
                  <a:schemeClr val="tx1"/>
                </a:solidFill>
                <a:latin typeface="+mn-ea"/>
                <a:ea typeface="+mn-ea"/>
              </a:rPr>
              <a:t>その際、まず「子どもが使う前にルールを作る」ことや、「家族みんなで話し合う」こと、「ルールを作って終わりではなく、ルールを作ってからしっかり運用する」</a:t>
            </a:r>
            <a:r>
              <a:rPr lang="ja-JP" altLang="en-US" dirty="0">
                <a:solidFill>
                  <a:schemeClr val="tx1"/>
                </a:solidFill>
                <a:latin typeface="+mn-ea"/>
                <a:ea typeface="+mn-ea"/>
              </a:rPr>
              <a:t>こと、そして、一度作ればそれで終わりではなく、「子どもの成長や実態に応じて定期的に見直す」</a:t>
            </a:r>
            <a:r>
              <a:rPr lang="ja-JP" altLang="ja-JP" dirty="0">
                <a:solidFill>
                  <a:schemeClr val="tx1"/>
                </a:solidFill>
                <a:latin typeface="+mn-ea"/>
                <a:ea typeface="+mn-ea"/>
              </a:rPr>
              <a:t>ことの</a:t>
            </a:r>
            <a:r>
              <a:rPr lang="ja-JP" altLang="en-US" dirty="0">
                <a:solidFill>
                  <a:schemeClr val="tx1"/>
                </a:solidFill>
                <a:latin typeface="+mn-ea"/>
                <a:ea typeface="+mn-ea"/>
              </a:rPr>
              <a:t>４</a:t>
            </a:r>
            <a:r>
              <a:rPr lang="ja-JP" altLang="ja-JP" dirty="0">
                <a:solidFill>
                  <a:schemeClr val="tx1"/>
                </a:solidFill>
                <a:latin typeface="+mn-ea"/>
                <a:ea typeface="+mn-ea"/>
              </a:rPr>
              <a:t>つの点が重要であると考えています。</a:t>
            </a:r>
          </a:p>
          <a:p>
            <a:endParaRPr kumimoji="1" lang="ja-JP" altLang="en-US" dirty="0">
              <a:solidFill>
                <a:schemeClr val="tx1"/>
              </a:solidFill>
              <a:latin typeface="+mn-ea"/>
              <a:ea typeface="+mn-ea"/>
            </a:endParaRPr>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46</a:t>
            </a:fld>
            <a:endParaRPr kumimoji="1" lang="ja-JP" altLang="en-US"/>
          </a:p>
        </p:txBody>
      </p:sp>
    </p:spTree>
    <p:extLst>
      <p:ext uri="{BB962C8B-B14F-4D97-AF65-F5344CB8AC3E}">
        <p14:creationId xmlns:p14="http://schemas.microsoft.com/office/powerpoint/2010/main" val="17529505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では、決めたルールをどのように守って運用していけば良いでしょうか？</a:t>
            </a:r>
            <a:endParaRPr kumimoji="1" lang="en-US" altLang="ja-JP" dirty="0"/>
          </a:p>
          <a:p>
            <a:r>
              <a:rPr kumimoji="1" lang="ja-JP" altLang="en-US" dirty="0"/>
              <a:t>実は、ルールを守るというのは、他律的な行動です。</a:t>
            </a:r>
          </a:p>
          <a:p>
            <a:r>
              <a:rPr kumimoji="1" lang="ja-JP" altLang="en-US" dirty="0"/>
              <a:t>他律とは自分の意志ではなく、他人に言われて行動することです。</a:t>
            </a:r>
          </a:p>
          <a:p>
            <a:r>
              <a:rPr kumimoji="1" lang="ja-JP" altLang="en-US" dirty="0"/>
              <a:t>他律でもルールは守れますが、目指すべきは、自分の意思で判断しながら行動できる「自律」です。</a:t>
            </a:r>
          </a:p>
          <a:p>
            <a:r>
              <a:rPr kumimoji="1" lang="ja-JP" altLang="en-US" dirty="0"/>
              <a:t>ルールを守らせるという他律ではなく「どうしたらルールを守ることができるか」を子どもたちに考えさせるという取り組みが自律につながります。</a:t>
            </a:r>
            <a:endParaRPr kumimoji="1" lang="en-US" altLang="ja-JP" dirty="0"/>
          </a:p>
          <a:p>
            <a:r>
              <a:rPr kumimoji="1" lang="ja-JP" altLang="en-US" dirty="0"/>
              <a:t>例えば、「スマホは夜</a:t>
            </a:r>
            <a:r>
              <a:rPr kumimoji="1" lang="en-US" altLang="ja-JP" dirty="0"/>
              <a:t>10</a:t>
            </a:r>
            <a:r>
              <a:rPr kumimoji="1" lang="ja-JP" altLang="en-US" dirty="0"/>
              <a:t>時まで」というルールがあった場合、まず、「このルールを破りそうになるとき」をたくさん考えさせます。</a:t>
            </a:r>
          </a:p>
          <a:p>
            <a:r>
              <a:rPr kumimoji="1" lang="ja-JP" altLang="en-US" dirty="0"/>
              <a:t>その上で、その破りそうになるときを防ぐためにはどうすればよいかを考えさせます。こうすると、ルールの工夫を考えやすくなります。</a:t>
            </a:r>
          </a:p>
          <a:p>
            <a:r>
              <a:rPr kumimoji="1" lang="ja-JP" altLang="en-US" dirty="0"/>
              <a:t>これは、時間やお金の使いすぎなどの「不適切な使い方・管理」への対策としても有効です。</a:t>
            </a:r>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47</a:t>
            </a:fld>
            <a:endParaRPr kumimoji="1" lang="ja-JP" altLang="en-US"/>
          </a:p>
        </p:txBody>
      </p:sp>
    </p:spTree>
    <p:extLst>
      <p:ext uri="{BB962C8B-B14F-4D97-AF65-F5344CB8AC3E}">
        <p14:creationId xmlns:p14="http://schemas.microsoft.com/office/powerpoint/2010/main" val="3757248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次に、対策３つ目のコミュニケーションのトレーニングについてです。</a:t>
            </a:r>
            <a:endParaRPr kumimoji="1" lang="en-US" altLang="ja-JP" dirty="0"/>
          </a:p>
          <a:p>
            <a:r>
              <a:rPr kumimoji="1" lang="ja-JP" altLang="en-US" dirty="0"/>
              <a:t>トラブルの要因のうち、①「設定の確認」や②「家庭でのルールの工夫」では、防ぎにくいトラブルの要因が、「不適切な情報を発信する」です。</a:t>
            </a:r>
            <a:endParaRPr kumimoji="1" lang="en-US" altLang="ja-JP" dirty="0"/>
          </a:p>
          <a:p>
            <a:r>
              <a:rPr kumimoji="1" lang="ja-JP" altLang="en-US" dirty="0"/>
              <a:t>例えば、「相手の「悪口」を言わないようにしよう」というフィルタリングの設定は難しいですし、家庭でルールを決めても、守れているか確かめることは難しいと思います。そこで重要になってくるのは、</a:t>
            </a:r>
            <a:r>
              <a:rPr kumimoji="1" lang="en-US" altLang="ja-JP" dirty="0"/>
              <a:t>3</a:t>
            </a:r>
            <a:r>
              <a:rPr kumimoji="1" lang="ja-JP" altLang="en-US" dirty="0"/>
              <a:t>つ目の対策「コミュニケーションのトレーニング」です。</a:t>
            </a:r>
            <a:endParaRPr kumimoji="1" lang="en-US" altLang="ja-JP" dirty="0"/>
          </a:p>
          <a:p>
            <a:r>
              <a:rPr kumimoji="1" lang="ja-JP" altLang="en-US" dirty="0"/>
              <a:t>コミュニケーションとは言っても、インターネット上でのコミュニケーションである点に注意が必要です。</a:t>
            </a:r>
            <a:endParaRPr kumimoji="1" lang="en-US" altLang="ja-JP" dirty="0"/>
          </a:p>
          <a:p>
            <a:r>
              <a:rPr kumimoji="1" lang="ja-JP" altLang="en-US" dirty="0"/>
              <a:t>インターネットでのコミュニケーションを考える上で重要なポイントは３つあります。</a:t>
            </a:r>
            <a:endParaRPr kumimoji="1" lang="en-US" altLang="ja-JP" dirty="0"/>
          </a:p>
          <a:p>
            <a:r>
              <a:rPr kumimoji="1" lang="ja-JP" altLang="en-US" dirty="0"/>
              <a:t>①感覚のズレ、②ネットの特性、③リスクの見積りによるズレ　です。</a:t>
            </a:r>
            <a:endParaRPr kumimoji="1" lang="en-US" altLang="ja-JP" dirty="0"/>
          </a:p>
          <a:p>
            <a:endParaRPr kumimoji="1" lang="en-US" altLang="ja-JP" dirty="0"/>
          </a:p>
          <a:p>
            <a:r>
              <a:rPr kumimoji="1" lang="ja-JP" altLang="en-US" dirty="0"/>
              <a:t>「感覚のズレ」とは、人によって「イヤだな」と感じる言葉には違いがあるということです。</a:t>
            </a:r>
          </a:p>
          <a:p>
            <a:r>
              <a:rPr kumimoji="1" lang="ja-JP" altLang="en-US" dirty="0"/>
              <a:t>自分には嫌な言葉でなくても、相手は嫌な言葉と感じることがあります。</a:t>
            </a:r>
            <a:endParaRPr kumimoji="1" lang="en-US" altLang="ja-JP" dirty="0"/>
          </a:p>
          <a:p>
            <a:r>
              <a:rPr kumimoji="1" lang="ja-JP" altLang="en-US" dirty="0"/>
              <a:t>例えば「まじめだね」と言われて、その言葉をどのようにとるかは、人によって、また状況によって異なります。</a:t>
            </a:r>
            <a:endParaRPr kumimoji="1" lang="en-US" altLang="ja-JP" dirty="0"/>
          </a:p>
          <a:p>
            <a:endParaRPr kumimoji="1" lang="en-US" altLang="ja-JP" dirty="0"/>
          </a:p>
          <a:p>
            <a:r>
              <a:rPr kumimoji="1" lang="ja-JP" altLang="en-US" dirty="0"/>
              <a:t>次に「ネットの特性」についてです。</a:t>
            </a:r>
            <a:endParaRPr kumimoji="1" lang="en-US" altLang="ja-JP" dirty="0"/>
          </a:p>
          <a:p>
            <a:r>
              <a:rPr kumimoji="1" lang="ja-JP" altLang="en-US" dirty="0"/>
              <a:t>インターネット上でのやりとりは、基本的には文字だけのやりとりであるという特徴があります。</a:t>
            </a:r>
            <a:endParaRPr kumimoji="1" lang="en-US" altLang="ja-JP" dirty="0"/>
          </a:p>
          <a:p>
            <a:r>
              <a:rPr kumimoji="1" lang="ja-JP" altLang="en-US" dirty="0"/>
              <a:t>先ほどの例で言いますと、</a:t>
            </a:r>
            <a:endParaRPr kumimoji="1" lang="en-US" altLang="ja-JP" dirty="0"/>
          </a:p>
          <a:p>
            <a:r>
              <a:rPr kumimoji="1" lang="ja-JP" altLang="en-US" dirty="0"/>
              <a:t>普段、「まじめだね」という言葉を判断する時には、</a:t>
            </a:r>
            <a:endParaRPr kumimoji="1" lang="en-US" altLang="ja-JP" dirty="0"/>
          </a:p>
          <a:p>
            <a:r>
              <a:rPr kumimoji="1" lang="ja-JP" altLang="en-US" dirty="0"/>
              <a:t>顔の表情や状況、声のトーンなどから、それが良い言葉なのか悪い言葉なのかを判断しています。</a:t>
            </a:r>
          </a:p>
          <a:p>
            <a:r>
              <a:rPr kumimoji="1" lang="ja-JP" altLang="en-US" dirty="0"/>
              <a:t>しかし、文字だけのやりとりの場合には、顔の表情などの情報が不足するため感情が伝わりにくく、</a:t>
            </a:r>
            <a:endParaRPr kumimoji="1" lang="en-US" altLang="ja-JP" dirty="0"/>
          </a:p>
          <a:p>
            <a:r>
              <a:rPr kumimoji="1" lang="ja-JP" altLang="en-US" dirty="0"/>
              <a:t>それが良い言葉なのか悪い言葉なのかを文字だけで判断するのが難しく、誤解が生じやすくなることを意味します。</a:t>
            </a:r>
            <a:endParaRPr kumimoji="1" lang="en-US" altLang="ja-JP" dirty="0"/>
          </a:p>
          <a:p>
            <a:endParaRPr kumimoji="1" lang="en-US" altLang="ja-JP" dirty="0"/>
          </a:p>
          <a:p>
            <a:r>
              <a:rPr kumimoji="1" lang="ja-JP" altLang="en-US" dirty="0"/>
              <a:t>最後に、「リスクによる見積りのズレ」についてです。</a:t>
            </a:r>
          </a:p>
          <a:p>
            <a:r>
              <a:rPr kumimoji="1" lang="ja-JP" altLang="en-US" dirty="0"/>
              <a:t>子どもたちは、「何が危険か」はわかっているのですが、「どのくらい危険か」というリスクの見積りが甘く、「このくらいは大丈夫だろう」という気持ちでいると、</a:t>
            </a:r>
            <a:endParaRPr kumimoji="1" lang="en-US" altLang="ja-JP" dirty="0"/>
          </a:p>
          <a:p>
            <a:r>
              <a:rPr kumimoji="1" lang="ja-JP" altLang="en-US" dirty="0"/>
              <a:t>トラブルになってしまうということがあります。いわゆる</a:t>
            </a:r>
            <a:r>
              <a:rPr kumimoji="1" lang="en-US" altLang="ja-JP" dirty="0"/>
              <a:t>SNS</a:t>
            </a:r>
            <a:r>
              <a:rPr kumimoji="1" lang="ja-JP" altLang="en-US" dirty="0"/>
              <a:t>等で炎上状態になってしまうのがこのケースです。</a:t>
            </a:r>
            <a:endParaRPr kumimoji="1" lang="en-US" altLang="ja-JP" dirty="0"/>
          </a:p>
          <a:p>
            <a:r>
              <a:rPr kumimoji="1" lang="ja-JP" altLang="en-US" dirty="0"/>
              <a:t>また、ネットの特性として、写真などの情報が簡単に複製（コピー）され、瞬時に拡散し、場所や人も特定されやすく、完全には削除できないのでトラブルが生じやすいと言えます。</a:t>
            </a:r>
          </a:p>
          <a:p>
            <a:r>
              <a:rPr kumimoji="1" lang="ja-JP" altLang="en-US" dirty="0"/>
              <a:t>こうしたネットの特性も踏まえて、きちんとリスクの見積りができるかが、重要な視点になります。</a:t>
            </a:r>
            <a:endParaRPr kumimoji="1" lang="en-US" altLang="ja-JP" dirty="0"/>
          </a:p>
          <a:p>
            <a:r>
              <a:rPr kumimoji="1" lang="ja-JP" altLang="en-US" dirty="0"/>
              <a:t>適切な情報モラルを身に着けるには、日常のモラルに加えて、ネットの特性を理解した上での適切な判断力、想像力が求められます。</a:t>
            </a:r>
            <a:endParaRPr kumimoji="1" lang="en-US" altLang="ja-JP" dirty="0"/>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48</a:t>
            </a:fld>
            <a:endParaRPr kumimoji="1" lang="ja-JP" altLang="en-US"/>
          </a:p>
        </p:txBody>
      </p:sp>
    </p:spTree>
    <p:extLst>
      <p:ext uri="{BB962C8B-B14F-4D97-AF65-F5344CB8AC3E}">
        <p14:creationId xmlns:p14="http://schemas.microsoft.com/office/powerpoint/2010/main" val="35409832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lang="ja-JP" altLang="en-US" dirty="0">
                <a:solidFill>
                  <a:schemeClr val="tx1"/>
                </a:solidFill>
              </a:rPr>
              <a:t>さて、そのような対策をとっていても、</a:t>
            </a:r>
            <a:r>
              <a:rPr lang="ja-JP" altLang="ja-JP" dirty="0">
                <a:solidFill>
                  <a:schemeClr val="tx1"/>
                </a:solidFill>
              </a:rPr>
              <a:t>ネットのトラブルに遭遇</a:t>
            </a:r>
            <a:r>
              <a:rPr lang="ja-JP" altLang="en-US" dirty="0">
                <a:solidFill>
                  <a:schemeClr val="tx1"/>
                </a:solidFill>
              </a:rPr>
              <a:t>した場合は</a:t>
            </a:r>
            <a:r>
              <a:rPr lang="ja-JP" altLang="ja-JP" dirty="0">
                <a:solidFill>
                  <a:schemeClr val="tx1"/>
                </a:solidFill>
              </a:rPr>
              <a:t>３つのステップで解決します。まず、ステップ１として、状況を確認、把握することです。例えば、「いつ頃発生したのか」「どこで起こったのか</a:t>
            </a:r>
            <a:r>
              <a:rPr lang="ja-JP" altLang="en-US" dirty="0">
                <a:solidFill>
                  <a:schemeClr val="tx1"/>
                </a:solidFill>
              </a:rPr>
              <a:t>、例えば</a:t>
            </a:r>
            <a:r>
              <a:rPr lang="ja-JP" altLang="ja-JP" dirty="0">
                <a:solidFill>
                  <a:schemeClr val="tx1"/>
                </a:solidFill>
              </a:rPr>
              <a:t>学校、塾、友達の家、街の中　</a:t>
            </a:r>
            <a:r>
              <a:rPr lang="ja-JP" altLang="en-US" dirty="0">
                <a:solidFill>
                  <a:schemeClr val="tx1"/>
                </a:solidFill>
              </a:rPr>
              <a:t>など</a:t>
            </a:r>
            <a:r>
              <a:rPr lang="ja-JP" altLang="ja-JP" dirty="0">
                <a:solidFill>
                  <a:schemeClr val="tx1"/>
                </a:solidFill>
              </a:rPr>
              <a:t>」「どのようなことがあったのか」「だれが関係しているのか」「きっかけや原因は何か」など、その時点でわかっていることや、今後調べなければならないことを把握</a:t>
            </a:r>
            <a:r>
              <a:rPr lang="ja-JP" altLang="en-US" dirty="0">
                <a:solidFill>
                  <a:schemeClr val="tx1"/>
                </a:solidFill>
              </a:rPr>
              <a:t>することです</a:t>
            </a:r>
            <a:r>
              <a:rPr lang="ja-JP" altLang="ja-JP" dirty="0">
                <a:solidFill>
                  <a:schemeClr val="tx1"/>
                </a:solidFill>
              </a:rPr>
              <a:t>。</a:t>
            </a:r>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49</a:t>
            </a:fld>
            <a:endParaRPr kumimoji="1" lang="ja-JP" altLang="en-US"/>
          </a:p>
        </p:txBody>
      </p:sp>
    </p:spTree>
    <p:extLst>
      <p:ext uri="{BB962C8B-B14F-4D97-AF65-F5344CB8AC3E}">
        <p14:creationId xmlns:p14="http://schemas.microsoft.com/office/powerpoint/2010/main" val="3833338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研修の内容は大きく４つに分かれています。まず統計のデータから、子どもの実態を理解していただきます。</a:t>
            </a:r>
            <a:endParaRPr lang="en-US" altLang="ja-JP" dirty="0"/>
          </a:p>
          <a:p>
            <a:r>
              <a:rPr lang="ja-JP" altLang="ja-JP" dirty="0"/>
              <a:t>次に身近に起きるネットトラブルを</a:t>
            </a:r>
            <a:r>
              <a:rPr lang="en-US" altLang="ja-JP" dirty="0"/>
              <a:t>14</a:t>
            </a:r>
            <a:r>
              <a:rPr lang="ja-JP" altLang="ja-JP" dirty="0"/>
              <a:t>事例にまとめて解説いたします。</a:t>
            </a:r>
            <a:endParaRPr lang="en-US" altLang="ja-JP" dirty="0"/>
          </a:p>
          <a:p>
            <a:r>
              <a:rPr lang="ja-JP" altLang="ja-JP" dirty="0"/>
              <a:t>そしてトラブル</a:t>
            </a:r>
            <a:r>
              <a:rPr lang="ja-JP" altLang="en-US" dirty="0"/>
              <a:t>の要因と対策</a:t>
            </a:r>
            <a:r>
              <a:rPr lang="ja-JP" altLang="ja-JP" dirty="0"/>
              <a:t>を紹介します。</a:t>
            </a:r>
            <a:endParaRPr lang="en-US" altLang="ja-JP" dirty="0"/>
          </a:p>
          <a:p>
            <a:r>
              <a:rPr lang="ja-JP" altLang="ja-JP" dirty="0"/>
              <a:t>最後にワークショップで、各家庭のルール作りを体験していただきます。</a:t>
            </a:r>
          </a:p>
          <a:p>
            <a:r>
              <a:rPr lang="ja-JP" altLang="ja-JP" dirty="0"/>
              <a:t>それでは、最初に「統計データから見た</a:t>
            </a:r>
            <a:r>
              <a:rPr lang="ja-JP" altLang="en-US" dirty="0"/>
              <a:t>子どもたち</a:t>
            </a:r>
            <a:r>
              <a:rPr lang="ja-JP" altLang="ja-JP" dirty="0"/>
              <a:t>の実態」について見ていきましょう。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5</a:t>
            </a:fld>
            <a:endParaRPr kumimoji="1" lang="ja-JP" altLang="en-US"/>
          </a:p>
        </p:txBody>
      </p:sp>
    </p:spTree>
    <p:extLst>
      <p:ext uri="{BB962C8B-B14F-4D97-AF65-F5344CB8AC3E}">
        <p14:creationId xmlns:p14="http://schemas.microsoft.com/office/powerpoint/2010/main" val="8797428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lang="ja-JP" altLang="ja-JP" dirty="0">
                <a:solidFill>
                  <a:schemeClr val="tx1"/>
                </a:solidFill>
              </a:rPr>
              <a:t>次に、ステップ２として</a:t>
            </a:r>
            <a:r>
              <a:rPr lang="ja-JP" altLang="en-US" dirty="0">
                <a:solidFill>
                  <a:schemeClr val="tx1"/>
                </a:solidFill>
              </a:rPr>
              <a:t>、</a:t>
            </a:r>
            <a:r>
              <a:rPr lang="ja-JP" altLang="ja-JP" dirty="0">
                <a:solidFill>
                  <a:schemeClr val="tx1"/>
                </a:solidFill>
              </a:rPr>
              <a:t>記録を残すことです。ネット上の情報であれば、サイト名や</a:t>
            </a:r>
            <a:r>
              <a:rPr lang="ja-JP" altLang="en-US" dirty="0">
                <a:solidFill>
                  <a:schemeClr val="tx1"/>
                </a:solidFill>
              </a:rPr>
              <a:t>ホームページアドレス</a:t>
            </a:r>
            <a:r>
              <a:rPr lang="ja-JP" altLang="ja-JP" dirty="0">
                <a:solidFill>
                  <a:schemeClr val="tx1"/>
                </a:solidFill>
              </a:rPr>
              <a:t>、</a:t>
            </a:r>
            <a:r>
              <a:rPr lang="ja-JP" altLang="en-US" dirty="0">
                <a:solidFill>
                  <a:schemeClr val="tx1"/>
                </a:solidFill>
              </a:rPr>
              <a:t>また</a:t>
            </a:r>
            <a:r>
              <a:rPr lang="ja-JP" altLang="ja-JP" dirty="0">
                <a:solidFill>
                  <a:schemeClr val="tx1"/>
                </a:solidFill>
              </a:rPr>
              <a:t>メールや</a:t>
            </a:r>
            <a:r>
              <a:rPr lang="ja-JP" altLang="en-US" dirty="0">
                <a:solidFill>
                  <a:schemeClr val="tx1"/>
                </a:solidFill>
              </a:rPr>
              <a:t>ＳＮＳの</a:t>
            </a:r>
            <a:r>
              <a:rPr lang="ja-JP" altLang="ja-JP" dirty="0">
                <a:solidFill>
                  <a:schemeClr val="tx1"/>
                </a:solidFill>
              </a:rPr>
              <a:t>メッセージなどでは書き込みの内容、画像データ</a:t>
            </a:r>
            <a:r>
              <a:rPr lang="ja-JP" altLang="en-US" dirty="0">
                <a:solidFill>
                  <a:schemeClr val="tx1"/>
                </a:solidFill>
              </a:rPr>
              <a:t>など</a:t>
            </a:r>
            <a:r>
              <a:rPr lang="ja-JP" altLang="ja-JP" dirty="0">
                <a:solidFill>
                  <a:schemeClr val="tx1"/>
                </a:solidFill>
              </a:rPr>
              <a:t>を記録します。データの保存や印刷ができなければ、デジカメ</a:t>
            </a:r>
            <a:r>
              <a:rPr lang="ja-JP" altLang="en-US" dirty="0">
                <a:solidFill>
                  <a:schemeClr val="tx1"/>
                </a:solidFill>
              </a:rPr>
              <a:t>など</a:t>
            </a:r>
            <a:r>
              <a:rPr lang="ja-JP" altLang="ja-JP" dirty="0">
                <a:solidFill>
                  <a:schemeClr val="tx1"/>
                </a:solidFill>
              </a:rPr>
              <a:t>で撮影してもかまいません。また</a:t>
            </a:r>
            <a:r>
              <a:rPr lang="ja-JP" altLang="en-US" dirty="0">
                <a:solidFill>
                  <a:schemeClr val="tx1"/>
                </a:solidFill>
              </a:rPr>
              <a:t>、</a:t>
            </a:r>
            <a:r>
              <a:rPr lang="ja-JP" altLang="ja-JP" dirty="0">
                <a:solidFill>
                  <a:schemeClr val="tx1"/>
                </a:solidFill>
              </a:rPr>
              <a:t>友だちの証言や紙に書かれたアナログ情報なども大切ですので記録しましょう。ここでのポイントはなるべく細かく、正確に記録することです。</a:t>
            </a:r>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50</a:t>
            </a:fld>
            <a:endParaRPr kumimoji="1" lang="ja-JP" altLang="en-US"/>
          </a:p>
        </p:txBody>
      </p:sp>
    </p:spTree>
    <p:extLst>
      <p:ext uri="{BB962C8B-B14F-4D97-AF65-F5344CB8AC3E}">
        <p14:creationId xmlns:p14="http://schemas.microsoft.com/office/powerpoint/2010/main" val="38333382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solidFill>
                  <a:schemeClr val="tx1"/>
                </a:solidFill>
              </a:rPr>
              <a:t>そしてステップ３として、</a:t>
            </a:r>
            <a:r>
              <a:rPr lang="ja-JP" altLang="en-US" dirty="0">
                <a:solidFill>
                  <a:schemeClr val="tx1"/>
                </a:solidFill>
              </a:rPr>
              <a:t>「周囲の信頼できる人へ連絡・相談する」</a:t>
            </a:r>
            <a:r>
              <a:rPr lang="ja-JP" altLang="ja-JP" dirty="0">
                <a:solidFill>
                  <a:schemeClr val="tx1"/>
                </a:solidFill>
              </a:rPr>
              <a:t>です。子どもたちの場合、一人で抱え込まないで、まず信頼できる大人の人に相談することが大事です。子どもの</a:t>
            </a:r>
            <a:r>
              <a:rPr lang="ja-JP" altLang="en-US" dirty="0">
                <a:solidFill>
                  <a:schemeClr val="tx1"/>
                </a:solidFill>
              </a:rPr>
              <a:t>相談</a:t>
            </a:r>
            <a:r>
              <a:rPr lang="ja-JP" altLang="ja-JP" dirty="0">
                <a:solidFill>
                  <a:schemeClr val="tx1"/>
                </a:solidFill>
              </a:rPr>
              <a:t>を受けて、トラブルの内容や種類に応じて、サイト運営者や管理者、警察や国、地方自治体の</a:t>
            </a:r>
            <a:r>
              <a:rPr lang="ja-JP" altLang="en-US" dirty="0">
                <a:solidFill>
                  <a:schemeClr val="tx1"/>
                </a:solidFill>
              </a:rPr>
              <a:t>相談</a:t>
            </a:r>
            <a:r>
              <a:rPr lang="ja-JP" altLang="ja-JP" dirty="0">
                <a:solidFill>
                  <a:schemeClr val="tx1"/>
                </a:solidFill>
              </a:rPr>
              <a:t>窓口などに連絡し、具体的な対処法を相談します。これらのステップを踏むにあたり、普段から子どもの態度や行動の変化を観察し、子どもの様子が少しでも変と感じたら親の方から声</a:t>
            </a:r>
            <a:r>
              <a:rPr lang="ja-JP" altLang="en-US" dirty="0">
                <a:solidFill>
                  <a:schemeClr val="tx1"/>
                </a:solidFill>
              </a:rPr>
              <a:t>が</a:t>
            </a:r>
            <a:r>
              <a:rPr lang="ja-JP" altLang="ja-JP" dirty="0">
                <a:solidFill>
                  <a:schemeClr val="tx1"/>
                </a:solidFill>
              </a:rPr>
              <a:t>けすることも早期対応として大切です。</a:t>
            </a:r>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51</a:t>
            </a:fld>
            <a:endParaRPr kumimoji="1" lang="ja-JP" altLang="en-US"/>
          </a:p>
        </p:txBody>
      </p:sp>
    </p:spTree>
    <p:extLst>
      <p:ext uri="{BB962C8B-B14F-4D97-AF65-F5344CB8AC3E}">
        <p14:creationId xmlns:p14="http://schemas.microsoft.com/office/powerpoint/2010/main" val="38333382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083386">
              <a:defRPr/>
            </a:pPr>
            <a:r>
              <a:rPr lang="ja-JP" altLang="ja-JP" dirty="0"/>
              <a:t>人権侵害やいじめへの対応は保護者が自力で解決するには限界があります。そのようなときには一人で悩まずに学校や地域の関係者に相談するとよいでしょう。またスライドにあるような</a:t>
            </a:r>
            <a:r>
              <a:rPr lang="ja-JP" altLang="en-US" dirty="0"/>
              <a:t>国や</a:t>
            </a:r>
            <a:r>
              <a:rPr lang="ja-JP" altLang="ja-JP" dirty="0"/>
              <a:t>県の相談窓口へも相談されるとよいでしょう。相談窓口の情報はインターネットにもありますので、詳しくはネットで検索してみてください。</a:t>
            </a:r>
          </a:p>
          <a:p>
            <a:endParaRPr lang="en-US" altLang="ja-JP" dirty="0">
              <a:latin typeface="+mj-ea"/>
            </a:endParaRPr>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52</a:t>
            </a:fld>
            <a:endParaRPr kumimoji="1" lang="ja-JP" altLang="en-US"/>
          </a:p>
        </p:txBody>
      </p:sp>
    </p:spTree>
    <p:extLst>
      <p:ext uri="{BB962C8B-B14F-4D97-AF65-F5344CB8AC3E}">
        <p14:creationId xmlns:p14="http://schemas.microsoft.com/office/powerpoint/2010/main" val="38333382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lang="ja-JP" altLang="ja-JP" dirty="0"/>
              <a:t>経済被害の場合は、より正確で厳密な証拠が求められる場合があるので、まずはスライドにあるような</a:t>
            </a:r>
            <a:r>
              <a:rPr lang="ja-JP" altLang="en-US" dirty="0"/>
              <a:t>消費者庁や</a:t>
            </a:r>
            <a:r>
              <a:rPr lang="ja-JP" altLang="ja-JP" dirty="0"/>
              <a:t>県の相談窓口へも相談されるとよいでしょう。</a:t>
            </a:r>
            <a:endParaRPr lang="ja-JP" altLang="ja-JP" strike="dblStrike" dirty="0">
              <a:solidFill>
                <a:srgbClr val="FF0000"/>
              </a:solidFill>
            </a:endParaRPr>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53</a:t>
            </a:fld>
            <a:endParaRPr kumimoji="1" lang="ja-JP" altLang="en-US"/>
          </a:p>
        </p:txBody>
      </p:sp>
    </p:spTree>
    <p:extLst>
      <p:ext uri="{BB962C8B-B14F-4D97-AF65-F5344CB8AC3E}">
        <p14:creationId xmlns:p14="http://schemas.microsoft.com/office/powerpoint/2010/main" val="8952681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083386">
              <a:defRPr/>
            </a:pPr>
            <a:r>
              <a:rPr lang="ja-JP" altLang="ja-JP" dirty="0"/>
              <a:t>犯罪やトラブルに遭遇した場合は、悩まずに一刻も早く学校や地域の関係者に相談するとともに、スライドにあるような</a:t>
            </a:r>
            <a:r>
              <a:rPr lang="ja-JP" altLang="en-US" dirty="0"/>
              <a:t>警察</a:t>
            </a:r>
            <a:r>
              <a:rPr lang="ja-JP" altLang="ja-JP" dirty="0"/>
              <a:t>の</a:t>
            </a:r>
            <a:r>
              <a:rPr lang="ja-JP" altLang="en-US" dirty="0"/>
              <a:t>相談</a:t>
            </a:r>
            <a:r>
              <a:rPr lang="ja-JP" altLang="ja-JP" dirty="0"/>
              <a:t>窓口に相談されるとよいでしょう。</a:t>
            </a:r>
            <a:endParaRPr lang="en-US" altLang="ja-JP" dirty="0">
              <a:latin typeface="+mj-ea"/>
            </a:endParaRPr>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54</a:t>
            </a:fld>
            <a:endParaRPr kumimoji="1" lang="ja-JP" altLang="en-US"/>
          </a:p>
        </p:txBody>
      </p:sp>
    </p:spTree>
    <p:extLst>
      <p:ext uri="{BB962C8B-B14F-4D97-AF65-F5344CB8AC3E}">
        <p14:creationId xmlns:p14="http://schemas.microsoft.com/office/powerpoint/2010/main" val="8952681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solidFill>
                  <a:schemeClr val="tx1"/>
                </a:solidFill>
              </a:rPr>
              <a:t>それ以外の問題に遭遇した場合は、スライドにあるような総務省の相談窓口へも相談されるとよいでしょう。</a:t>
            </a:r>
          </a:p>
          <a:p>
            <a:r>
              <a:rPr lang="ja-JP" altLang="ja-JP" dirty="0">
                <a:solidFill>
                  <a:schemeClr val="tx1"/>
                </a:solidFill>
              </a:rPr>
              <a:t>ネットには多くの相談窓口があり、また、事例研究も数多く掲載されているので、正しい対処法をネットで教えてもらえる場合も少なくありません。ネットを敵視するのではなく、有効に活用</a:t>
            </a:r>
            <a:r>
              <a:rPr lang="ja-JP" altLang="en-US" dirty="0">
                <a:solidFill>
                  <a:schemeClr val="tx1"/>
                </a:solidFill>
              </a:rPr>
              <a:t>しましょう。</a:t>
            </a:r>
            <a:endParaRPr lang="ja-JP" altLang="ja-JP" dirty="0">
              <a:solidFill>
                <a:schemeClr val="tx1"/>
              </a:solidFill>
            </a:endParaRPr>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55</a:t>
            </a:fld>
            <a:endParaRPr kumimoji="1" lang="ja-JP" altLang="en-US"/>
          </a:p>
        </p:txBody>
      </p:sp>
    </p:spTree>
    <p:extLst>
      <p:ext uri="{BB962C8B-B14F-4D97-AF65-F5344CB8AC3E}">
        <p14:creationId xmlns:p14="http://schemas.microsoft.com/office/powerpoint/2010/main" val="42042979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最後にまとめです。第２章に挙げたようにトラブル事例はたくさんありますが、トラブルの要因となる行動は何か？という視点で考え、トラブルの要因を</a:t>
            </a:r>
            <a:endParaRPr kumimoji="1" lang="en-US" altLang="ja-JP" dirty="0"/>
          </a:p>
          <a:p>
            <a:r>
              <a:rPr kumimoji="1" lang="ja-JP" altLang="en-US" dirty="0"/>
              <a:t>「不適切な情報を送る・発信する」、「不適切な情報を受け取る・見る」、「不適切な使い方・管理」の</a:t>
            </a:r>
            <a:r>
              <a:rPr kumimoji="1" lang="en-US" altLang="ja-JP" dirty="0"/>
              <a:t>3</a:t>
            </a:r>
            <a:r>
              <a:rPr kumimoji="1" lang="ja-JP" altLang="en-US" dirty="0" err="1"/>
              <a:t>つに</a:t>
            </a:r>
            <a:r>
              <a:rPr kumimoji="1" lang="ja-JP" altLang="en-US" dirty="0"/>
              <a:t>分類しました。</a:t>
            </a:r>
          </a:p>
          <a:p>
            <a:r>
              <a:rPr kumimoji="1" lang="ja-JP" altLang="en-US" dirty="0"/>
              <a:t>これらの３つの要因に対して、「設定の確認」、「家庭でのルール作り」、「コミュニケーションのトレーニング」という３つの対策についてお話しました。</a:t>
            </a:r>
          </a:p>
          <a:p>
            <a:r>
              <a:rPr kumimoji="1" lang="ja-JP" altLang="en-US" dirty="0"/>
              <a:t>また、被害にあったらすぐにステップ</a:t>
            </a:r>
            <a:r>
              <a:rPr kumimoji="1" lang="en-US" altLang="ja-JP" dirty="0"/>
              <a:t>1</a:t>
            </a:r>
            <a:r>
              <a:rPr kumimoji="1" lang="ja-JP" altLang="en-US" dirty="0"/>
              <a:t>として状況を確認し、ステップ</a:t>
            </a:r>
            <a:r>
              <a:rPr kumimoji="1" lang="en-US" altLang="ja-JP" dirty="0"/>
              <a:t>2</a:t>
            </a:r>
            <a:r>
              <a:rPr kumimoji="1" lang="ja-JP" altLang="en-US" dirty="0"/>
              <a:t>として記録を残す。ステップ</a:t>
            </a:r>
            <a:r>
              <a:rPr kumimoji="1" lang="en-US" altLang="ja-JP" dirty="0"/>
              <a:t>3</a:t>
            </a:r>
            <a:r>
              <a:rPr kumimoji="1" lang="ja-JP" altLang="en-US" dirty="0"/>
              <a:t>として相談窓口等へ連絡する。ということをお話しました。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56</a:t>
            </a:fld>
            <a:endParaRPr kumimoji="1" lang="ja-JP" altLang="en-US"/>
          </a:p>
        </p:txBody>
      </p:sp>
    </p:spTree>
    <p:extLst>
      <p:ext uri="{BB962C8B-B14F-4D97-AF65-F5344CB8AC3E}">
        <p14:creationId xmlns:p14="http://schemas.microsoft.com/office/powerpoint/2010/main" val="15792985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今回の研修において、便利なスマートフォンに潜む様々な危険やトラブルの元について知っていただけたと思います。その危険やトラブルは、知っていれば回避できるものばかりです。しかし行政や学校で実施される講習に参加されないため、そういった危険を知らない家庭もたくさんあります。そこで、皆様は地域で開催されるＰＴＡ総会や子ども会、町内会などでたくさんの保護者の方々に今回の内容を話してください。</a:t>
            </a:r>
            <a:r>
              <a:rPr lang="ja-JP" altLang="en-US" dirty="0"/>
              <a:t>それで</a:t>
            </a:r>
            <a:r>
              <a:rPr lang="ja-JP" altLang="ja-JP" dirty="0"/>
              <a:t>無用なトラブルに巻き込まれ</a:t>
            </a:r>
            <a:r>
              <a:rPr lang="ja-JP" altLang="en-US" dirty="0"/>
              <a:t>ず、デジタル社会においてインターネットをより良く活用できるようになる家庭も多いはずです。</a:t>
            </a:r>
            <a:endParaRPr lang="en-US" altLang="ja-JP" dirty="0"/>
          </a:p>
          <a:p>
            <a:r>
              <a:rPr lang="ja-JP" altLang="en-US" dirty="0"/>
              <a:t>この教材には、説明する時に文章もつけていますので、説明が苦手な方でも安心して説明できます。</a:t>
            </a:r>
            <a:endParaRPr lang="ja-JP"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57</a:t>
            </a:fld>
            <a:endParaRPr kumimoji="1" lang="ja-JP" altLang="en-US"/>
          </a:p>
        </p:txBody>
      </p:sp>
    </p:spTree>
    <p:extLst>
      <p:ext uri="{BB962C8B-B14F-4D97-AF65-F5344CB8AC3E}">
        <p14:creationId xmlns:p14="http://schemas.microsoft.com/office/powerpoint/2010/main" val="34984637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083386">
              <a:defRPr/>
            </a:pPr>
            <a:r>
              <a:rPr lang="ja-JP" altLang="ja-JP" dirty="0"/>
              <a:t>それではこれからワークショップを行います。ワークショップではみなさんが小グループに分かれて、話し合いを行い、発表していただきます。今回のワークショップではそれぞれのご家庭の状況や困っていることなどを交流し、続いて「我が家のルール」を作っていただきます。</a:t>
            </a:r>
          </a:p>
          <a:p>
            <a:endParaRPr kumimoji="1" lang="en-US" altLang="ja-JP" dirty="0"/>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58</a:t>
            </a:fld>
            <a:endParaRPr kumimoji="1" lang="ja-JP" altLang="en-US"/>
          </a:p>
        </p:txBody>
      </p:sp>
    </p:spTree>
    <p:extLst>
      <p:ext uri="{BB962C8B-B14F-4D97-AF65-F5344CB8AC3E}">
        <p14:creationId xmlns:p14="http://schemas.microsoft.com/office/powerpoint/2010/main" val="19901645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solidFill>
                  <a:schemeClr val="tx1"/>
                </a:solidFill>
              </a:rPr>
              <a:t>それでは、ワークショップの進め方を説明します。</a:t>
            </a:r>
          </a:p>
          <a:p>
            <a:r>
              <a:rPr lang="ja-JP" altLang="ja-JP" dirty="0">
                <a:solidFill>
                  <a:schemeClr val="tx1"/>
                </a:solidFill>
              </a:rPr>
              <a:t>まず、お集まりの皆さんで４人グループを作ってください。</a:t>
            </a:r>
            <a:r>
              <a:rPr lang="ja-JP" altLang="en-US" dirty="0">
                <a:solidFill>
                  <a:schemeClr val="tx1"/>
                </a:solidFill>
              </a:rPr>
              <a:t>人数の都合によっては</a:t>
            </a:r>
            <a:r>
              <a:rPr lang="ja-JP" altLang="ja-JP" dirty="0">
                <a:solidFill>
                  <a:schemeClr val="tx1"/>
                </a:solidFill>
              </a:rPr>
              <a:t>５人になってもかまいません。グループができましたら司会役を決めてください。司会役を中心に、緊張</a:t>
            </a:r>
            <a:r>
              <a:rPr lang="ja-JP" altLang="en-US" dirty="0">
                <a:solidFill>
                  <a:schemeClr val="tx1"/>
                </a:solidFill>
              </a:rPr>
              <a:t>をほぐすため</a:t>
            </a:r>
            <a:r>
              <a:rPr lang="ja-JP" altLang="ja-JP" dirty="0">
                <a:solidFill>
                  <a:schemeClr val="tx1"/>
                </a:solidFill>
              </a:rPr>
              <a:t>それぞれのご家庭のお子さんの状況やケータイ・スマホの持たせ方、困っていることや不安に思っていることなどを話し合ってください。この話し合いの時間は〇時〇分までとします。</a:t>
            </a:r>
          </a:p>
          <a:p>
            <a:r>
              <a:rPr lang="ja-JP" altLang="ja-JP" dirty="0">
                <a:solidFill>
                  <a:schemeClr val="tx1"/>
                </a:solidFill>
              </a:rPr>
              <a:t>それでは、始めてください。</a:t>
            </a:r>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59</a:t>
            </a:fld>
            <a:endParaRPr kumimoji="1" lang="ja-JP" altLang="en-US"/>
          </a:p>
        </p:txBody>
      </p:sp>
    </p:spTree>
    <p:extLst>
      <p:ext uri="{BB962C8B-B14F-4D97-AF65-F5344CB8AC3E}">
        <p14:creationId xmlns:p14="http://schemas.microsoft.com/office/powerpoint/2010/main" val="3833338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083386">
              <a:defRPr/>
            </a:pPr>
            <a:r>
              <a:rPr lang="ja-JP" altLang="ja-JP" dirty="0"/>
              <a:t>この第</a:t>
            </a:r>
            <a:r>
              <a:rPr lang="en-US" altLang="ja-JP" dirty="0"/>
              <a:t>1</a:t>
            </a:r>
            <a:r>
              <a:rPr lang="ja-JP" altLang="ja-JP" dirty="0"/>
              <a:t>章では、子どもたちが今どのような状態に置かれているのかを知ることが大切だと考え、データをもとに、子どもたちの実態をみていきたいと思います。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6</a:t>
            </a:fld>
            <a:endParaRPr kumimoji="1" lang="ja-JP" altLang="en-US"/>
          </a:p>
        </p:txBody>
      </p:sp>
    </p:spTree>
    <p:extLst>
      <p:ext uri="{BB962C8B-B14F-4D97-AF65-F5344CB8AC3E}">
        <p14:creationId xmlns:p14="http://schemas.microsoft.com/office/powerpoint/2010/main" val="25191402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solidFill>
                  <a:schemeClr val="tx1"/>
                </a:solidFill>
              </a:rPr>
              <a:t>時間になりました。話し合いを終了します。・・・・みなさん、話し合いは活発にできましたでしょうか。</a:t>
            </a:r>
          </a:p>
          <a:p>
            <a:r>
              <a:rPr lang="ja-JP" altLang="ja-JP" dirty="0">
                <a:solidFill>
                  <a:schemeClr val="tx1"/>
                </a:solidFill>
              </a:rPr>
              <a:t>それでは、グループ</a:t>
            </a:r>
            <a:r>
              <a:rPr lang="ja-JP" altLang="en-US" dirty="0">
                <a:solidFill>
                  <a:schemeClr val="tx1"/>
                </a:solidFill>
              </a:rPr>
              <a:t>の皆さん</a:t>
            </a:r>
            <a:r>
              <a:rPr lang="ja-JP" altLang="ja-JP" dirty="0">
                <a:solidFill>
                  <a:schemeClr val="tx1"/>
                </a:solidFill>
              </a:rPr>
              <a:t>が仲良くなれましたので、次の活動を行います。</a:t>
            </a:r>
          </a:p>
          <a:p>
            <a:r>
              <a:rPr lang="ja-JP" altLang="ja-JP" dirty="0">
                <a:solidFill>
                  <a:schemeClr val="tx1"/>
                </a:solidFill>
              </a:rPr>
              <a:t>今度は４人グループの中で、お父さん、お母さん、子どもの役を決めてください。</a:t>
            </a:r>
            <a:r>
              <a:rPr lang="ja-JP" altLang="en-US" dirty="0">
                <a:solidFill>
                  <a:schemeClr val="tx1"/>
                </a:solidFill>
              </a:rPr>
              <a:t>子どもは２人もしくは３人になります。</a:t>
            </a:r>
            <a:r>
              <a:rPr lang="ja-JP" altLang="ja-JP" dirty="0">
                <a:solidFill>
                  <a:schemeClr val="tx1"/>
                </a:solidFill>
              </a:rPr>
              <a:t>すでにみなさんに配布してあるワークシート①を見ながら、「我が家のルール」を話し合って作っていきます。まず「正しい使い方」について話し合います。話し合いで決まったルールは、ワークシート①の余白に書き込んでください。</a:t>
            </a:r>
            <a:endParaRPr kumimoji="1" lang="ja-JP" altLang="en-US" dirty="0">
              <a:solidFill>
                <a:schemeClr val="tx1"/>
              </a:solidFill>
            </a:endParaRPr>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60</a:t>
            </a:fld>
            <a:endParaRPr kumimoji="1" lang="ja-JP" altLang="en-US"/>
          </a:p>
        </p:txBody>
      </p:sp>
    </p:spTree>
    <p:extLst>
      <p:ext uri="{BB962C8B-B14F-4D97-AF65-F5344CB8AC3E}">
        <p14:creationId xmlns:p14="http://schemas.microsoft.com/office/powerpoint/2010/main" val="25408885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「正しい使い方」がだいたいまとまったら続いて「安全な使い方」について話し合います。</a:t>
            </a:r>
          </a:p>
          <a:p>
            <a:r>
              <a:rPr lang="ja-JP" altLang="ja-JP" dirty="0"/>
              <a:t>ルールが決まりましたら、余白に書き込んでいってください。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61</a:t>
            </a:fld>
            <a:endParaRPr kumimoji="1" lang="ja-JP" altLang="en-US"/>
          </a:p>
        </p:txBody>
      </p:sp>
    </p:spTree>
    <p:extLst>
      <p:ext uri="{BB962C8B-B14F-4D97-AF65-F5344CB8AC3E}">
        <p14:creationId xmlns:p14="http://schemas.microsoft.com/office/powerpoint/2010/main" val="25408885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最後に「ルールやマナー」について話し合います。時間があるようでしたら、全体を見て足りないルールを補ってください。</a:t>
            </a:r>
          </a:p>
          <a:p>
            <a:r>
              <a:rPr lang="ja-JP" altLang="ja-JP" dirty="0"/>
              <a:t>このように３種類のテーマごとに話し合って、「我が家のルール」を決めていただきます。話し合いの時間は全体で〇分程度を予定しています。今、〇時〇分ですので、〇時〇分まで「我が家のルール」を話し合ってください。完成させなくても結構です。話し合って決めていくプロセスが大切です。そして最後に、「我が家のルール」を発表してもらいます。</a:t>
            </a:r>
          </a:p>
          <a:p>
            <a:r>
              <a:rPr lang="ja-JP" altLang="ja-JP" dirty="0"/>
              <a:t>それでは、話し合い活動を始めてください。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62</a:t>
            </a:fld>
            <a:endParaRPr kumimoji="1" lang="ja-JP" altLang="en-US"/>
          </a:p>
        </p:txBody>
      </p:sp>
    </p:spTree>
    <p:extLst>
      <p:ext uri="{BB962C8B-B14F-4D97-AF65-F5344CB8AC3E}">
        <p14:creationId xmlns:p14="http://schemas.microsoft.com/office/powerpoint/2010/main" val="25408885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時間になりましたので、それぞれの</a:t>
            </a:r>
            <a:r>
              <a:rPr lang="ja-JP" altLang="en-US" dirty="0"/>
              <a:t>グループ</a:t>
            </a:r>
            <a:r>
              <a:rPr lang="ja-JP" altLang="ja-JP" dirty="0"/>
              <a:t>ごとに発表していただきます。</a:t>
            </a:r>
          </a:p>
          <a:p>
            <a:r>
              <a:rPr lang="ja-JP" altLang="ja-JP" dirty="0"/>
              <a:t>まず</a:t>
            </a:r>
            <a:r>
              <a:rPr lang="ja-JP" altLang="ja-JP" dirty="0" err="1"/>
              <a:t>〇</a:t>
            </a:r>
            <a:r>
              <a:rPr lang="ja-JP" altLang="en-US" dirty="0"/>
              <a:t>グループ</a:t>
            </a:r>
            <a:r>
              <a:rPr lang="ja-JP" altLang="ja-JP" dirty="0"/>
              <a:t>の方からお願いします。（時間が無ければ、一部の</a:t>
            </a:r>
            <a:r>
              <a:rPr lang="ja-JP" altLang="en-US" dirty="0"/>
              <a:t>グループ</a:t>
            </a:r>
            <a:r>
              <a:rPr lang="ja-JP" altLang="ja-JP" dirty="0"/>
              <a:t>だけでも可。発表してもらった「我が家のルール」について司会者が共感的なコメントをつける）</a:t>
            </a:r>
          </a:p>
          <a:p>
            <a:r>
              <a:rPr lang="ja-JP" altLang="ja-JP" dirty="0"/>
              <a:t>みなさん、それぞれ知恵を絞ってすばらしいルールを考えてくださいました。いずれも貴重なルールだと思います。</a:t>
            </a:r>
          </a:p>
          <a:p>
            <a:r>
              <a:rPr lang="ja-JP" altLang="ja-JP" dirty="0"/>
              <a:t>他の研修で出されたルールを</a:t>
            </a:r>
            <a:r>
              <a:rPr lang="en-US" altLang="ja-JP" dirty="0"/>
              <a:t>1</a:t>
            </a:r>
            <a:r>
              <a:rPr lang="ja-JP" altLang="ja-JP" dirty="0"/>
              <a:t>枚にまとめた「ワークシート②」をただいまからお配りします。</a:t>
            </a:r>
            <a:r>
              <a:rPr lang="ja-JP" altLang="en-US" dirty="0"/>
              <a:t>皆</a:t>
            </a:r>
            <a:r>
              <a:rPr lang="ja-JP" altLang="ja-JP" dirty="0"/>
              <a:t>さまのルール作りの参考にしていただければと考えています。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63</a:t>
            </a:fld>
            <a:endParaRPr kumimoji="1" lang="ja-JP" altLang="en-US"/>
          </a:p>
        </p:txBody>
      </p:sp>
    </p:spTree>
    <p:extLst>
      <p:ext uri="{BB962C8B-B14F-4D97-AF65-F5344CB8AC3E}">
        <p14:creationId xmlns:p14="http://schemas.microsoft.com/office/powerpoint/2010/main" val="25408885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083386">
              <a:defRPr/>
            </a:pPr>
            <a:r>
              <a:rPr lang="ja-JP" altLang="ja-JP" dirty="0">
                <a:solidFill>
                  <a:schemeClr val="tx1"/>
                </a:solidFill>
              </a:rPr>
              <a:t>「正しい使い方」では、ネットワークの利用者としてよりよいネット社会を築くために心がけるべきことをまとめています。インターネットは誰もが情報を発信できるツールです。しかし気をつけないと差別や</a:t>
            </a:r>
            <a:r>
              <a:rPr lang="ja-JP" altLang="en-US" dirty="0">
                <a:solidFill>
                  <a:schemeClr val="tx1"/>
                </a:solidFill>
              </a:rPr>
              <a:t>いじめ</a:t>
            </a:r>
            <a:r>
              <a:rPr lang="ja-JP" altLang="ja-JP" dirty="0">
                <a:solidFill>
                  <a:schemeClr val="tx1"/>
                </a:solidFill>
              </a:rPr>
              <a:t>の道具になってしまうかも知れません。情報を受け取る人の立場に立って相手を思いやる気持ち</a:t>
            </a:r>
            <a:r>
              <a:rPr lang="ja-JP" altLang="en-US" dirty="0">
                <a:solidFill>
                  <a:schemeClr val="tx1"/>
                </a:solidFill>
              </a:rPr>
              <a:t>を持ち</a:t>
            </a:r>
            <a:r>
              <a:rPr lang="ja-JP" altLang="ja-JP" dirty="0">
                <a:solidFill>
                  <a:schemeClr val="tx1"/>
                </a:solidFill>
              </a:rPr>
              <a:t>、間違いやデマなどを発信せず自分の情報発信には責任を持つ</a:t>
            </a:r>
            <a:r>
              <a:rPr lang="ja-JP" altLang="en-US" dirty="0">
                <a:solidFill>
                  <a:schemeClr val="tx1"/>
                </a:solidFill>
              </a:rPr>
              <a:t>ことが</a:t>
            </a:r>
            <a:r>
              <a:rPr lang="ja-JP" altLang="ja-JP" dirty="0">
                <a:solidFill>
                  <a:schemeClr val="tx1"/>
                </a:solidFill>
              </a:rPr>
              <a:t>大切</a:t>
            </a:r>
            <a:r>
              <a:rPr lang="ja-JP" altLang="en-US" dirty="0">
                <a:solidFill>
                  <a:schemeClr val="tx1"/>
                </a:solidFill>
              </a:rPr>
              <a:t>です</a:t>
            </a:r>
            <a:r>
              <a:rPr lang="ja-JP" altLang="ja-JP" dirty="0">
                <a:solidFill>
                  <a:schemeClr val="tx1"/>
                </a:solidFill>
              </a:rPr>
              <a:t>。</a:t>
            </a:r>
            <a:endParaRPr kumimoji="1" lang="ja-JP" altLang="en-US" dirty="0">
              <a:solidFill>
                <a:schemeClr val="tx1"/>
              </a:solidFill>
            </a:endParaRPr>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64</a:t>
            </a:fld>
            <a:endParaRPr kumimoji="1" lang="ja-JP" altLang="en-US"/>
          </a:p>
        </p:txBody>
      </p:sp>
    </p:spTree>
    <p:extLst>
      <p:ext uri="{BB962C8B-B14F-4D97-AF65-F5344CB8AC3E}">
        <p14:creationId xmlns:p14="http://schemas.microsoft.com/office/powerpoint/2010/main" val="8952681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solidFill>
                  <a:schemeClr val="tx1"/>
                </a:solidFill>
              </a:rPr>
              <a:t>「安全な使い方」では、危険を防止して、</a:t>
            </a:r>
            <a:r>
              <a:rPr lang="ja-JP" altLang="en-US" dirty="0">
                <a:solidFill>
                  <a:schemeClr val="tx1"/>
                </a:solidFill>
              </a:rPr>
              <a:t>ネット上の</a:t>
            </a:r>
            <a:r>
              <a:rPr lang="ja-JP" altLang="ja-JP" dirty="0">
                <a:solidFill>
                  <a:schemeClr val="tx1"/>
                </a:solidFill>
              </a:rPr>
              <a:t>情報をより安全で快適に</a:t>
            </a:r>
            <a:r>
              <a:rPr lang="ja-JP" altLang="en-US" dirty="0">
                <a:solidFill>
                  <a:schemeClr val="tx1"/>
                </a:solidFill>
              </a:rPr>
              <a:t>子どもたちに</a:t>
            </a:r>
            <a:r>
              <a:rPr lang="ja-JP" altLang="ja-JP" dirty="0">
                <a:solidFill>
                  <a:schemeClr val="tx1"/>
                </a:solidFill>
              </a:rPr>
              <a:t>使わせる</a:t>
            </a:r>
            <a:r>
              <a:rPr lang="ja-JP" altLang="en-US" dirty="0">
                <a:solidFill>
                  <a:schemeClr val="tx1"/>
                </a:solidFill>
              </a:rPr>
              <a:t>ため、</a:t>
            </a:r>
            <a:r>
              <a:rPr lang="ja-JP" altLang="ja-JP" dirty="0">
                <a:solidFill>
                  <a:schemeClr val="tx1"/>
                </a:solidFill>
              </a:rPr>
              <a:t>フィルタリングの設定やパスワードの管理、個人情報の保護など</a:t>
            </a:r>
            <a:r>
              <a:rPr lang="ja-JP" altLang="en-US" dirty="0">
                <a:solidFill>
                  <a:schemeClr val="tx1"/>
                </a:solidFill>
              </a:rPr>
              <a:t>を子どもと一緒にルール作りすることが</a:t>
            </a:r>
            <a:r>
              <a:rPr lang="ja-JP" altLang="ja-JP" dirty="0">
                <a:solidFill>
                  <a:schemeClr val="tx1"/>
                </a:solidFill>
              </a:rPr>
              <a:t>ポイントになります。</a:t>
            </a:r>
          </a:p>
          <a:p>
            <a:r>
              <a:rPr lang="ja-JP" altLang="ja-JP" dirty="0">
                <a:solidFill>
                  <a:schemeClr val="tx1"/>
                </a:solidFill>
              </a:rPr>
              <a:t>また、日ごろから不審に思ったときにはすぐに信頼できる大人に相談する習慣作りも大切です。</a:t>
            </a:r>
            <a:endParaRPr kumimoji="1" lang="ja-JP" altLang="en-US" dirty="0">
              <a:solidFill>
                <a:schemeClr val="tx1"/>
              </a:solidFill>
            </a:endParaRPr>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65</a:t>
            </a:fld>
            <a:endParaRPr kumimoji="1" lang="ja-JP" altLang="en-US"/>
          </a:p>
        </p:txBody>
      </p:sp>
    </p:spTree>
    <p:extLst>
      <p:ext uri="{BB962C8B-B14F-4D97-AF65-F5344CB8AC3E}">
        <p14:creationId xmlns:p14="http://schemas.microsoft.com/office/powerpoint/2010/main" val="39135145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083386">
              <a:defRPr/>
            </a:pPr>
            <a:r>
              <a:rPr lang="ja-JP" altLang="ja-JP" dirty="0"/>
              <a:t>「ルールやマナー」では、社会のルールやネットワークの利用者として最低限守るべきマナーを守ることが大切です。ネットワークは公共的な通信基盤です。個人の遊び道具ではありません。守るべきルールは法律で決められています。また、みんながより快適に使うための知恵や工夫が集められたマナーを守ることも大切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66</a:t>
            </a:fld>
            <a:endParaRPr kumimoji="1" lang="ja-JP" altLang="en-US"/>
          </a:p>
        </p:txBody>
      </p:sp>
    </p:spTree>
    <p:extLst>
      <p:ext uri="{BB962C8B-B14F-4D97-AF65-F5344CB8AC3E}">
        <p14:creationId xmlns:p14="http://schemas.microsoft.com/office/powerpoint/2010/main" val="4120272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この研修に参加された皆さんに、お願いがあります。</a:t>
            </a:r>
          </a:p>
          <a:p>
            <a:r>
              <a:rPr lang="ja-JP" altLang="ja-JP" dirty="0"/>
              <a:t>まず、ご家庭に帰られましたら、早速子どもたちがどのようにネットを使っているのか話し合いましょう。今まで困ったことやトラブルなどについても話し合えるといいですね。そして、今回の研修で学んだように「我が家のルール」を話し合って決めましょう。子どもにルールを書き出させて、家族みんなが見える場所に</a:t>
            </a:r>
            <a:r>
              <a:rPr lang="ja-JP" altLang="en-US" dirty="0"/>
              <a:t>貼り</a:t>
            </a:r>
            <a:r>
              <a:rPr lang="ja-JP" altLang="ja-JP" dirty="0"/>
              <a:t>出します。</a:t>
            </a:r>
            <a:r>
              <a:rPr lang="ja-JP" altLang="en-US" dirty="0"/>
              <a:t>そして、</a:t>
            </a:r>
            <a:r>
              <a:rPr lang="ja-JP" altLang="ja-JP" dirty="0"/>
              <a:t>「我が家のルール」は子どもの成長や実態に応じて定期的に見直すことも大切です。ルール作りが子ども達の安全を見守ってくれると思います。</a:t>
            </a:r>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67</a:t>
            </a:fld>
            <a:endParaRPr kumimoji="1" lang="ja-JP" altLang="en-US"/>
          </a:p>
        </p:txBody>
      </p:sp>
    </p:spTree>
    <p:extLst>
      <p:ext uri="{BB962C8B-B14F-4D97-AF65-F5344CB8AC3E}">
        <p14:creationId xmlns:p14="http://schemas.microsoft.com/office/powerpoint/2010/main" val="17529505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schemeClr val="tx1"/>
                </a:solidFill>
                <a:latin typeface="+mn-ea"/>
                <a:ea typeface="+mn-ea"/>
              </a:rPr>
              <a:t>本教材のデータや</a:t>
            </a:r>
            <a:r>
              <a:rPr lang="en-US" altLang="ja-JP" dirty="0">
                <a:solidFill>
                  <a:schemeClr val="tx1"/>
                </a:solidFill>
                <a:latin typeface="+mn-ea"/>
                <a:ea typeface="+mn-ea"/>
              </a:rPr>
              <a:t>QA</a:t>
            </a:r>
            <a:r>
              <a:rPr lang="ja-JP" altLang="en-US" dirty="0">
                <a:solidFill>
                  <a:schemeClr val="tx1"/>
                </a:solidFill>
                <a:latin typeface="+mn-ea"/>
                <a:ea typeface="+mn-ea"/>
              </a:rPr>
              <a:t>などについてはホームページで確認して下さい。お問い合わせは、ネット安全・安心</a:t>
            </a:r>
            <a:r>
              <a:rPr lang="ja-JP" altLang="en-US" dirty="0" err="1">
                <a:solidFill>
                  <a:schemeClr val="tx1"/>
                </a:solidFill>
                <a:latin typeface="+mn-ea"/>
                <a:ea typeface="+mn-ea"/>
              </a:rPr>
              <a:t>ぎふ</a:t>
            </a:r>
            <a:r>
              <a:rPr lang="ja-JP" altLang="en-US" dirty="0">
                <a:solidFill>
                  <a:schemeClr val="tx1"/>
                </a:solidFill>
                <a:latin typeface="+mn-ea"/>
                <a:ea typeface="+mn-ea"/>
              </a:rPr>
              <a:t>コンソーシアム事務局までお願いします。</a:t>
            </a:r>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68</a:t>
            </a:fld>
            <a:endParaRPr kumimoji="1" lang="ja-JP" altLang="en-US"/>
          </a:p>
        </p:txBody>
      </p:sp>
    </p:spTree>
    <p:extLst>
      <p:ext uri="{BB962C8B-B14F-4D97-AF65-F5344CB8AC3E}">
        <p14:creationId xmlns:p14="http://schemas.microsoft.com/office/powerpoint/2010/main" val="17529505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以上で研修会を終わります。ありがとうございました。</a:t>
            </a:r>
          </a:p>
          <a:p>
            <a:r>
              <a:rPr lang="ja-JP" altLang="ja-JP" dirty="0"/>
              <a:t>それぞれのワークシート①と②をお持ち帰りください</a:t>
            </a:r>
            <a:r>
              <a:rPr lang="ja-JP" altLang="en-US" dirty="0"/>
              <a:t>。</a:t>
            </a:r>
            <a:endParaRPr lang="ja-JP" altLang="ja-JP" dirty="0"/>
          </a:p>
          <a:p>
            <a:r>
              <a:rPr lang="ja-JP" altLang="ja-JP" dirty="0"/>
              <a:t>アンケートのご協力を</a:t>
            </a:r>
            <a:r>
              <a:rPr lang="ja-JP" altLang="ja-JP"/>
              <a:t>お願いします</a:t>
            </a:r>
            <a:r>
              <a:rPr lang="ja-JP" altLang="en-US"/>
              <a:t>。</a:t>
            </a:r>
            <a:endParaRPr lang="ja-JP"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69</a:t>
            </a:fld>
            <a:endParaRPr kumimoji="1" lang="ja-JP" altLang="en-US"/>
          </a:p>
        </p:txBody>
      </p:sp>
    </p:spTree>
    <p:extLst>
      <p:ext uri="{BB962C8B-B14F-4D97-AF65-F5344CB8AC3E}">
        <p14:creationId xmlns:p14="http://schemas.microsoft.com/office/powerpoint/2010/main" val="1260708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まず、子どものインターネットの利用状況についてです。こども家庭庁による「令和５年度青少年のインターネット利用環境実態調査」によると、青少年の９８．７％がインターネットを利用していると回答しています。どの学校種別でみても、９割以上がネットを利用しており、高校生は９９．６％が利用しています。インターネットを利用する機器は、高校生・中学生はスマートフォン、小学生は携帯ゲーム機が多くなっています。</a:t>
            </a:r>
            <a:endParaRPr lang="ja-JP" altLang="ja-JP" dirty="0"/>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7</a:t>
            </a:fld>
            <a:endParaRPr kumimoji="1" lang="ja-JP" altLang="en-US"/>
          </a:p>
        </p:txBody>
      </p:sp>
    </p:spTree>
    <p:extLst>
      <p:ext uri="{BB962C8B-B14F-4D97-AF65-F5344CB8AC3E}">
        <p14:creationId xmlns:p14="http://schemas.microsoft.com/office/powerpoint/2010/main" val="2832951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インターネットを利用すると回答した子どもは、何に利用しているのでしょうか。利用内容を見てみると、例年動画視聴、ゲーム、検索が上位であることが分かります。また、令和４年度以降、勉強・学習・知育アプリやサービスでインターネットを利用する子どもが特に増加しています。</a:t>
            </a:r>
            <a:endParaRPr lang="ja-JP" altLang="ja-JP" dirty="0"/>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8</a:t>
            </a:fld>
            <a:endParaRPr kumimoji="1" lang="ja-JP" altLang="en-US"/>
          </a:p>
        </p:txBody>
      </p:sp>
    </p:spTree>
    <p:extLst>
      <p:ext uri="{BB962C8B-B14F-4D97-AF65-F5344CB8AC3E}">
        <p14:creationId xmlns:p14="http://schemas.microsoft.com/office/powerpoint/2010/main" val="2832951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次に、０歳から９歳までの低年齢層の子どもの利用状況を見てみましょう。低年齢層の子どもの７割以上がインターネットを利用しており、年齢が高くなるほど、利用率も高くなる傾向にあります。低年齢層での利用が急拡大していることがうかがえます。利用する機器は、スマートフォン、タブレット、ゲーム機、インターネット接続テレビです。乳幼児のころからネット環境が身近にある状況がわかります。</a:t>
            </a:r>
            <a:endParaRPr lang="ja-JP" altLang="ja-JP" dirty="0"/>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9</a:t>
            </a:fld>
            <a:endParaRPr kumimoji="1" lang="ja-JP" altLang="en-US"/>
          </a:p>
        </p:txBody>
      </p:sp>
    </p:spTree>
    <p:extLst>
      <p:ext uri="{BB962C8B-B14F-4D97-AF65-F5344CB8AC3E}">
        <p14:creationId xmlns:p14="http://schemas.microsoft.com/office/powerpoint/2010/main" val="2832951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281" y="2130919"/>
            <a:ext cx="10361851" cy="147036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562" y="3887100"/>
            <a:ext cx="8533289" cy="1753006"/>
          </a:xfrm>
        </p:spPr>
        <p:txBody>
          <a:bodyPr/>
          <a:lstStyle>
            <a:lvl1pPr marL="0" indent="0" algn="ctr">
              <a:buNone/>
              <a:defRPr>
                <a:solidFill>
                  <a:schemeClr val="tx1">
                    <a:tint val="75000"/>
                  </a:schemeClr>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0D7E16C-622E-47E0-9564-AE16779C9476}" type="datetime1">
              <a:rPr kumimoji="1" lang="ja-JP" altLang="en-US" smtClean="0"/>
              <a:t>2024/3/21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414584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521" y="273113"/>
            <a:ext cx="4010562" cy="1162319"/>
          </a:xfrm>
        </p:spPr>
        <p:txBody>
          <a:bodyPr anchor="b"/>
          <a:lstStyle>
            <a:lvl1pPr algn="l">
              <a:defRPr sz="24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113" y="273114"/>
            <a:ext cx="6814779" cy="585446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521" y="1435433"/>
            <a:ext cx="4010562" cy="4692149"/>
          </a:xfrm>
        </p:spPr>
        <p:txBody>
          <a:bodyPr/>
          <a:lstStyle>
            <a:lvl1pPr marL="0" indent="0">
              <a:buNone/>
              <a:defRPr sz="1700"/>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39BD33F-F617-4148-8AEA-BA05D816FD42}" type="datetime1">
              <a:rPr kumimoji="1" lang="ja-JP" altLang="en-US" smtClean="0"/>
              <a:t>2024/3/21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1856702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406" y="4801712"/>
            <a:ext cx="7314248" cy="566869"/>
          </a:xfrm>
        </p:spPr>
        <p:txBody>
          <a:bodyPr anchor="b"/>
          <a:lstStyle>
            <a:lvl1pPr algn="l">
              <a:defRPr sz="24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406" y="612917"/>
            <a:ext cx="7314248" cy="4115753"/>
          </a:xfrm>
        </p:spPr>
        <p:txBody>
          <a:bodyPr/>
          <a:lstStyle>
            <a:lvl1pPr marL="0" indent="0">
              <a:buNone/>
              <a:defRPr sz="3800"/>
            </a:lvl1pPr>
            <a:lvl2pPr marL="544251" indent="0">
              <a:buNone/>
              <a:defRPr sz="3300"/>
            </a:lvl2pPr>
            <a:lvl3pPr marL="1088502" indent="0">
              <a:buNone/>
              <a:defRPr sz="2900"/>
            </a:lvl3pPr>
            <a:lvl4pPr marL="1632753" indent="0">
              <a:buNone/>
              <a:defRPr sz="2400"/>
            </a:lvl4pPr>
            <a:lvl5pPr marL="2177004" indent="0">
              <a:buNone/>
              <a:defRPr sz="2400"/>
            </a:lvl5pPr>
            <a:lvl6pPr marL="2721254" indent="0">
              <a:buNone/>
              <a:defRPr sz="2400"/>
            </a:lvl6pPr>
            <a:lvl7pPr marL="3265505" indent="0">
              <a:buNone/>
              <a:defRPr sz="2400"/>
            </a:lvl7pPr>
            <a:lvl8pPr marL="3809756" indent="0">
              <a:buNone/>
              <a:defRPr sz="2400"/>
            </a:lvl8pPr>
            <a:lvl9pPr marL="4354007" indent="0">
              <a:buNone/>
              <a:defRPr sz="2400"/>
            </a:lvl9pPr>
          </a:lstStyle>
          <a:p>
            <a:endParaRPr kumimoji="1" lang="ja-JP" altLang="en-US"/>
          </a:p>
        </p:txBody>
      </p:sp>
      <p:sp>
        <p:nvSpPr>
          <p:cNvPr id="4" name="テキスト プレースホルダー 3"/>
          <p:cNvSpPr>
            <a:spLocks noGrp="1"/>
          </p:cNvSpPr>
          <p:nvPr>
            <p:ph type="body" sz="half" idx="2"/>
          </p:nvPr>
        </p:nvSpPr>
        <p:spPr>
          <a:xfrm>
            <a:off x="2389406" y="5368581"/>
            <a:ext cx="7314248" cy="805048"/>
          </a:xfrm>
        </p:spPr>
        <p:txBody>
          <a:bodyPr/>
          <a:lstStyle>
            <a:lvl1pPr marL="0" indent="0">
              <a:buNone/>
              <a:defRPr sz="1700"/>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D732A49-C681-4224-AD84-7C00712CC590}" type="datetime1">
              <a:rPr kumimoji="1" lang="ja-JP" altLang="en-US" smtClean="0"/>
              <a:t>2024/3/21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3676218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3375B1-F512-45B1-9943-6F30472C54BD}" type="datetime1">
              <a:rPr kumimoji="1" lang="ja-JP" altLang="en-US" smtClean="0"/>
              <a:t>2024/3/21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1402046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8049" y="274702"/>
            <a:ext cx="2742843" cy="5852880"/>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521" y="274702"/>
            <a:ext cx="8025355" cy="5852880"/>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7950EB4-C011-45A9-BA6E-AC551F9BCB9F}" type="datetime1">
              <a:rPr kumimoji="1" lang="ja-JP" altLang="en-US" smtClean="0"/>
              <a:t>2024/3/21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1623544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521" y="333450"/>
            <a:ext cx="10971372" cy="504056"/>
          </a:xfrm>
        </p:spPr>
        <p:txBody>
          <a:bodyPr>
            <a:normAutofit/>
          </a:bodyPr>
          <a:lstStyle>
            <a:lvl1pPr>
              <a:defRPr sz="2400"/>
            </a:lvl1pP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noAutofit/>
          </a:bodyPr>
          <a:lstStyle>
            <a:lvl1pPr>
              <a:defRPr sz="2800">
                <a:solidFill>
                  <a:schemeClr val="accent1"/>
                </a:solidFill>
              </a:defRPr>
            </a:lvl1pPr>
            <a:lvl2pPr marL="360363" indent="-6350">
              <a:buFontTx/>
              <a:buNone/>
              <a:defRPr sz="2200">
                <a:latin typeface="HG丸ｺﾞｼｯｸM-PRO" pitchFamily="50" charset="-128"/>
                <a:ea typeface="HG丸ｺﾞｼｯｸM-PRO" pitchFamily="50" charset="-128"/>
              </a:defRPr>
            </a:lvl2pPr>
            <a:lvl3pPr marL="354013" indent="0">
              <a:buFontTx/>
              <a:buNone/>
              <a:defRPr sz="2000">
                <a:latin typeface="+mn-ea"/>
                <a:ea typeface="+mn-ea"/>
              </a:defRPr>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95F4D5D8-1B6B-429A-ADAD-940194079146}" type="datetime1">
              <a:rPr kumimoji="1" lang="ja-JP" altLang="en-US" smtClean="0"/>
              <a:t>2024/3/21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423798" y="6357822"/>
            <a:ext cx="685073" cy="365210"/>
          </a:xfrm>
        </p:spPr>
        <p:txBody>
          <a:bodyPr/>
          <a:lstStyle>
            <a:lvl1pPr algn="ctr">
              <a:defRPr sz="2000"/>
            </a:lvl1pPr>
          </a:lstStyle>
          <a:p>
            <a:fld id="{FE9BCB6C-B0B8-4E73-AD91-95F69BB24812}" type="slidenum">
              <a:rPr lang="ja-JP" altLang="en-US" smtClean="0"/>
              <a:pPr/>
              <a:t>‹#›</a:t>
            </a:fld>
            <a:endParaRPr lang="ja-JP" altLang="en-US" dirty="0"/>
          </a:p>
        </p:txBody>
      </p:sp>
    </p:spTree>
    <p:extLst>
      <p:ext uri="{BB962C8B-B14F-4D97-AF65-F5344CB8AC3E}">
        <p14:creationId xmlns:p14="http://schemas.microsoft.com/office/powerpoint/2010/main" val="2399329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521" y="333450"/>
            <a:ext cx="10971372" cy="504056"/>
          </a:xfrm>
        </p:spPr>
        <p:txBody>
          <a:bodyPr>
            <a:normAutofit/>
          </a:bodyPr>
          <a:lstStyle>
            <a:lvl1pPr>
              <a:defRPr sz="2400"/>
            </a:lvl1pP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noAutofit/>
          </a:bodyPr>
          <a:lstStyle>
            <a:lvl1pPr>
              <a:defRPr sz="4400">
                <a:solidFill>
                  <a:schemeClr val="tx2"/>
                </a:solidFill>
              </a:defRPr>
            </a:lvl1pPr>
            <a:lvl2pPr marL="360363" indent="-6350">
              <a:buFontTx/>
              <a:buNone/>
              <a:defRPr sz="2200">
                <a:latin typeface="HG丸ｺﾞｼｯｸM-PRO" pitchFamily="50" charset="-128"/>
                <a:ea typeface="HG丸ｺﾞｼｯｸM-PRO" pitchFamily="50" charset="-128"/>
              </a:defRPr>
            </a:lvl2pPr>
            <a:lvl3pPr marL="354013" indent="0">
              <a:buFontTx/>
              <a:buNone/>
              <a:defRPr sz="2000">
                <a:latin typeface="+mn-ea"/>
                <a:ea typeface="+mn-ea"/>
              </a:defRPr>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76A4FB53-7C1C-475C-8437-96311BDF6ED7}" type="datetime1">
              <a:rPr kumimoji="1" lang="ja-JP" altLang="en-US" smtClean="0"/>
              <a:t>2024/3/21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495806" y="6357822"/>
            <a:ext cx="613065" cy="365210"/>
          </a:xfrm>
        </p:spPr>
        <p:txBody>
          <a:bodyPr/>
          <a:lstStyle>
            <a:lvl1pPr algn="ctr">
              <a:defRPr sz="2000"/>
            </a:lvl1pPr>
          </a:lstStyle>
          <a:p>
            <a:fld id="{FE9BCB6C-B0B8-4E73-AD91-95F69BB24812}" type="slidenum">
              <a:rPr lang="ja-JP" altLang="en-US" smtClean="0"/>
              <a:pPr/>
              <a:t>‹#›</a:t>
            </a:fld>
            <a:endParaRPr lang="ja-JP" altLang="en-US" dirty="0"/>
          </a:p>
        </p:txBody>
      </p:sp>
    </p:spTree>
    <p:extLst>
      <p:ext uri="{BB962C8B-B14F-4D97-AF65-F5344CB8AC3E}">
        <p14:creationId xmlns:p14="http://schemas.microsoft.com/office/powerpoint/2010/main" val="1704345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8" name="図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9" y="794"/>
            <a:ext cx="12190365" cy="6858794"/>
          </a:xfrm>
          <a:prstGeom prst="rect">
            <a:avLst/>
          </a:prstGeom>
        </p:spPr>
      </p:pic>
      <p:sp>
        <p:nvSpPr>
          <p:cNvPr id="2" name="タイトル 1"/>
          <p:cNvSpPr>
            <a:spLocks noGrp="1"/>
          </p:cNvSpPr>
          <p:nvPr>
            <p:ph type="title"/>
          </p:nvPr>
        </p:nvSpPr>
        <p:spPr>
          <a:xfrm>
            <a:off x="-7983" y="2075890"/>
            <a:ext cx="12199078" cy="1362390"/>
          </a:xfrm>
          <a:noFill/>
        </p:spPr>
        <p:txBody>
          <a:bodyPr lIns="0" bIns="0" anchor="ctr" anchorCtr="0"/>
          <a:lstStyle>
            <a:lvl1pPr algn="ctr">
              <a:defRPr sz="7200" b="0" cap="all">
                <a:solidFill>
                  <a:schemeClr val="accent5"/>
                </a:solidFill>
              </a:defRPr>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910630" y="995770"/>
            <a:ext cx="10361851" cy="864096"/>
          </a:xfrm>
        </p:spPr>
        <p:txBody>
          <a:bodyPr anchor="ctr" anchorCtr="0">
            <a:noAutofit/>
          </a:bodyPr>
          <a:lstStyle>
            <a:lvl1pPr marL="0" indent="0" algn="ctr">
              <a:buNone/>
              <a:defRPr sz="6000" b="0">
                <a:solidFill>
                  <a:schemeClr val="tx1">
                    <a:tint val="75000"/>
                  </a:schemeClr>
                </a:solidFill>
              </a:defRPr>
            </a:lvl1pPr>
            <a:lvl2pPr marL="544251" indent="0">
              <a:buNone/>
              <a:defRPr sz="2100">
                <a:solidFill>
                  <a:schemeClr val="tx1">
                    <a:tint val="75000"/>
                  </a:schemeClr>
                </a:solidFill>
              </a:defRPr>
            </a:lvl2pPr>
            <a:lvl3pPr marL="1088502" indent="0">
              <a:buNone/>
              <a:defRPr sz="1900">
                <a:solidFill>
                  <a:schemeClr val="tx1">
                    <a:tint val="75000"/>
                  </a:schemeClr>
                </a:solidFill>
              </a:defRPr>
            </a:lvl3pPr>
            <a:lvl4pPr marL="1632753" indent="0">
              <a:buNone/>
              <a:defRPr sz="1700">
                <a:solidFill>
                  <a:schemeClr val="tx1">
                    <a:tint val="75000"/>
                  </a:schemeClr>
                </a:solidFill>
              </a:defRPr>
            </a:lvl4pPr>
            <a:lvl5pPr marL="2177004" indent="0">
              <a:buNone/>
              <a:defRPr sz="1700">
                <a:solidFill>
                  <a:schemeClr val="tx1">
                    <a:tint val="75000"/>
                  </a:schemeClr>
                </a:solidFill>
              </a:defRPr>
            </a:lvl5pPr>
            <a:lvl6pPr marL="2721254" indent="0">
              <a:buNone/>
              <a:defRPr sz="1700">
                <a:solidFill>
                  <a:schemeClr val="tx1">
                    <a:tint val="75000"/>
                  </a:schemeClr>
                </a:solidFill>
              </a:defRPr>
            </a:lvl6pPr>
            <a:lvl7pPr marL="3265505" indent="0">
              <a:buNone/>
              <a:defRPr sz="1700">
                <a:solidFill>
                  <a:schemeClr val="tx1">
                    <a:tint val="75000"/>
                  </a:schemeClr>
                </a:solidFill>
              </a:defRPr>
            </a:lvl7pPr>
            <a:lvl8pPr marL="3809756" indent="0">
              <a:buNone/>
              <a:defRPr sz="1700">
                <a:solidFill>
                  <a:schemeClr val="tx1">
                    <a:tint val="75000"/>
                  </a:schemeClr>
                </a:solidFill>
              </a:defRPr>
            </a:lvl8pPr>
            <a:lvl9pPr marL="4354007" indent="0">
              <a:buNone/>
              <a:defRPr sz="1700">
                <a:solidFill>
                  <a:schemeClr val="tx1">
                    <a:tint val="75000"/>
                  </a:schemeClr>
                </a:solidFill>
              </a:defRPr>
            </a:lvl9pPr>
          </a:lstStyle>
          <a:p>
            <a:pPr lvl="0"/>
            <a:r>
              <a:rPr kumimoji="1" lang="ja-JP" altLang="en-US" dirty="0"/>
              <a:t>マスター テキストの書式設定</a:t>
            </a:r>
          </a:p>
        </p:txBody>
      </p:sp>
      <p:sp>
        <p:nvSpPr>
          <p:cNvPr id="4" name="日付プレースホルダー 3"/>
          <p:cNvSpPr>
            <a:spLocks noGrp="1"/>
          </p:cNvSpPr>
          <p:nvPr>
            <p:ph type="dt" sz="half" idx="10"/>
          </p:nvPr>
        </p:nvSpPr>
        <p:spPr/>
        <p:txBody>
          <a:bodyPr/>
          <a:lstStyle/>
          <a:p>
            <a:fld id="{5E818222-8F61-4CF9-852C-4D5B6819F94A}" type="datetime1">
              <a:rPr kumimoji="1" lang="ja-JP" altLang="en-US" smtClean="0"/>
              <a:t>2024/3/21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cxnSp>
        <p:nvCxnSpPr>
          <p:cNvPr id="10" name="直線コネクタ 9"/>
          <p:cNvCxnSpPr/>
          <p:nvPr userDrawn="1"/>
        </p:nvCxnSpPr>
        <p:spPr>
          <a:xfrm>
            <a:off x="1451395" y="2075890"/>
            <a:ext cx="9289032"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612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pic>
        <p:nvPicPr>
          <p:cNvPr id="8" name="図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9" y="794"/>
            <a:ext cx="12190365" cy="6858794"/>
          </a:xfrm>
          <a:prstGeom prst="rect">
            <a:avLst/>
          </a:prstGeom>
        </p:spPr>
      </p:pic>
      <p:sp>
        <p:nvSpPr>
          <p:cNvPr id="2" name="タイトル 1"/>
          <p:cNvSpPr>
            <a:spLocks noGrp="1"/>
          </p:cNvSpPr>
          <p:nvPr>
            <p:ph type="title"/>
          </p:nvPr>
        </p:nvSpPr>
        <p:spPr>
          <a:xfrm>
            <a:off x="-7983" y="2075890"/>
            <a:ext cx="12199078" cy="1362390"/>
          </a:xfrm>
          <a:noFill/>
        </p:spPr>
        <p:txBody>
          <a:bodyPr lIns="0" bIns="0" anchor="ctr" anchorCtr="0"/>
          <a:lstStyle>
            <a:lvl1pPr algn="ctr">
              <a:defRPr sz="7200" b="0" cap="all">
                <a:solidFill>
                  <a:schemeClr val="accent5"/>
                </a:solidFill>
              </a:defRPr>
            </a:lvl1pPr>
          </a:lstStyle>
          <a:p>
            <a:r>
              <a:rPr kumimoji="1" lang="ja-JP" altLang="en-US" dirty="0"/>
              <a:t>マスター タイトルの書式設定</a:t>
            </a:r>
          </a:p>
        </p:txBody>
      </p:sp>
      <p:sp>
        <p:nvSpPr>
          <p:cNvPr id="4" name="日付プレースホルダー 3"/>
          <p:cNvSpPr>
            <a:spLocks noGrp="1"/>
          </p:cNvSpPr>
          <p:nvPr>
            <p:ph type="dt" sz="half" idx="10"/>
          </p:nvPr>
        </p:nvSpPr>
        <p:spPr/>
        <p:txBody>
          <a:bodyPr/>
          <a:lstStyle/>
          <a:p>
            <a:fld id="{6EDA2624-D2B7-49F6-BA23-19ABFDA28CF5}" type="datetime1">
              <a:rPr kumimoji="1" lang="ja-JP" altLang="en-US" smtClean="0"/>
              <a:t>2024/3/21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146626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521" y="1600571"/>
            <a:ext cx="5384099" cy="452701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6793" y="1600571"/>
            <a:ext cx="5384099" cy="452701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81DA402-CE12-4FBC-95ED-4733FE1E177B}" type="datetime1">
              <a:rPr kumimoji="1" lang="ja-JP" altLang="en-US" smtClean="0"/>
              <a:t>2024/3/21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3167597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521" y="1535469"/>
            <a:ext cx="5386216" cy="639910"/>
          </a:xfrm>
        </p:spPr>
        <p:txBody>
          <a:bodyPr anchor="b"/>
          <a:lstStyle>
            <a:lvl1pPr marL="0" indent="0">
              <a:buNone/>
              <a:defRPr sz="2900" b="1"/>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521" y="2175379"/>
            <a:ext cx="5386216"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2561" y="1535469"/>
            <a:ext cx="5388332" cy="639910"/>
          </a:xfrm>
        </p:spPr>
        <p:txBody>
          <a:bodyPr anchor="b"/>
          <a:lstStyle>
            <a:lvl1pPr marL="0" indent="0">
              <a:buNone/>
              <a:defRPr sz="2900" b="1"/>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2561" y="2175379"/>
            <a:ext cx="5388332"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19568E2-C86B-43C7-9B88-C59D19051C18}" type="datetime1">
              <a:rPr kumimoji="1" lang="ja-JP" altLang="en-US" smtClean="0"/>
              <a:t>2024/3/21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2595324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F158B8E-ACE1-4547-8AEF-07DFDA0035D8}" type="datetime1">
              <a:rPr kumimoji="1" lang="ja-JP" altLang="en-US" smtClean="0"/>
              <a:t>2024/3/21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2860789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3DB48FE-C789-4D48-8036-B600CD91C82C}" type="datetime1">
              <a:rPr kumimoji="1" lang="ja-JP" altLang="en-US" smtClean="0"/>
              <a:t>2024/3/21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4230130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図 11"/>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729" y="794"/>
            <a:ext cx="12190365" cy="6858794"/>
          </a:xfrm>
          <a:prstGeom prst="rect">
            <a:avLst/>
          </a:prstGeom>
        </p:spPr>
      </p:pic>
      <p:sp>
        <p:nvSpPr>
          <p:cNvPr id="2" name="タイトル プレースホルダー 1"/>
          <p:cNvSpPr>
            <a:spLocks noGrp="1"/>
          </p:cNvSpPr>
          <p:nvPr>
            <p:ph type="title"/>
          </p:nvPr>
        </p:nvSpPr>
        <p:spPr>
          <a:xfrm>
            <a:off x="609521" y="333450"/>
            <a:ext cx="10971372" cy="496729"/>
          </a:xfrm>
          <a:prstGeom prst="rect">
            <a:avLst/>
          </a:prstGeom>
          <a:gradFill flip="none" rotWithShape="1">
            <a:gsLst>
              <a:gs pos="70000">
                <a:schemeClr val="accent5"/>
              </a:gs>
              <a:gs pos="100000">
                <a:schemeClr val="accent5">
                  <a:lumMod val="0"/>
                  <a:lumOff val="100000"/>
                  <a:alpha val="0"/>
                </a:schemeClr>
              </a:gs>
            </a:gsLst>
            <a:lin ang="0" scaled="1"/>
            <a:tileRect/>
          </a:gradFill>
        </p:spPr>
        <p:txBody>
          <a:bodyPr vert="horz" lIns="180000" tIns="0" rIns="0" bIns="36000" rtlCol="0" anchor="ctr" anchorCtr="0">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09521" y="1046748"/>
            <a:ext cx="10971372" cy="5263368"/>
          </a:xfrm>
          <a:prstGeom prst="rect">
            <a:avLst/>
          </a:prstGeom>
        </p:spPr>
        <p:txBody>
          <a:bodyPr vert="horz" lIns="0" tIns="0" rIns="0" bIns="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09521" y="6357822"/>
            <a:ext cx="2844430" cy="365210"/>
          </a:xfrm>
          <a:prstGeom prst="rect">
            <a:avLst/>
          </a:prstGeom>
        </p:spPr>
        <p:txBody>
          <a:bodyPr vert="horz" lIns="108850" tIns="54425" rIns="108850" bIns="54425" rtlCol="0" anchor="ctr"/>
          <a:lstStyle>
            <a:lvl1pPr algn="l">
              <a:defRPr sz="1400">
                <a:solidFill>
                  <a:schemeClr val="tx1">
                    <a:tint val="75000"/>
                  </a:schemeClr>
                </a:solidFill>
              </a:defRPr>
            </a:lvl1pPr>
          </a:lstStyle>
          <a:p>
            <a:fld id="{19E8041B-9623-49B5-BF83-D6ADF2A3F4C1}" type="datetime1">
              <a:rPr kumimoji="1" lang="ja-JP" altLang="en-US" smtClean="0"/>
              <a:t>2024/3/21</a:t>
            </a:fld>
            <a:endParaRPr kumimoji="1" lang="ja-JP" altLang="en-US"/>
          </a:p>
        </p:txBody>
      </p:sp>
      <p:sp>
        <p:nvSpPr>
          <p:cNvPr id="5" name="フッター プレースホルダー 4"/>
          <p:cNvSpPr>
            <a:spLocks noGrp="1"/>
          </p:cNvSpPr>
          <p:nvPr>
            <p:ph type="ftr" sz="quarter" idx="3"/>
          </p:nvPr>
        </p:nvSpPr>
        <p:spPr>
          <a:xfrm>
            <a:off x="4165058" y="6357822"/>
            <a:ext cx="3860297" cy="365210"/>
          </a:xfrm>
          <a:prstGeom prst="rect">
            <a:avLst/>
          </a:prstGeom>
        </p:spPr>
        <p:txBody>
          <a:bodyPr vert="horz" lIns="108850" tIns="54425" rIns="108850" bIns="54425" rtlCol="0" anchor="ctr"/>
          <a:lstStyle>
            <a:lvl1pPr algn="ctr">
              <a:defRPr sz="14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1415652" y="6357822"/>
            <a:ext cx="692313" cy="365210"/>
          </a:xfrm>
          <a:prstGeom prst="rect">
            <a:avLst/>
          </a:prstGeom>
        </p:spPr>
        <p:txBody>
          <a:bodyPr vert="horz" lIns="0" tIns="0" rIns="0" bIns="0" rtlCol="0" anchor="b" anchorCtr="0"/>
          <a:lstStyle>
            <a:lvl1pPr algn="ctr">
              <a:defRPr sz="2800" b="1">
                <a:solidFill>
                  <a:schemeClr val="bg1"/>
                </a:solidFill>
                <a:latin typeface="HG丸ｺﾞｼｯｸM-PRO" pitchFamily="50" charset="-128"/>
                <a:ea typeface="HG丸ｺﾞｼｯｸM-PRO" pitchFamily="50" charset="-128"/>
              </a:defRPr>
            </a:lvl1pPr>
          </a:lstStyle>
          <a:p>
            <a:fld id="{FE9BCB6C-B0B8-4E73-AD91-95F69BB24812}" type="slidenum">
              <a:rPr lang="ja-JP" altLang="en-US" smtClean="0"/>
              <a:pPr/>
              <a:t>‹#›</a:t>
            </a:fld>
            <a:endParaRPr lang="ja-JP" altLang="en-US" dirty="0"/>
          </a:p>
        </p:txBody>
      </p:sp>
    </p:spTree>
    <p:extLst>
      <p:ext uri="{BB962C8B-B14F-4D97-AF65-F5344CB8AC3E}">
        <p14:creationId xmlns:p14="http://schemas.microsoft.com/office/powerpoint/2010/main" val="3199787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6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dt="0"/>
  <p:txStyles>
    <p:titleStyle>
      <a:lvl1pPr algn="l" defTabSz="1088502" rtl="0" eaLnBrk="1" latinLnBrk="0" hangingPunct="1">
        <a:spcBef>
          <a:spcPct val="0"/>
        </a:spcBef>
        <a:buNone/>
        <a:defRPr kumimoji="1" sz="2400" kern="1200">
          <a:solidFill>
            <a:schemeClr val="bg1"/>
          </a:solidFill>
          <a:latin typeface="HGP創英角ｺﾞｼｯｸUB" pitchFamily="50" charset="-128"/>
          <a:ea typeface="HGP創英角ｺﾞｼｯｸUB" pitchFamily="50" charset="-128"/>
          <a:cs typeface="+mj-cs"/>
        </a:defRPr>
      </a:lvl1pPr>
    </p:titleStyle>
    <p:bodyStyle>
      <a:lvl1pPr marL="0" indent="0" algn="just" defTabSz="1088502" rtl="0" eaLnBrk="1" latinLnBrk="0" hangingPunct="1">
        <a:spcBef>
          <a:spcPct val="20000"/>
        </a:spcBef>
        <a:buFontTx/>
        <a:buNone/>
        <a:defRPr kumimoji="1" sz="2800" kern="1200">
          <a:solidFill>
            <a:schemeClr val="accent1"/>
          </a:solidFill>
          <a:latin typeface="HGPｺﾞｼｯｸE" pitchFamily="50" charset="-128"/>
          <a:ea typeface="HGPｺﾞｼｯｸE" pitchFamily="50" charset="-128"/>
          <a:cs typeface="+mn-cs"/>
        </a:defRPr>
      </a:lvl1pPr>
      <a:lvl2pPr marL="360363" indent="265113" algn="just" defTabSz="1088502" rtl="0" eaLnBrk="1" latinLnBrk="0" hangingPunct="1">
        <a:spcBef>
          <a:spcPct val="20000"/>
        </a:spcBef>
        <a:buFontTx/>
        <a:buNone/>
        <a:defRPr kumimoji="1" sz="2200" kern="1200">
          <a:solidFill>
            <a:schemeClr val="tx1"/>
          </a:solidFill>
          <a:latin typeface="+mn-ea"/>
          <a:ea typeface="+mn-ea"/>
          <a:cs typeface="+mn-cs"/>
        </a:defRPr>
      </a:lvl2pPr>
      <a:lvl3pPr marL="1360627" indent="-272125" algn="just" defTabSz="1088502" rtl="0" eaLnBrk="1" latinLnBrk="0" hangingPunct="1">
        <a:spcBef>
          <a:spcPct val="20000"/>
        </a:spcBef>
        <a:buFont typeface="Arial" pitchFamily="34" charset="0"/>
        <a:buChar char="•"/>
        <a:defRPr kumimoji="1" sz="2900" kern="1200">
          <a:solidFill>
            <a:schemeClr val="tx1"/>
          </a:solidFill>
          <a:latin typeface="+mn-lt"/>
          <a:ea typeface="+mn-ea"/>
          <a:cs typeface="+mn-cs"/>
        </a:defRPr>
      </a:lvl3pPr>
      <a:lvl4pPr marL="1904878" indent="-272125" algn="just"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4pPr>
      <a:lvl5pPr marL="2449129" indent="-272125" algn="just"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9pPr>
    </p:bodyStyle>
    <p:otherStyle>
      <a:defPPr>
        <a:defRPr lang="ja-JP"/>
      </a:defPPr>
      <a:lvl1pPr marL="0" algn="l" defTabSz="1088502" rtl="0" eaLnBrk="1" latinLnBrk="0" hangingPunct="1">
        <a:defRPr kumimoji="1" sz="2100" kern="1200">
          <a:solidFill>
            <a:schemeClr val="tx1"/>
          </a:solidFill>
          <a:latin typeface="+mn-lt"/>
          <a:ea typeface="+mn-ea"/>
          <a:cs typeface="+mn-cs"/>
        </a:defRPr>
      </a:lvl1pPr>
      <a:lvl2pPr marL="544251" algn="l" defTabSz="1088502" rtl="0" eaLnBrk="1" latinLnBrk="0" hangingPunct="1">
        <a:defRPr kumimoji="1" sz="2100" kern="1200">
          <a:solidFill>
            <a:schemeClr val="tx1"/>
          </a:solidFill>
          <a:latin typeface="+mn-lt"/>
          <a:ea typeface="+mn-ea"/>
          <a:cs typeface="+mn-cs"/>
        </a:defRPr>
      </a:lvl2pPr>
      <a:lvl3pPr marL="1088502" algn="l" defTabSz="1088502" rtl="0" eaLnBrk="1" latinLnBrk="0" hangingPunct="1">
        <a:defRPr kumimoji="1" sz="2100" kern="1200">
          <a:solidFill>
            <a:schemeClr val="tx1"/>
          </a:solidFill>
          <a:latin typeface="+mn-lt"/>
          <a:ea typeface="+mn-ea"/>
          <a:cs typeface="+mn-cs"/>
        </a:defRPr>
      </a:lvl3pPr>
      <a:lvl4pPr marL="1632753" algn="l" defTabSz="1088502" rtl="0" eaLnBrk="1" latinLnBrk="0" hangingPunct="1">
        <a:defRPr kumimoji="1" sz="2100" kern="1200">
          <a:solidFill>
            <a:schemeClr val="tx1"/>
          </a:solidFill>
          <a:latin typeface="+mn-lt"/>
          <a:ea typeface="+mn-ea"/>
          <a:cs typeface="+mn-cs"/>
        </a:defRPr>
      </a:lvl4pPr>
      <a:lvl5pPr marL="2177004" algn="l" defTabSz="1088502" rtl="0" eaLnBrk="1" latinLnBrk="0" hangingPunct="1">
        <a:defRPr kumimoji="1" sz="2100" kern="1200">
          <a:solidFill>
            <a:schemeClr val="tx1"/>
          </a:solidFill>
          <a:latin typeface="+mn-lt"/>
          <a:ea typeface="+mn-ea"/>
          <a:cs typeface="+mn-cs"/>
        </a:defRPr>
      </a:lvl5pPr>
      <a:lvl6pPr marL="2721254" algn="l" defTabSz="1088502" rtl="0" eaLnBrk="1" latinLnBrk="0" hangingPunct="1">
        <a:defRPr kumimoji="1" sz="2100" kern="1200">
          <a:solidFill>
            <a:schemeClr val="tx1"/>
          </a:solidFill>
          <a:latin typeface="+mn-lt"/>
          <a:ea typeface="+mn-ea"/>
          <a:cs typeface="+mn-cs"/>
        </a:defRPr>
      </a:lvl6pPr>
      <a:lvl7pPr marL="3265505" algn="l" defTabSz="1088502" rtl="0" eaLnBrk="1" latinLnBrk="0" hangingPunct="1">
        <a:defRPr kumimoji="1" sz="2100" kern="1200">
          <a:solidFill>
            <a:schemeClr val="tx1"/>
          </a:solidFill>
          <a:latin typeface="+mn-lt"/>
          <a:ea typeface="+mn-ea"/>
          <a:cs typeface="+mn-cs"/>
        </a:defRPr>
      </a:lvl7pPr>
      <a:lvl8pPr marL="3809756" algn="l" defTabSz="1088502" rtl="0" eaLnBrk="1" latinLnBrk="0" hangingPunct="1">
        <a:defRPr kumimoji="1" sz="2100" kern="1200">
          <a:solidFill>
            <a:schemeClr val="tx1"/>
          </a:solidFill>
          <a:latin typeface="+mn-lt"/>
          <a:ea typeface="+mn-ea"/>
          <a:cs typeface="+mn-cs"/>
        </a:defRPr>
      </a:lvl8pPr>
      <a:lvl9pPr marL="4354007" algn="l" defTabSz="1088502" rtl="0" eaLnBrk="1" latinLnBrk="0" hangingPunct="1">
        <a:defRPr kumimoji="1"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2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3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3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50.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49.png"/><Relationship Id="rId5" Type="http://schemas.openxmlformats.org/officeDocument/2006/relationships/image" Target="../media/image30.png"/><Relationship Id="rId10" Type="http://schemas.openxmlformats.org/officeDocument/2006/relationships/image" Target="../media/image48.png"/><Relationship Id="rId4" Type="http://schemas.openxmlformats.org/officeDocument/2006/relationships/image" Target="../media/image29.png"/><Relationship Id="rId9"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94886" y="989246"/>
            <a:ext cx="9380840" cy="2952328"/>
          </a:xfrm>
          <a:prstGeom prst="rect">
            <a:avLst/>
          </a:prstGeom>
          <a:noFill/>
        </p:spPr>
        <p:txBody>
          <a:bodyPr wrap="none" lIns="0" tIns="0" rIns="0" bIns="0" rtlCol="0">
            <a:noAutofit/>
          </a:bodyPr>
          <a:lstStyle/>
          <a:p>
            <a:pPr algn="ctr"/>
            <a:r>
              <a:rPr kumimoji="1" lang="ja-JP" altLang="en-US" sz="7500" dirty="0">
                <a:solidFill>
                  <a:schemeClr val="accent1"/>
                </a:solidFill>
                <a:latin typeface="HGP創英ﾌﾟﾚｾﾞﾝｽEB" pitchFamily="18" charset="-128"/>
                <a:ea typeface="HGP創英ﾌﾟﾚｾﾞﾝｽEB" pitchFamily="18" charset="-128"/>
              </a:rPr>
              <a:t>子どもを見守る</a:t>
            </a:r>
            <a:r>
              <a:rPr lang="ja-JP" altLang="en-US" sz="7500" dirty="0">
                <a:solidFill>
                  <a:schemeClr val="accent1"/>
                </a:solidFill>
                <a:latin typeface="HGP創英ﾌﾟﾚｾﾞﾝｽEB" pitchFamily="18" charset="-128"/>
                <a:ea typeface="HGP創英ﾌﾟﾚｾﾞﾝｽEB" pitchFamily="18" charset="-128"/>
              </a:rPr>
              <a:t>大人</a:t>
            </a:r>
            <a:r>
              <a:rPr kumimoji="1" lang="ja-JP" altLang="en-US" sz="7500" dirty="0">
                <a:solidFill>
                  <a:schemeClr val="accent1"/>
                </a:solidFill>
                <a:latin typeface="HGP創英ﾌﾟﾚｾﾞﾝｽEB" pitchFamily="18" charset="-128"/>
                <a:ea typeface="HGP創英ﾌﾟﾚｾﾞﾝｽEB" pitchFamily="18" charset="-128"/>
              </a:rPr>
              <a:t>のための</a:t>
            </a:r>
            <a:endParaRPr kumimoji="1" lang="en-US" altLang="ja-JP" sz="7500" dirty="0">
              <a:solidFill>
                <a:schemeClr val="accent1"/>
              </a:solidFill>
              <a:latin typeface="HGP創英ﾌﾟﾚｾﾞﾝｽEB" pitchFamily="18" charset="-128"/>
              <a:ea typeface="HGP創英ﾌﾟﾚｾﾞﾝｽEB" pitchFamily="18" charset="-128"/>
            </a:endParaRPr>
          </a:p>
          <a:p>
            <a:pPr algn="ctr"/>
            <a:r>
              <a:rPr lang="ja-JP" altLang="en-US" sz="7500" dirty="0">
                <a:solidFill>
                  <a:schemeClr val="accent1"/>
                </a:solidFill>
                <a:latin typeface="HGP創英ﾌﾟﾚｾﾞﾝｽEB" pitchFamily="18" charset="-128"/>
                <a:ea typeface="HGP創英ﾌﾟﾚｾﾞﾝｽEB" pitchFamily="18" charset="-128"/>
              </a:rPr>
              <a:t>情報モラル研修</a:t>
            </a:r>
            <a:endParaRPr kumimoji="1" lang="ja-JP" altLang="en-US" sz="7500" dirty="0">
              <a:solidFill>
                <a:schemeClr val="accent1"/>
              </a:solidFill>
              <a:latin typeface="HGP創英ﾌﾟﾚｾﾞﾝｽEB" pitchFamily="18" charset="-128"/>
              <a:ea typeface="HGP創英ﾌﾟﾚｾﾞﾝｽEB" pitchFamily="18" charset="-128"/>
            </a:endParaRPr>
          </a:p>
        </p:txBody>
      </p:sp>
      <p:pic>
        <p:nvPicPr>
          <p:cNvPr id="4" name="図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23681" y="3789834"/>
            <a:ext cx="1543050" cy="2400300"/>
          </a:xfrm>
          <a:prstGeom prst="rect">
            <a:avLst/>
          </a:prstGeom>
        </p:spPr>
      </p:pic>
    </p:spTree>
    <p:extLst>
      <p:ext uri="{BB962C8B-B14F-4D97-AF65-F5344CB8AC3E}">
        <p14:creationId xmlns:p14="http://schemas.microsoft.com/office/powerpoint/2010/main" val="2781366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4</a:t>
            </a:r>
            <a:r>
              <a:rPr kumimoji="1" lang="ja-JP" altLang="en-US" dirty="0" err="1"/>
              <a:t>．</a:t>
            </a:r>
            <a:r>
              <a:rPr kumimoji="1" lang="ja-JP" altLang="en-US" dirty="0"/>
              <a:t>低年齢層の子供のインターネットの利用状況</a:t>
            </a:r>
            <a:r>
              <a:rPr lang="en-US" altLang="ja-JP" dirty="0"/>
              <a:t>-2</a:t>
            </a:r>
            <a:r>
              <a:rPr lang="ja-JP" altLang="en-US" dirty="0"/>
              <a:t> （全国）</a:t>
            </a:r>
            <a:endParaRPr kumimoji="1" lang="ja-JP" altLang="en-US" dirty="0"/>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10</a:t>
            </a:fld>
            <a:endParaRPr lang="ja-JP" altLang="en-US" dirty="0"/>
          </a:p>
        </p:txBody>
      </p:sp>
      <p:sp>
        <p:nvSpPr>
          <p:cNvPr id="11" name="テキスト ボックス 10"/>
          <p:cNvSpPr txBox="1"/>
          <p:nvPr/>
        </p:nvSpPr>
        <p:spPr>
          <a:xfrm>
            <a:off x="6952000" y="6279917"/>
            <a:ext cx="4572085" cy="246221"/>
          </a:xfrm>
          <a:prstGeom prst="rect">
            <a:avLst/>
          </a:prstGeom>
          <a:noFill/>
        </p:spPr>
        <p:txBody>
          <a:bodyPr wrap="none" rtlCol="0">
            <a:spAutoFit/>
          </a:bodyPr>
          <a:lstStyle/>
          <a:p>
            <a:pPr algn="r"/>
            <a:r>
              <a:rPr kumimoji="1" lang="ja-JP" altLang="en-US" sz="1000" dirty="0">
                <a:latin typeface="+mn-ea"/>
              </a:rPr>
              <a:t>出典：「</a:t>
            </a:r>
            <a:r>
              <a:rPr lang="ja-JP" altLang="en-US" sz="1000" dirty="0">
                <a:latin typeface="+mn-ea"/>
              </a:rPr>
              <a:t>令和５年度</a:t>
            </a:r>
            <a:r>
              <a:rPr kumimoji="1" lang="ja-JP" altLang="en-US" sz="1000" dirty="0">
                <a:latin typeface="+mn-ea"/>
              </a:rPr>
              <a:t>青少年のインターネット利用環境実態調査」（子ども家庭庁）より</a:t>
            </a:r>
          </a:p>
        </p:txBody>
      </p:sp>
      <p:graphicFrame>
        <p:nvGraphicFramePr>
          <p:cNvPr id="12" name="コンテンツ プレースホルダー 6" title="通信型ゲーム機、携帯音楽プレーヤーを持っている">
            <a:extLst>
              <a:ext uri="{FF2B5EF4-FFF2-40B4-BE49-F238E27FC236}">
                <a16:creationId xmlns:a16="http://schemas.microsoft.com/office/drawing/2014/main" id="{45B0D6FB-82CB-DCD5-2D39-1B2D5D33FA07}"/>
              </a:ext>
            </a:extLst>
          </p:cNvPr>
          <p:cNvGraphicFramePr>
            <a:graphicFrameLocks noGrp="1"/>
          </p:cNvGraphicFramePr>
          <p:nvPr>
            <p:ph idx="1"/>
            <p:extLst>
              <p:ext uri="{D42A27DB-BD31-4B8C-83A1-F6EECF244321}">
                <p14:modId xmlns:p14="http://schemas.microsoft.com/office/powerpoint/2010/main" val="2984007812"/>
              </p:ext>
            </p:extLst>
          </p:nvPr>
        </p:nvGraphicFramePr>
        <p:xfrm>
          <a:off x="551672" y="972714"/>
          <a:ext cx="10895308" cy="55677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9690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コンテンツ プレースホルダー 6" title="通信型ゲーム機、携帯音楽プレーヤーを持っている">
            <a:extLst>
              <a:ext uri="{FF2B5EF4-FFF2-40B4-BE49-F238E27FC236}">
                <a16:creationId xmlns:a16="http://schemas.microsoft.com/office/drawing/2014/main" id="{D66C7CD2-F492-C0E0-82D2-39A154868ED0}"/>
              </a:ext>
            </a:extLst>
          </p:cNvPr>
          <p:cNvGraphicFramePr>
            <a:graphicFrameLocks noGrp="1"/>
          </p:cNvGraphicFramePr>
          <p:nvPr>
            <p:ph idx="1"/>
            <p:extLst>
              <p:ext uri="{D42A27DB-BD31-4B8C-83A1-F6EECF244321}">
                <p14:modId xmlns:p14="http://schemas.microsoft.com/office/powerpoint/2010/main" val="634359699"/>
              </p:ext>
            </p:extLst>
          </p:nvPr>
        </p:nvGraphicFramePr>
        <p:xfrm>
          <a:off x="609600" y="1046163"/>
          <a:ext cx="10971213" cy="5264150"/>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p:txBody>
          <a:bodyPr>
            <a:normAutofit/>
          </a:bodyPr>
          <a:lstStyle/>
          <a:p>
            <a:r>
              <a:rPr lang="en-US" altLang="ja-JP" dirty="0"/>
              <a:t>5</a:t>
            </a:r>
            <a:r>
              <a:rPr lang="ja-JP" altLang="en-US" dirty="0" err="1"/>
              <a:t>．</a:t>
            </a:r>
            <a:r>
              <a:rPr lang="ja-JP" altLang="en-US" dirty="0"/>
              <a:t>携帯電話やスマホの所持率（岐阜県）</a:t>
            </a:r>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11</a:t>
            </a:fld>
            <a:endParaRPr lang="ja-JP" altLang="en-US" dirty="0"/>
          </a:p>
        </p:txBody>
      </p:sp>
      <p:sp>
        <p:nvSpPr>
          <p:cNvPr id="3" name="テキスト ボックス 2"/>
          <p:cNvSpPr txBox="1"/>
          <p:nvPr/>
        </p:nvSpPr>
        <p:spPr>
          <a:xfrm>
            <a:off x="7999336" y="6279917"/>
            <a:ext cx="3461204" cy="246221"/>
          </a:xfrm>
          <a:prstGeom prst="rect">
            <a:avLst/>
          </a:prstGeom>
          <a:noFill/>
        </p:spPr>
        <p:txBody>
          <a:bodyPr wrap="none" rtlCol="0">
            <a:spAutoFit/>
          </a:bodyPr>
          <a:lstStyle/>
          <a:p>
            <a:r>
              <a:rPr kumimoji="1" lang="ja-JP" altLang="en-US" sz="1000" dirty="0">
                <a:latin typeface="+mn-ea"/>
              </a:rPr>
              <a:t>出典：「</a:t>
            </a:r>
            <a:r>
              <a:rPr lang="ja-JP" altLang="en-US" sz="1000" dirty="0">
                <a:latin typeface="+mn-ea"/>
              </a:rPr>
              <a:t>令和５</a:t>
            </a:r>
            <a:r>
              <a:rPr kumimoji="1" lang="ja-JP" altLang="en-US" sz="1000" dirty="0">
                <a:latin typeface="+mn-ea"/>
              </a:rPr>
              <a:t>年度情報モラル調査」（岐阜県教育委員会）より</a:t>
            </a:r>
          </a:p>
        </p:txBody>
      </p:sp>
    </p:spTree>
    <p:extLst>
      <p:ext uri="{BB962C8B-B14F-4D97-AF65-F5344CB8AC3E}">
        <p14:creationId xmlns:p14="http://schemas.microsoft.com/office/powerpoint/2010/main" val="663342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6</a:t>
            </a:r>
            <a:r>
              <a:rPr lang="ja-JP" altLang="en-US" dirty="0" err="1"/>
              <a:t>．</a:t>
            </a:r>
            <a:r>
              <a:rPr lang="ja-JP" altLang="en-US" dirty="0"/>
              <a:t>スマートフォンの所持率（岐阜県）</a:t>
            </a:r>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12</a:t>
            </a:fld>
            <a:endParaRPr lang="ja-JP" altLang="en-US" dirty="0"/>
          </a:p>
        </p:txBody>
      </p:sp>
      <p:graphicFrame>
        <p:nvGraphicFramePr>
          <p:cNvPr id="7" name="コンテンツ プレースホルダー 6" title="通信型ゲーム機、携帯音楽プレーヤーを持っている"/>
          <p:cNvGraphicFramePr>
            <a:graphicFrameLocks noGrp="1"/>
          </p:cNvGraphicFramePr>
          <p:nvPr>
            <p:ph idx="1"/>
            <p:extLst>
              <p:ext uri="{D42A27DB-BD31-4B8C-83A1-F6EECF244321}">
                <p14:modId xmlns:p14="http://schemas.microsoft.com/office/powerpoint/2010/main" val="1507648572"/>
              </p:ext>
            </p:extLst>
          </p:nvPr>
        </p:nvGraphicFramePr>
        <p:xfrm>
          <a:off x="609600" y="915411"/>
          <a:ext cx="10971213" cy="5394902"/>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7999336" y="6279917"/>
            <a:ext cx="3461204" cy="246221"/>
          </a:xfrm>
          <a:prstGeom prst="rect">
            <a:avLst/>
          </a:prstGeom>
          <a:noFill/>
        </p:spPr>
        <p:txBody>
          <a:bodyPr wrap="none" rtlCol="0">
            <a:spAutoFit/>
          </a:bodyPr>
          <a:lstStyle/>
          <a:p>
            <a:r>
              <a:rPr lang="ja-JP" altLang="en-US" sz="1000" dirty="0">
                <a:latin typeface="+mn-ea"/>
              </a:rPr>
              <a:t>出典：「令和５年度情報モラル調査」（岐阜県教育委員会）より</a:t>
            </a:r>
          </a:p>
        </p:txBody>
      </p:sp>
    </p:spTree>
    <p:extLst>
      <p:ext uri="{BB962C8B-B14F-4D97-AF65-F5344CB8AC3E}">
        <p14:creationId xmlns:p14="http://schemas.microsoft.com/office/powerpoint/2010/main" val="2512619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7</a:t>
            </a:r>
            <a:r>
              <a:rPr lang="ja-JP" altLang="en-US" dirty="0" err="1"/>
              <a:t>．</a:t>
            </a:r>
            <a:r>
              <a:rPr lang="ja-JP" altLang="en-US" dirty="0"/>
              <a:t>フィルタリングの実施率（岐阜県）</a:t>
            </a:r>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13</a:t>
            </a:fld>
            <a:endParaRPr lang="ja-JP" altLang="en-US" dirty="0"/>
          </a:p>
        </p:txBody>
      </p:sp>
      <p:sp>
        <p:nvSpPr>
          <p:cNvPr id="5" name="テキスト ボックス 4"/>
          <p:cNvSpPr txBox="1"/>
          <p:nvPr/>
        </p:nvSpPr>
        <p:spPr>
          <a:xfrm>
            <a:off x="7999336" y="6279917"/>
            <a:ext cx="3461204" cy="246221"/>
          </a:xfrm>
          <a:prstGeom prst="rect">
            <a:avLst/>
          </a:prstGeom>
          <a:noFill/>
        </p:spPr>
        <p:txBody>
          <a:bodyPr wrap="none" rtlCol="0">
            <a:spAutoFit/>
          </a:bodyPr>
          <a:lstStyle/>
          <a:p>
            <a:r>
              <a:rPr lang="ja-JP" altLang="en-US" sz="1000" dirty="0">
                <a:latin typeface="+mn-ea"/>
              </a:rPr>
              <a:t>出典：「令和５年度情報モラル調査」（岐阜県教育委員会）より</a:t>
            </a:r>
          </a:p>
        </p:txBody>
      </p:sp>
      <p:graphicFrame>
        <p:nvGraphicFramePr>
          <p:cNvPr id="8" name="コンテンツ プレースホルダー 6" title="通信型ゲーム機、携帯音楽プレーヤーを持っている">
            <a:extLst>
              <a:ext uri="{FF2B5EF4-FFF2-40B4-BE49-F238E27FC236}">
                <a16:creationId xmlns:a16="http://schemas.microsoft.com/office/drawing/2014/main" id="{C74F4BD5-4464-01BD-2FB5-2FB17D08B875}"/>
              </a:ext>
            </a:extLst>
          </p:cNvPr>
          <p:cNvGraphicFramePr>
            <a:graphicFrameLocks noGrp="1"/>
          </p:cNvGraphicFramePr>
          <p:nvPr>
            <p:ph idx="1"/>
            <p:extLst>
              <p:ext uri="{D42A27DB-BD31-4B8C-83A1-F6EECF244321}">
                <p14:modId xmlns:p14="http://schemas.microsoft.com/office/powerpoint/2010/main" val="3828242598"/>
              </p:ext>
            </p:extLst>
          </p:nvPr>
        </p:nvGraphicFramePr>
        <p:xfrm>
          <a:off x="609600" y="1046163"/>
          <a:ext cx="10971213" cy="5264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0460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8</a:t>
            </a:r>
            <a:r>
              <a:rPr kumimoji="1" lang="ja-JP" altLang="en-US" dirty="0" err="1"/>
              <a:t>．</a:t>
            </a:r>
            <a:r>
              <a:rPr kumimoji="1" lang="ja-JP" altLang="en-US" dirty="0"/>
              <a:t>携帯電話の利用時間（岐阜県）</a:t>
            </a:r>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14</a:t>
            </a:fld>
            <a:endParaRPr lang="ja-JP" altLang="en-US" dirty="0"/>
          </a:p>
        </p:txBody>
      </p:sp>
      <p:grpSp>
        <p:nvGrpSpPr>
          <p:cNvPr id="16" name="グループ化 15"/>
          <p:cNvGrpSpPr/>
          <p:nvPr/>
        </p:nvGrpSpPr>
        <p:grpSpPr>
          <a:xfrm>
            <a:off x="10559702" y="1347707"/>
            <a:ext cx="1152128" cy="720080"/>
            <a:chOff x="10559702" y="1057772"/>
            <a:chExt cx="1152128" cy="720080"/>
          </a:xfrm>
        </p:grpSpPr>
        <p:cxnSp>
          <p:nvCxnSpPr>
            <p:cNvPr id="7" name="直線矢印コネクタ 6"/>
            <p:cNvCxnSpPr/>
            <p:nvPr/>
          </p:nvCxnSpPr>
          <p:spPr>
            <a:xfrm flipH="1">
              <a:off x="10559702" y="1345804"/>
              <a:ext cx="648072" cy="432048"/>
            </a:xfrm>
            <a:prstGeom prst="straightConnector1">
              <a:avLst/>
            </a:prstGeom>
            <a:ln w="38100">
              <a:solidFill>
                <a:srgbClr val="FFC0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 name="角丸四角形 2"/>
            <p:cNvSpPr/>
            <p:nvPr/>
          </p:nvSpPr>
          <p:spPr>
            <a:xfrm>
              <a:off x="10775726" y="1057772"/>
              <a:ext cx="936104" cy="360040"/>
            </a:xfrm>
            <a:prstGeom prst="roundRect">
              <a:avLst/>
            </a:prstGeom>
            <a:solidFill>
              <a:srgbClr val="FFC000"/>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sz="1200" dirty="0">
                  <a:solidFill>
                    <a:schemeClr val="tx1">
                      <a:lumMod val="75000"/>
                      <a:lumOff val="25000"/>
                    </a:schemeClr>
                  </a:solidFill>
                  <a:latin typeface="HGPｺﾞｼｯｸE" pitchFamily="50" charset="-128"/>
                  <a:ea typeface="HGPｺﾞｼｯｸE" pitchFamily="50" charset="-128"/>
                </a:rPr>
                <a:t>5</a:t>
              </a:r>
              <a:r>
                <a:rPr kumimoji="1" lang="ja-JP" altLang="en-US" sz="1200" dirty="0">
                  <a:solidFill>
                    <a:schemeClr val="tx1">
                      <a:lumMod val="75000"/>
                      <a:lumOff val="25000"/>
                    </a:schemeClr>
                  </a:solidFill>
                  <a:latin typeface="HGPｺﾞｼｯｸE" pitchFamily="50" charset="-128"/>
                  <a:ea typeface="HGPｺﾞｼｯｸE" pitchFamily="50" charset="-128"/>
                </a:rPr>
                <a:t>時間以上</a:t>
              </a:r>
            </a:p>
          </p:txBody>
        </p:sp>
      </p:grpSp>
      <p:grpSp>
        <p:nvGrpSpPr>
          <p:cNvPr id="17" name="グループ化 16"/>
          <p:cNvGrpSpPr/>
          <p:nvPr/>
        </p:nvGrpSpPr>
        <p:grpSpPr>
          <a:xfrm>
            <a:off x="10559702" y="1968651"/>
            <a:ext cx="1152128" cy="720080"/>
            <a:chOff x="10559702" y="2326507"/>
            <a:chExt cx="1152128" cy="720080"/>
          </a:xfrm>
        </p:grpSpPr>
        <p:cxnSp>
          <p:nvCxnSpPr>
            <p:cNvPr id="9" name="直線矢印コネクタ 8"/>
            <p:cNvCxnSpPr/>
            <p:nvPr/>
          </p:nvCxnSpPr>
          <p:spPr>
            <a:xfrm flipH="1">
              <a:off x="10559702" y="2614539"/>
              <a:ext cx="648072" cy="432048"/>
            </a:xfrm>
            <a:prstGeom prst="straightConnector1">
              <a:avLst/>
            </a:prstGeom>
            <a:ln w="38100">
              <a:solidFill>
                <a:srgbClr val="FFC0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0" name="角丸四角形 9"/>
            <p:cNvSpPr/>
            <p:nvPr/>
          </p:nvSpPr>
          <p:spPr>
            <a:xfrm>
              <a:off x="10775726" y="2326507"/>
              <a:ext cx="936104" cy="360040"/>
            </a:xfrm>
            <a:prstGeom prst="roundRect">
              <a:avLst/>
            </a:prstGeom>
            <a:solidFill>
              <a:srgbClr val="FFC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sz="1200" dirty="0">
                  <a:solidFill>
                    <a:schemeClr val="tx1">
                      <a:lumMod val="75000"/>
                      <a:lumOff val="25000"/>
                    </a:schemeClr>
                  </a:solidFill>
                  <a:latin typeface="HGPｺﾞｼｯｸE" pitchFamily="50" charset="-128"/>
                  <a:ea typeface="HGPｺﾞｼｯｸE" pitchFamily="50" charset="-128"/>
                </a:rPr>
                <a:t>3</a:t>
              </a:r>
              <a:r>
                <a:rPr lang="ja-JP" altLang="en-US" sz="1200" dirty="0">
                  <a:solidFill>
                    <a:schemeClr val="tx1">
                      <a:lumMod val="75000"/>
                      <a:lumOff val="25000"/>
                    </a:schemeClr>
                  </a:solidFill>
                  <a:latin typeface="HGPｺﾞｼｯｸE" pitchFamily="50" charset="-128"/>
                  <a:ea typeface="HGPｺﾞｼｯｸE" pitchFamily="50" charset="-128"/>
                </a:rPr>
                <a:t>～</a:t>
              </a:r>
              <a:r>
                <a:rPr kumimoji="1" lang="en-US" altLang="ja-JP" sz="1200" dirty="0">
                  <a:solidFill>
                    <a:schemeClr val="tx1">
                      <a:lumMod val="75000"/>
                      <a:lumOff val="25000"/>
                    </a:schemeClr>
                  </a:solidFill>
                  <a:latin typeface="HGPｺﾞｼｯｸE" pitchFamily="50" charset="-128"/>
                  <a:ea typeface="HGPｺﾞｼｯｸE" pitchFamily="50" charset="-128"/>
                </a:rPr>
                <a:t>5</a:t>
              </a:r>
              <a:r>
                <a:rPr kumimoji="1" lang="ja-JP" altLang="en-US" sz="1200" dirty="0">
                  <a:solidFill>
                    <a:schemeClr val="tx1">
                      <a:lumMod val="75000"/>
                      <a:lumOff val="25000"/>
                    </a:schemeClr>
                  </a:solidFill>
                  <a:latin typeface="HGPｺﾞｼｯｸE" pitchFamily="50" charset="-128"/>
                  <a:ea typeface="HGPｺﾞｼｯｸE" pitchFamily="50" charset="-128"/>
                </a:rPr>
                <a:t>時間</a:t>
              </a:r>
            </a:p>
          </p:txBody>
        </p:sp>
      </p:grpSp>
      <p:grpSp>
        <p:nvGrpSpPr>
          <p:cNvPr id="18" name="グループ化 17"/>
          <p:cNvGrpSpPr/>
          <p:nvPr/>
        </p:nvGrpSpPr>
        <p:grpSpPr>
          <a:xfrm>
            <a:off x="10559702" y="3068960"/>
            <a:ext cx="1152128" cy="720080"/>
            <a:chOff x="10559702" y="3429000"/>
            <a:chExt cx="1152128" cy="720080"/>
          </a:xfrm>
        </p:grpSpPr>
        <p:cxnSp>
          <p:nvCxnSpPr>
            <p:cNvPr id="11" name="直線矢印コネクタ 10"/>
            <p:cNvCxnSpPr/>
            <p:nvPr/>
          </p:nvCxnSpPr>
          <p:spPr>
            <a:xfrm flipH="1">
              <a:off x="10559702" y="3717032"/>
              <a:ext cx="648072" cy="432048"/>
            </a:xfrm>
            <a:prstGeom prst="straightConnector1">
              <a:avLst/>
            </a:prstGeom>
            <a:ln w="38100">
              <a:solidFill>
                <a:srgbClr val="FFC0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2" name="角丸四角形 11"/>
            <p:cNvSpPr/>
            <p:nvPr/>
          </p:nvSpPr>
          <p:spPr>
            <a:xfrm>
              <a:off x="10775726" y="3429000"/>
              <a:ext cx="936104" cy="360040"/>
            </a:xfrm>
            <a:prstGeom prst="roundRect">
              <a:avLst/>
            </a:prstGeom>
            <a:solidFill>
              <a:srgbClr val="FFC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ja-JP" sz="1200" dirty="0">
                  <a:solidFill>
                    <a:schemeClr val="tx1">
                      <a:lumMod val="75000"/>
                      <a:lumOff val="25000"/>
                    </a:schemeClr>
                  </a:solidFill>
                  <a:latin typeface="HGPｺﾞｼｯｸE" pitchFamily="50" charset="-128"/>
                  <a:ea typeface="HGPｺﾞｼｯｸE" pitchFamily="50" charset="-128"/>
                </a:rPr>
                <a:t>1</a:t>
              </a:r>
              <a:r>
                <a:rPr lang="ja-JP" altLang="en-US" sz="1200" dirty="0">
                  <a:solidFill>
                    <a:schemeClr val="tx1">
                      <a:lumMod val="75000"/>
                      <a:lumOff val="25000"/>
                    </a:schemeClr>
                  </a:solidFill>
                  <a:latin typeface="HGPｺﾞｼｯｸE" pitchFamily="50" charset="-128"/>
                  <a:ea typeface="HGPｺﾞｼｯｸE" pitchFamily="50" charset="-128"/>
                </a:rPr>
                <a:t>～</a:t>
              </a:r>
              <a:r>
                <a:rPr kumimoji="1" lang="en-US" altLang="ja-JP" sz="1200" dirty="0">
                  <a:solidFill>
                    <a:schemeClr val="tx1">
                      <a:lumMod val="75000"/>
                      <a:lumOff val="25000"/>
                    </a:schemeClr>
                  </a:solidFill>
                  <a:latin typeface="HGPｺﾞｼｯｸE" pitchFamily="50" charset="-128"/>
                  <a:ea typeface="HGPｺﾞｼｯｸE" pitchFamily="50" charset="-128"/>
                </a:rPr>
                <a:t>3</a:t>
              </a:r>
              <a:r>
                <a:rPr kumimoji="1" lang="ja-JP" altLang="en-US" sz="1200" dirty="0">
                  <a:solidFill>
                    <a:schemeClr val="tx1">
                      <a:lumMod val="75000"/>
                      <a:lumOff val="25000"/>
                    </a:schemeClr>
                  </a:solidFill>
                  <a:latin typeface="HGPｺﾞｼｯｸE" pitchFamily="50" charset="-128"/>
                  <a:ea typeface="HGPｺﾞｼｯｸE" pitchFamily="50" charset="-128"/>
                </a:rPr>
                <a:t>時間</a:t>
              </a:r>
            </a:p>
          </p:txBody>
        </p:sp>
      </p:grpSp>
      <p:grpSp>
        <p:nvGrpSpPr>
          <p:cNvPr id="19" name="グループ化 18"/>
          <p:cNvGrpSpPr/>
          <p:nvPr/>
        </p:nvGrpSpPr>
        <p:grpSpPr>
          <a:xfrm>
            <a:off x="10559702" y="4365898"/>
            <a:ext cx="1152128" cy="720080"/>
            <a:chOff x="10559702" y="4505325"/>
            <a:chExt cx="1152128" cy="720080"/>
          </a:xfrm>
        </p:grpSpPr>
        <p:cxnSp>
          <p:nvCxnSpPr>
            <p:cNvPr id="13" name="直線矢印コネクタ 12"/>
            <p:cNvCxnSpPr/>
            <p:nvPr/>
          </p:nvCxnSpPr>
          <p:spPr>
            <a:xfrm flipH="1">
              <a:off x="10559702" y="4793357"/>
              <a:ext cx="648072" cy="432048"/>
            </a:xfrm>
            <a:prstGeom prst="straightConnector1">
              <a:avLst/>
            </a:prstGeom>
            <a:ln w="38100">
              <a:solidFill>
                <a:srgbClr val="FFC0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4" name="角丸四角形 13"/>
            <p:cNvSpPr/>
            <p:nvPr/>
          </p:nvSpPr>
          <p:spPr>
            <a:xfrm>
              <a:off x="10775726" y="4505325"/>
              <a:ext cx="936104" cy="360040"/>
            </a:xfrm>
            <a:prstGeom prst="roundRect">
              <a:avLst/>
            </a:prstGeom>
            <a:solidFill>
              <a:srgbClr val="FFC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ja-JP" sz="1200" dirty="0">
                  <a:solidFill>
                    <a:schemeClr val="tx1">
                      <a:lumMod val="75000"/>
                      <a:lumOff val="25000"/>
                    </a:schemeClr>
                  </a:solidFill>
                  <a:latin typeface="HGPｺﾞｼｯｸE" pitchFamily="50" charset="-128"/>
                  <a:ea typeface="HGPｺﾞｼｯｸE" pitchFamily="50" charset="-128"/>
                </a:rPr>
                <a:t>1</a:t>
              </a:r>
              <a:r>
                <a:rPr lang="ja-JP" altLang="en-US" sz="1200" dirty="0">
                  <a:solidFill>
                    <a:schemeClr val="tx1">
                      <a:lumMod val="75000"/>
                      <a:lumOff val="25000"/>
                    </a:schemeClr>
                  </a:solidFill>
                  <a:latin typeface="HGPｺﾞｼｯｸE" pitchFamily="50" charset="-128"/>
                  <a:ea typeface="HGPｺﾞｼｯｸE" pitchFamily="50" charset="-128"/>
                </a:rPr>
                <a:t>時間まで</a:t>
              </a:r>
              <a:endParaRPr kumimoji="1" lang="ja-JP" altLang="en-US" sz="1200" dirty="0">
                <a:solidFill>
                  <a:schemeClr val="tx1">
                    <a:lumMod val="75000"/>
                    <a:lumOff val="25000"/>
                  </a:schemeClr>
                </a:solidFill>
                <a:latin typeface="HGPｺﾞｼｯｸE" pitchFamily="50" charset="-128"/>
                <a:ea typeface="HGPｺﾞｼｯｸE" pitchFamily="50" charset="-128"/>
              </a:endParaRPr>
            </a:p>
          </p:txBody>
        </p:sp>
      </p:grpSp>
      <p:sp>
        <p:nvSpPr>
          <p:cNvPr id="15" name="テキスト ボックス 14"/>
          <p:cNvSpPr txBox="1"/>
          <p:nvPr/>
        </p:nvSpPr>
        <p:spPr>
          <a:xfrm>
            <a:off x="7803300" y="6476811"/>
            <a:ext cx="3461204" cy="246221"/>
          </a:xfrm>
          <a:prstGeom prst="rect">
            <a:avLst/>
          </a:prstGeom>
          <a:noFill/>
        </p:spPr>
        <p:txBody>
          <a:bodyPr wrap="none" rtlCol="0">
            <a:spAutoFit/>
          </a:bodyPr>
          <a:lstStyle/>
          <a:p>
            <a:r>
              <a:rPr lang="ja-JP" altLang="en-US" sz="1000" dirty="0">
                <a:latin typeface="+mn-ea"/>
              </a:rPr>
              <a:t>出典：「令和５年度情報モラル調査」（岐阜県教育委員会）より</a:t>
            </a:r>
          </a:p>
        </p:txBody>
      </p:sp>
      <p:grpSp>
        <p:nvGrpSpPr>
          <p:cNvPr id="6" name="グループ化 5"/>
          <p:cNvGrpSpPr/>
          <p:nvPr/>
        </p:nvGrpSpPr>
        <p:grpSpPr>
          <a:xfrm>
            <a:off x="3472583" y="863988"/>
            <a:ext cx="1714726" cy="1343711"/>
            <a:chOff x="1210601" y="6892616"/>
            <a:chExt cx="1714726" cy="1343711"/>
          </a:xfrm>
        </p:grpSpPr>
        <p:sp>
          <p:nvSpPr>
            <p:cNvPr id="21" name="二等辺三角形 20"/>
            <p:cNvSpPr/>
            <p:nvPr/>
          </p:nvSpPr>
          <p:spPr>
            <a:xfrm rot="10800000">
              <a:off x="2076224" y="7714521"/>
              <a:ext cx="245294" cy="521806"/>
            </a:xfrm>
            <a:prstGeom prst="triangle">
              <a:avLst>
                <a:gd name="adj" fmla="val 100000"/>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ja-JP" altLang="en-US" dirty="0">
                <a:latin typeface="HGPｺﾞｼｯｸE" pitchFamily="50" charset="-128"/>
                <a:ea typeface="HGPｺﾞｼｯｸE" pitchFamily="50" charset="-128"/>
              </a:endParaRPr>
            </a:p>
          </p:txBody>
        </p:sp>
        <p:sp>
          <p:nvSpPr>
            <p:cNvPr id="20" name="角丸四角形 19"/>
            <p:cNvSpPr/>
            <p:nvPr/>
          </p:nvSpPr>
          <p:spPr>
            <a:xfrm>
              <a:off x="1210601" y="6892616"/>
              <a:ext cx="1714726" cy="905739"/>
            </a:xfrm>
            <a:prstGeom prst="roundRect">
              <a:avLst/>
            </a:prstGeom>
            <a:ln/>
          </p:spPr>
          <p:style>
            <a:lnRef idx="1">
              <a:schemeClr val="accent4"/>
            </a:lnRef>
            <a:fillRef idx="3">
              <a:schemeClr val="accent4"/>
            </a:fillRef>
            <a:effectRef idx="2">
              <a:schemeClr val="accent4"/>
            </a:effectRef>
            <a:fontRef idx="minor">
              <a:schemeClr val="lt1"/>
            </a:fontRef>
          </p:style>
          <p:txBody>
            <a:bodyPr lIns="0" tIns="0" rIns="0" bIns="36000" rtlCol="0" anchor="ctr"/>
            <a:lstStyle/>
            <a:p>
              <a:pPr algn="ctr"/>
              <a:r>
                <a:rPr lang="ja-JP" altLang="en-US" sz="1800" dirty="0">
                  <a:latin typeface="HGPｺﾞｼｯｸE" pitchFamily="50" charset="-128"/>
                  <a:ea typeface="HGPｺﾞｼｯｸE" pitchFamily="50" charset="-128"/>
                </a:rPr>
                <a:t>高校生になり</a:t>
              </a:r>
              <a:endParaRPr lang="en-US" altLang="ja-JP" sz="1800" dirty="0">
                <a:latin typeface="HGPｺﾞｼｯｸE" pitchFamily="50" charset="-128"/>
                <a:ea typeface="HGPｺﾞｼｯｸE" pitchFamily="50" charset="-128"/>
              </a:endParaRPr>
            </a:p>
            <a:p>
              <a:pPr algn="ctr"/>
              <a:r>
                <a:rPr lang="ja-JP" altLang="en-US" sz="1800" dirty="0">
                  <a:latin typeface="HGPｺﾞｼｯｸE" pitchFamily="50" charset="-128"/>
                  <a:ea typeface="HGPｺﾞｼｯｸE" pitchFamily="50" charset="-128"/>
                </a:rPr>
                <a:t>利用時間が</a:t>
              </a:r>
              <a:endParaRPr lang="en-US" altLang="ja-JP" sz="1800" dirty="0">
                <a:latin typeface="HGPｺﾞｼｯｸE" pitchFamily="50" charset="-128"/>
                <a:ea typeface="HGPｺﾞｼｯｸE" pitchFamily="50" charset="-128"/>
              </a:endParaRPr>
            </a:p>
            <a:p>
              <a:pPr algn="ctr"/>
              <a:r>
                <a:rPr lang="ja-JP" altLang="en-US" sz="1800" dirty="0">
                  <a:latin typeface="HGPｺﾞｼｯｸE" pitchFamily="50" charset="-128"/>
                  <a:ea typeface="HGPｺﾞｼｯｸE" pitchFamily="50" charset="-128"/>
                </a:rPr>
                <a:t>急激に増加</a:t>
              </a:r>
            </a:p>
          </p:txBody>
        </p:sp>
      </p:grpSp>
      <p:sp>
        <p:nvSpPr>
          <p:cNvPr id="8" name="正方形/長方形 7"/>
          <p:cNvSpPr/>
          <p:nvPr/>
        </p:nvSpPr>
        <p:spPr>
          <a:xfrm>
            <a:off x="5187309" y="1005770"/>
            <a:ext cx="2534668" cy="400110"/>
          </a:xfrm>
          <a:prstGeom prst="rect">
            <a:avLst/>
          </a:prstGeom>
        </p:spPr>
        <p:txBody>
          <a:bodyPr wrap="none">
            <a:spAutoFit/>
          </a:bodyPr>
          <a:lstStyle/>
          <a:p>
            <a:pPr algn="ctr">
              <a:defRPr sz="2000" b="0" i="0" u="none" strike="noStrike" kern="1200" baseline="0">
                <a:solidFill>
                  <a:prstClr val="black"/>
                </a:solidFill>
                <a:latin typeface="HGPｺﾞｼｯｸE" pitchFamily="50" charset="-128"/>
                <a:ea typeface="HGPｺﾞｼｯｸE" pitchFamily="50" charset="-128"/>
                <a:cs typeface="+mn-cs"/>
              </a:defRPr>
            </a:pPr>
            <a:r>
              <a:rPr lang="en-US" altLang="ja-JP" sz="2000" dirty="0">
                <a:latin typeface="HGPｺﾞｼｯｸE" pitchFamily="50" charset="-128"/>
                <a:ea typeface="HGPｺﾞｼｯｸE" pitchFamily="50" charset="-128"/>
              </a:rPr>
              <a:t>1</a:t>
            </a:r>
            <a:r>
              <a:rPr lang="ja-JP" altLang="en-US" sz="2000" dirty="0">
                <a:latin typeface="HGPｺﾞｼｯｸE" pitchFamily="50" charset="-128"/>
                <a:ea typeface="HGPｺﾞｼｯｸE" pitchFamily="50" charset="-128"/>
              </a:rPr>
              <a:t>日当たりの利用時間</a:t>
            </a:r>
          </a:p>
        </p:txBody>
      </p:sp>
      <p:graphicFrame>
        <p:nvGraphicFramePr>
          <p:cNvPr id="25" name="コンテンツ プレースホルダー 4">
            <a:extLst>
              <a:ext uri="{FF2B5EF4-FFF2-40B4-BE49-F238E27FC236}">
                <a16:creationId xmlns:a16="http://schemas.microsoft.com/office/drawing/2014/main" id="{4004FCCA-3170-3A0A-0894-96E529358FE2}"/>
              </a:ext>
            </a:extLst>
          </p:cNvPr>
          <p:cNvGraphicFramePr>
            <a:graphicFrameLocks/>
          </p:cNvGraphicFramePr>
          <p:nvPr>
            <p:extLst>
              <p:ext uri="{D42A27DB-BD31-4B8C-83A1-F6EECF244321}">
                <p14:modId xmlns:p14="http://schemas.microsoft.com/office/powerpoint/2010/main" val="2096831321"/>
              </p:ext>
            </p:extLst>
          </p:nvPr>
        </p:nvGraphicFramePr>
        <p:xfrm>
          <a:off x="5292131" y="1373055"/>
          <a:ext cx="5690294" cy="48319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コンテンツ プレースホルダー 4">
            <a:extLst>
              <a:ext uri="{FF2B5EF4-FFF2-40B4-BE49-F238E27FC236}">
                <a16:creationId xmlns:a16="http://schemas.microsoft.com/office/drawing/2014/main" id="{AB41922A-B181-4A49-2B1E-4A45E893FEA6}"/>
              </a:ext>
            </a:extLst>
          </p:cNvPr>
          <p:cNvGraphicFramePr>
            <a:graphicFrameLocks noGrp="1"/>
          </p:cNvGraphicFramePr>
          <p:nvPr>
            <p:ph idx="1"/>
            <p:extLst>
              <p:ext uri="{D42A27DB-BD31-4B8C-83A1-F6EECF244321}">
                <p14:modId xmlns:p14="http://schemas.microsoft.com/office/powerpoint/2010/main" val="4234337987"/>
              </p:ext>
            </p:extLst>
          </p:nvPr>
        </p:nvGraphicFramePr>
        <p:xfrm>
          <a:off x="334566" y="1378850"/>
          <a:ext cx="5439802" cy="48319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88654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コンテンツ プレースホルダー 6" title="通信型ゲーム機、携帯音楽プレーヤーを持っている">
            <a:extLst>
              <a:ext uri="{FF2B5EF4-FFF2-40B4-BE49-F238E27FC236}">
                <a16:creationId xmlns:a16="http://schemas.microsoft.com/office/drawing/2014/main" id="{C357508A-7050-3981-4969-3342B4E95DBE}"/>
              </a:ext>
            </a:extLst>
          </p:cNvPr>
          <p:cNvGraphicFramePr>
            <a:graphicFrameLocks noGrp="1"/>
          </p:cNvGraphicFramePr>
          <p:nvPr>
            <p:ph idx="1"/>
            <p:extLst>
              <p:ext uri="{D42A27DB-BD31-4B8C-83A1-F6EECF244321}">
                <p14:modId xmlns:p14="http://schemas.microsoft.com/office/powerpoint/2010/main" val="1788569946"/>
              </p:ext>
            </p:extLst>
          </p:nvPr>
        </p:nvGraphicFramePr>
        <p:xfrm>
          <a:off x="609600" y="1046163"/>
          <a:ext cx="10971213" cy="5264150"/>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a:gradFill>
            <a:gsLst>
              <a:gs pos="80000">
                <a:schemeClr val="accent5"/>
              </a:gs>
              <a:gs pos="100000">
                <a:schemeClr val="accent5">
                  <a:lumMod val="0"/>
                  <a:lumOff val="100000"/>
                  <a:alpha val="0"/>
                </a:schemeClr>
              </a:gs>
            </a:gsLst>
          </a:gradFill>
        </p:spPr>
        <p:txBody>
          <a:bodyPr>
            <a:normAutofit/>
          </a:bodyPr>
          <a:lstStyle/>
          <a:p>
            <a:r>
              <a:rPr lang="en-US" altLang="ja-JP" sz="2300" kern="1000" spc="-150" dirty="0"/>
              <a:t>9</a:t>
            </a:r>
            <a:r>
              <a:rPr lang="ja-JP" altLang="en-US" sz="2300" kern="1000" spc="-150" dirty="0" err="1"/>
              <a:t>．</a:t>
            </a:r>
            <a:r>
              <a:rPr lang="ja-JP" altLang="en-US" sz="2300" kern="1000" spc="-150" dirty="0"/>
              <a:t>あなたの家では自分が使う携帯電話の利用のしかたを決めていますか。（岐阜県）</a:t>
            </a:r>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15</a:t>
            </a:fld>
            <a:endParaRPr lang="ja-JP" altLang="en-US" dirty="0"/>
          </a:p>
        </p:txBody>
      </p:sp>
      <p:sp>
        <p:nvSpPr>
          <p:cNvPr id="3" name="テキスト ボックス 2"/>
          <p:cNvSpPr txBox="1"/>
          <p:nvPr/>
        </p:nvSpPr>
        <p:spPr>
          <a:xfrm>
            <a:off x="7999336" y="6279917"/>
            <a:ext cx="3461204" cy="246221"/>
          </a:xfrm>
          <a:prstGeom prst="rect">
            <a:avLst/>
          </a:prstGeom>
          <a:noFill/>
        </p:spPr>
        <p:txBody>
          <a:bodyPr wrap="none" rtlCol="0">
            <a:spAutoFit/>
          </a:bodyPr>
          <a:lstStyle/>
          <a:p>
            <a:r>
              <a:rPr lang="ja-JP" altLang="en-US" sz="1000" dirty="0">
                <a:latin typeface="+mn-ea"/>
              </a:rPr>
              <a:t>出典：「令和５年度情報モラル調査」（岐阜県教育委員会）より</a:t>
            </a:r>
          </a:p>
        </p:txBody>
      </p:sp>
      <p:sp>
        <p:nvSpPr>
          <p:cNvPr id="5" name="角丸四角形 4"/>
          <p:cNvSpPr/>
          <p:nvPr/>
        </p:nvSpPr>
        <p:spPr>
          <a:xfrm>
            <a:off x="1414686" y="1557586"/>
            <a:ext cx="2304256" cy="792088"/>
          </a:xfrm>
          <a:prstGeom prst="round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lgn="just"/>
            <a:r>
              <a:rPr lang="en-US" altLang="ja-JP" sz="1200" dirty="0">
                <a:solidFill>
                  <a:schemeClr val="tx1"/>
                </a:solidFill>
                <a:latin typeface="+mj-ea"/>
                <a:ea typeface="+mj-ea"/>
              </a:rPr>
              <a:t>※</a:t>
            </a:r>
            <a:r>
              <a:rPr lang="ja-JP" altLang="en-US" sz="1200" dirty="0">
                <a:solidFill>
                  <a:schemeClr val="tx1"/>
                </a:solidFill>
                <a:latin typeface="+mj-ea"/>
                <a:ea typeface="+mj-ea"/>
              </a:rPr>
              <a:t>小学校</a:t>
            </a:r>
            <a:r>
              <a:rPr lang="en-US" altLang="ja-JP" sz="1200" dirty="0">
                <a:solidFill>
                  <a:schemeClr val="tx1"/>
                </a:solidFill>
                <a:latin typeface="+mj-ea"/>
                <a:ea typeface="+mj-ea"/>
              </a:rPr>
              <a:t>1</a:t>
            </a:r>
            <a:r>
              <a:rPr lang="ja-JP" altLang="en-US" sz="1200" dirty="0">
                <a:solidFill>
                  <a:schemeClr val="tx1"/>
                </a:solidFill>
                <a:latin typeface="+mj-ea"/>
                <a:ea typeface="+mj-ea"/>
              </a:rPr>
              <a:t>～</a:t>
            </a:r>
            <a:r>
              <a:rPr lang="en-US" altLang="ja-JP" sz="1200" dirty="0">
                <a:solidFill>
                  <a:schemeClr val="tx1"/>
                </a:solidFill>
                <a:latin typeface="+mj-ea"/>
                <a:ea typeface="+mj-ea"/>
              </a:rPr>
              <a:t>3</a:t>
            </a:r>
            <a:r>
              <a:rPr lang="ja-JP" altLang="en-US" sz="1200" dirty="0">
                <a:solidFill>
                  <a:schemeClr val="tx1"/>
                </a:solidFill>
                <a:latin typeface="+mj-ea"/>
                <a:ea typeface="+mj-ea"/>
              </a:rPr>
              <a:t>年生「ゲーム機や携帯電話の利用のしかたを決めていますか。」</a:t>
            </a:r>
          </a:p>
        </p:txBody>
      </p:sp>
    </p:spTree>
    <p:extLst>
      <p:ext uri="{BB962C8B-B14F-4D97-AF65-F5344CB8AC3E}">
        <p14:creationId xmlns:p14="http://schemas.microsoft.com/office/powerpoint/2010/main" val="3925456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10</a:t>
            </a:r>
            <a:r>
              <a:rPr kumimoji="1" lang="ja-JP" altLang="en-US" dirty="0" err="1"/>
              <a:t>．</a:t>
            </a:r>
            <a:r>
              <a:rPr kumimoji="1" lang="ja-JP" altLang="en-US" dirty="0"/>
              <a:t>ネット依存傾向について（岐阜県）</a:t>
            </a:r>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16</a:t>
            </a:fld>
            <a:endParaRPr lang="ja-JP" altLang="en-US" dirty="0"/>
          </a:p>
        </p:txBody>
      </p:sp>
      <p:sp>
        <p:nvSpPr>
          <p:cNvPr id="15" name="テキスト ボックス 14"/>
          <p:cNvSpPr txBox="1"/>
          <p:nvPr/>
        </p:nvSpPr>
        <p:spPr>
          <a:xfrm>
            <a:off x="694606" y="4464681"/>
            <a:ext cx="10801200" cy="1800201"/>
          </a:xfrm>
          <a:prstGeom prst="rect">
            <a:avLst/>
          </a:prstGeom>
          <a:noFill/>
          <a:ln w="12700">
            <a:solidFill>
              <a:schemeClr val="tx1">
                <a:tint val="75000"/>
                <a:shade val="95000"/>
                <a:satMod val="105000"/>
              </a:schemeClr>
            </a:solidFill>
          </a:ln>
        </p:spPr>
        <p:txBody>
          <a:bodyPr wrap="square" lIns="144000" tIns="144000" rIns="144000" bIns="144000" numCol="2" spcCol="252000" rtlCol="0">
            <a:noAutofit/>
          </a:bodyPr>
          <a:lstStyle/>
          <a:p>
            <a:pPr marL="171450" indent="-171450" algn="just">
              <a:spcAft>
                <a:spcPts val="600"/>
              </a:spcAft>
              <a:buFont typeface="Wingdings" pitchFamily="2" charset="2"/>
              <a:buChar char="l"/>
            </a:pPr>
            <a:r>
              <a:rPr kumimoji="1" lang="ja-JP" altLang="en-US" sz="1200" dirty="0"/>
              <a:t>インターネットに夢中になっていると感じる。</a:t>
            </a:r>
            <a:endParaRPr kumimoji="1" lang="en-US" altLang="ja-JP" sz="1200" dirty="0"/>
          </a:p>
          <a:p>
            <a:pPr marL="171450" indent="-171450" algn="just">
              <a:spcAft>
                <a:spcPts val="600"/>
              </a:spcAft>
              <a:buFont typeface="Wingdings" pitchFamily="2" charset="2"/>
              <a:buChar char="l"/>
            </a:pPr>
            <a:r>
              <a:rPr lang="ja-JP" altLang="en-US" sz="1200" dirty="0"/>
              <a:t>満足をえるために、インターネットを使う時間をだんだん長くしていかなければならないと感じている。</a:t>
            </a:r>
            <a:endParaRPr lang="en-US" altLang="ja-JP" sz="1200" dirty="0"/>
          </a:p>
          <a:p>
            <a:pPr marL="171450" indent="-171450" algn="just">
              <a:spcAft>
                <a:spcPts val="600"/>
              </a:spcAft>
              <a:buFont typeface="Wingdings" pitchFamily="2" charset="2"/>
              <a:buChar char="l"/>
            </a:pPr>
            <a:r>
              <a:rPr kumimoji="1" lang="ja-JP" altLang="en-US" sz="1200" dirty="0"/>
              <a:t>インターネット使用を制限したり、時間を減らしたり、完全にやめようとしたが、うまくいかなかったことがたびたびある。</a:t>
            </a:r>
            <a:endParaRPr kumimoji="1" lang="en-US" altLang="ja-JP" sz="1200" dirty="0"/>
          </a:p>
          <a:p>
            <a:pPr marL="171450" indent="-171450" algn="just">
              <a:spcAft>
                <a:spcPts val="600"/>
              </a:spcAft>
              <a:buFont typeface="Wingdings" pitchFamily="2" charset="2"/>
              <a:buChar char="l"/>
            </a:pPr>
            <a:r>
              <a:rPr lang="ja-JP" altLang="en-US" sz="1200" dirty="0"/>
              <a:t>インターネットの使用時間を短くしたり、完全にやめようとした時、落ち着かなかったり、不機嫌や落ち込み、またはイライラなどを感じる。</a:t>
            </a:r>
            <a:endParaRPr lang="en-US" altLang="ja-JP" sz="1200" dirty="0"/>
          </a:p>
          <a:p>
            <a:pPr marL="171450" indent="-171450" algn="just">
              <a:spcAft>
                <a:spcPts val="600"/>
              </a:spcAft>
              <a:buFont typeface="Wingdings" pitchFamily="2" charset="2"/>
              <a:buChar char="l"/>
            </a:pPr>
            <a:r>
              <a:rPr kumimoji="1" lang="ja-JP" altLang="en-US" sz="1200" dirty="0"/>
              <a:t>使いはじめに意図したよりも長い時間インターネットを接続した状態でいる。</a:t>
            </a:r>
            <a:endParaRPr kumimoji="1" lang="en-US" altLang="ja-JP" sz="1200" dirty="0"/>
          </a:p>
          <a:p>
            <a:pPr marL="171450" indent="-171450" algn="just">
              <a:spcAft>
                <a:spcPts val="600"/>
              </a:spcAft>
              <a:buFont typeface="Wingdings" pitchFamily="2" charset="2"/>
              <a:buChar char="l"/>
            </a:pPr>
            <a:r>
              <a:rPr lang="ja-JP" altLang="en-US" sz="1200" dirty="0"/>
              <a:t>インターネットのために大切な人間関係、学校のことや、部活動のことを台無しにしたり、あやうくするようなことがあった。</a:t>
            </a:r>
            <a:endParaRPr lang="en-US" altLang="ja-JP" sz="1200" dirty="0"/>
          </a:p>
          <a:p>
            <a:pPr marL="171450" indent="-171450" algn="just">
              <a:spcAft>
                <a:spcPts val="600"/>
              </a:spcAft>
              <a:buFont typeface="Wingdings" pitchFamily="2" charset="2"/>
              <a:buChar char="l"/>
            </a:pPr>
            <a:r>
              <a:rPr kumimoji="1" lang="ja-JP" altLang="en-US" sz="1200" dirty="0"/>
              <a:t>インターネットへの熱中のしすぎをかくすために、家族、学校の先生やその他の人たちにうそをついたことがあった。</a:t>
            </a:r>
            <a:endParaRPr kumimoji="1" lang="en-US" altLang="ja-JP" sz="1200" dirty="0"/>
          </a:p>
          <a:p>
            <a:pPr marL="171450" indent="-171450" algn="just">
              <a:spcAft>
                <a:spcPts val="600"/>
              </a:spcAft>
              <a:buFont typeface="Wingdings" pitchFamily="2" charset="2"/>
              <a:buChar char="l"/>
            </a:pPr>
            <a:r>
              <a:rPr lang="ja-JP" altLang="en-US" sz="1200" dirty="0"/>
              <a:t>問題から逃げるために、または、絶望的な気持ち、罪悪感、不安、落ち込みなどといったいやな気持から逃げるために、インターネットを使う。</a:t>
            </a:r>
            <a:endParaRPr kumimoji="1" lang="ja-JP" altLang="en-US" sz="1200" dirty="0"/>
          </a:p>
        </p:txBody>
      </p:sp>
      <p:sp>
        <p:nvSpPr>
          <p:cNvPr id="3" name="テキスト ボックス 2"/>
          <p:cNvSpPr txBox="1"/>
          <p:nvPr/>
        </p:nvSpPr>
        <p:spPr>
          <a:xfrm>
            <a:off x="838622" y="4380042"/>
            <a:ext cx="595035" cy="169277"/>
          </a:xfrm>
          <a:prstGeom prst="rect">
            <a:avLst/>
          </a:prstGeom>
          <a:solidFill>
            <a:schemeClr val="bg1"/>
          </a:solidFill>
        </p:spPr>
        <p:txBody>
          <a:bodyPr wrap="none" tIns="0" bIns="0" rtlCol="0" anchor="ctr" anchorCtr="0">
            <a:noAutofit/>
          </a:bodyPr>
          <a:lstStyle/>
          <a:p>
            <a:pPr algn="ctr"/>
            <a:r>
              <a:rPr kumimoji="1" lang="ja-JP" altLang="en-US" sz="1400" dirty="0">
                <a:solidFill>
                  <a:schemeClr val="tx1">
                    <a:lumMod val="50000"/>
                    <a:lumOff val="50000"/>
                  </a:schemeClr>
                </a:solidFill>
                <a:latin typeface="HGPｺﾞｼｯｸE" pitchFamily="50" charset="-128"/>
                <a:ea typeface="HGPｺﾞｼｯｸE" pitchFamily="50" charset="-128"/>
              </a:rPr>
              <a:t>項　目</a:t>
            </a:r>
          </a:p>
        </p:txBody>
      </p:sp>
      <p:sp>
        <p:nvSpPr>
          <p:cNvPr id="16" name="テキスト ボックス 15"/>
          <p:cNvSpPr txBox="1"/>
          <p:nvPr/>
        </p:nvSpPr>
        <p:spPr>
          <a:xfrm>
            <a:off x="7999336" y="6279917"/>
            <a:ext cx="3461204" cy="246221"/>
          </a:xfrm>
          <a:prstGeom prst="rect">
            <a:avLst/>
          </a:prstGeom>
          <a:noFill/>
        </p:spPr>
        <p:txBody>
          <a:bodyPr wrap="none" rtlCol="0">
            <a:spAutoFit/>
          </a:bodyPr>
          <a:lstStyle/>
          <a:p>
            <a:r>
              <a:rPr lang="ja-JP" altLang="en-US" sz="1000" dirty="0">
                <a:latin typeface="+mn-ea"/>
              </a:rPr>
              <a:t>出典：「令和５年度情報モラル調査」（岐阜県教育委員会）より</a:t>
            </a:r>
          </a:p>
        </p:txBody>
      </p:sp>
      <p:graphicFrame>
        <p:nvGraphicFramePr>
          <p:cNvPr id="8" name="コンテンツ プレースホルダー 6" title="通信型ゲーム機、携帯音楽プレーヤーを持っている">
            <a:extLst>
              <a:ext uri="{FF2B5EF4-FFF2-40B4-BE49-F238E27FC236}">
                <a16:creationId xmlns:a16="http://schemas.microsoft.com/office/drawing/2014/main" id="{1B7B331C-F1A6-37A9-6090-FB642DDA31CF}"/>
              </a:ext>
            </a:extLst>
          </p:cNvPr>
          <p:cNvGraphicFramePr>
            <a:graphicFrameLocks noGrp="1"/>
          </p:cNvGraphicFramePr>
          <p:nvPr>
            <p:ph idx="1"/>
            <p:extLst>
              <p:ext uri="{D42A27DB-BD31-4B8C-83A1-F6EECF244321}">
                <p14:modId xmlns:p14="http://schemas.microsoft.com/office/powerpoint/2010/main" val="2551326619"/>
              </p:ext>
            </p:extLst>
          </p:nvPr>
        </p:nvGraphicFramePr>
        <p:xfrm>
          <a:off x="609600" y="1046164"/>
          <a:ext cx="10971213" cy="34394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9764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gradFill>
            <a:gsLst>
              <a:gs pos="80000">
                <a:schemeClr val="accent5"/>
              </a:gs>
              <a:gs pos="100000">
                <a:schemeClr val="accent5">
                  <a:lumMod val="0"/>
                  <a:lumOff val="100000"/>
                  <a:alpha val="0"/>
                </a:schemeClr>
              </a:gs>
            </a:gsLst>
          </a:gradFill>
        </p:spPr>
        <p:txBody>
          <a:bodyPr>
            <a:normAutofit/>
          </a:bodyPr>
          <a:lstStyle/>
          <a:p>
            <a:r>
              <a:rPr lang="en-US" altLang="ja-JP" sz="2200" spc="-150" dirty="0"/>
              <a:t>11</a:t>
            </a:r>
            <a:r>
              <a:rPr lang="ja-JP" altLang="en-US" sz="2200" spc="-150" dirty="0" err="1"/>
              <a:t>．</a:t>
            </a:r>
            <a:r>
              <a:rPr lang="ja-JP" altLang="en-US" sz="2200" spc="-150" dirty="0"/>
              <a:t>あなたは、インターネットや携帯電話で</a:t>
            </a:r>
            <a:r>
              <a:rPr lang="en-US" altLang="ja-JP" sz="2200" spc="-150" dirty="0"/>
              <a:t>SNS</a:t>
            </a:r>
            <a:r>
              <a:rPr lang="ja-JP" altLang="en-US" sz="2200" spc="-150" dirty="0"/>
              <a:t>に書き込みをしたことがありますか。（岐阜県）</a:t>
            </a:r>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17</a:t>
            </a:fld>
            <a:endParaRPr lang="ja-JP" altLang="en-US" dirty="0"/>
          </a:p>
        </p:txBody>
      </p:sp>
      <p:sp>
        <p:nvSpPr>
          <p:cNvPr id="5" name="テキスト ボックス 4"/>
          <p:cNvSpPr txBox="1"/>
          <p:nvPr/>
        </p:nvSpPr>
        <p:spPr>
          <a:xfrm>
            <a:off x="7999336" y="6279917"/>
            <a:ext cx="3461204" cy="246221"/>
          </a:xfrm>
          <a:prstGeom prst="rect">
            <a:avLst/>
          </a:prstGeom>
          <a:noFill/>
        </p:spPr>
        <p:txBody>
          <a:bodyPr wrap="none" rtlCol="0">
            <a:spAutoFit/>
          </a:bodyPr>
          <a:lstStyle/>
          <a:p>
            <a:r>
              <a:rPr lang="ja-JP" altLang="en-US" sz="1000" dirty="0">
                <a:latin typeface="+mn-ea"/>
              </a:rPr>
              <a:t>出典：「令和５年度情報モラル調査」（岐阜県教育委員会）より</a:t>
            </a:r>
          </a:p>
        </p:txBody>
      </p:sp>
      <p:graphicFrame>
        <p:nvGraphicFramePr>
          <p:cNvPr id="8" name="コンテンツ プレースホルダー 6" title="通信型ゲーム機、携帯音楽プレーヤーを持っている">
            <a:extLst>
              <a:ext uri="{FF2B5EF4-FFF2-40B4-BE49-F238E27FC236}">
                <a16:creationId xmlns:a16="http://schemas.microsoft.com/office/drawing/2014/main" id="{026EA0FB-C7F5-78F2-AFBB-B753BC457CE5}"/>
              </a:ext>
            </a:extLst>
          </p:cNvPr>
          <p:cNvGraphicFramePr>
            <a:graphicFrameLocks noGrp="1"/>
          </p:cNvGraphicFramePr>
          <p:nvPr>
            <p:ph idx="1"/>
            <p:extLst>
              <p:ext uri="{D42A27DB-BD31-4B8C-83A1-F6EECF244321}">
                <p14:modId xmlns:p14="http://schemas.microsoft.com/office/powerpoint/2010/main" val="1004548648"/>
              </p:ext>
            </p:extLst>
          </p:nvPr>
        </p:nvGraphicFramePr>
        <p:xfrm>
          <a:off x="609600" y="1046163"/>
          <a:ext cx="10971213" cy="5264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8613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12</a:t>
            </a:r>
            <a:r>
              <a:rPr lang="ja-JP" altLang="en-US" dirty="0" err="1"/>
              <a:t>．</a:t>
            </a:r>
            <a:r>
              <a:rPr lang="ja-JP" altLang="en-US" dirty="0"/>
              <a:t>ネットで嫌な思いをした（岐阜県）</a:t>
            </a:r>
            <a:endParaRPr kumimoji="1" lang="ja-JP" altLang="en-US" dirty="0"/>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18</a:t>
            </a:fld>
            <a:endParaRPr lang="ja-JP" altLang="en-US" dirty="0"/>
          </a:p>
        </p:txBody>
      </p:sp>
      <p:sp>
        <p:nvSpPr>
          <p:cNvPr id="3" name="テキスト ボックス 2"/>
          <p:cNvSpPr txBox="1"/>
          <p:nvPr/>
        </p:nvSpPr>
        <p:spPr>
          <a:xfrm>
            <a:off x="7999336" y="6279917"/>
            <a:ext cx="3461204" cy="246221"/>
          </a:xfrm>
          <a:prstGeom prst="rect">
            <a:avLst/>
          </a:prstGeom>
          <a:noFill/>
        </p:spPr>
        <p:txBody>
          <a:bodyPr wrap="none" rtlCol="0">
            <a:spAutoFit/>
          </a:bodyPr>
          <a:lstStyle/>
          <a:p>
            <a:r>
              <a:rPr lang="ja-JP" altLang="en-US" sz="1000" dirty="0">
                <a:latin typeface="+mn-ea"/>
              </a:rPr>
              <a:t>出典：「令和５年度情報モラル調査」（岐阜県教育委員会）より</a:t>
            </a:r>
          </a:p>
        </p:txBody>
      </p:sp>
      <p:sp>
        <p:nvSpPr>
          <p:cNvPr id="5" name="正方形/長方形 4"/>
          <p:cNvSpPr/>
          <p:nvPr/>
        </p:nvSpPr>
        <p:spPr>
          <a:xfrm>
            <a:off x="1630711" y="1085468"/>
            <a:ext cx="8927404" cy="400110"/>
          </a:xfrm>
          <a:prstGeom prst="rect">
            <a:avLst/>
          </a:prstGeom>
        </p:spPr>
        <p:txBody>
          <a:bodyPr wrap="square">
            <a:spAutoFit/>
          </a:bodyPr>
          <a:lstStyle/>
          <a:p>
            <a:pPr algn="ctr">
              <a:defRPr sz="2000" b="0" i="0" u="none" strike="noStrike" kern="1200" baseline="0">
                <a:solidFill>
                  <a:prstClr val="black"/>
                </a:solidFill>
                <a:latin typeface="HGPｺﾞｼｯｸE" pitchFamily="50" charset="-128"/>
                <a:ea typeface="HGPｺﾞｼｯｸE" pitchFamily="50" charset="-128"/>
                <a:cs typeface="+mn-cs"/>
              </a:defRPr>
            </a:pPr>
            <a:r>
              <a:rPr lang="ja-JP" altLang="en-US" sz="2000" dirty="0">
                <a:latin typeface="HGPｺﾞｼｯｸE" pitchFamily="50" charset="-128"/>
                <a:ea typeface="HGPｺﾞｼｯｸE" pitchFamily="50" charset="-128"/>
              </a:rPr>
              <a:t>情報機器やネット利用において，被害を受けたり，嫌な思いをしたりしたことがある</a:t>
            </a:r>
          </a:p>
        </p:txBody>
      </p:sp>
      <p:grpSp>
        <p:nvGrpSpPr>
          <p:cNvPr id="6" name="グループ化 5"/>
          <p:cNvGrpSpPr/>
          <p:nvPr/>
        </p:nvGrpSpPr>
        <p:grpSpPr>
          <a:xfrm>
            <a:off x="1270671" y="2744680"/>
            <a:ext cx="2232247" cy="1403117"/>
            <a:chOff x="1270671" y="2744680"/>
            <a:chExt cx="2232247" cy="1403117"/>
          </a:xfrm>
        </p:grpSpPr>
        <p:sp>
          <p:nvSpPr>
            <p:cNvPr id="16" name="角丸四角形 15"/>
            <p:cNvSpPr/>
            <p:nvPr/>
          </p:nvSpPr>
          <p:spPr>
            <a:xfrm>
              <a:off x="1270671" y="2744680"/>
              <a:ext cx="2232247" cy="903537"/>
            </a:xfrm>
            <a:prstGeom prst="roundRect">
              <a:avLst/>
            </a:prstGeom>
            <a:ln/>
          </p:spPr>
          <p:style>
            <a:lnRef idx="1">
              <a:schemeClr val="accent4"/>
            </a:lnRef>
            <a:fillRef idx="3">
              <a:schemeClr val="accent4"/>
            </a:fillRef>
            <a:effectRef idx="2">
              <a:schemeClr val="accent4"/>
            </a:effectRef>
            <a:fontRef idx="minor">
              <a:schemeClr val="lt1"/>
            </a:fontRef>
          </p:style>
          <p:txBody>
            <a:bodyPr lIns="0" tIns="0" rIns="0" bIns="36000" rtlCol="0" anchor="ctr"/>
            <a:lstStyle/>
            <a:p>
              <a:pPr algn="ctr"/>
              <a:r>
                <a:rPr lang="ja-JP" altLang="en-US" dirty="0">
                  <a:latin typeface="HGPｺﾞｼｯｸE" pitchFamily="50" charset="-128"/>
                  <a:ea typeface="HGPｺﾞｼｯｸE" pitchFamily="50" charset="-128"/>
                </a:rPr>
                <a:t>小学生でも</a:t>
              </a:r>
              <a:br>
                <a:rPr lang="en-US" altLang="ja-JP" dirty="0">
                  <a:latin typeface="HGPｺﾞｼｯｸE" pitchFamily="50" charset="-128"/>
                  <a:ea typeface="HGPｺﾞｼｯｸE" pitchFamily="50" charset="-128"/>
                </a:rPr>
              </a:br>
              <a:r>
                <a:rPr lang="ja-JP" altLang="en-US" dirty="0">
                  <a:latin typeface="HGPｺﾞｼｯｸE" pitchFamily="50" charset="-128"/>
                  <a:ea typeface="HGPｺﾞｼｯｸE" pitchFamily="50" charset="-128"/>
                </a:rPr>
                <a:t>嫌な思いを経験</a:t>
              </a:r>
            </a:p>
          </p:txBody>
        </p:sp>
        <p:sp>
          <p:nvSpPr>
            <p:cNvPr id="17" name="二等辺三角形 16"/>
            <p:cNvSpPr/>
            <p:nvPr/>
          </p:nvSpPr>
          <p:spPr>
            <a:xfrm rot="10800000">
              <a:off x="1934194" y="3648216"/>
              <a:ext cx="320610" cy="499581"/>
            </a:xfrm>
            <a:prstGeom prst="triangl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ja-JP" altLang="en-US">
                <a:latin typeface="HGPｺﾞｼｯｸE" pitchFamily="50" charset="-128"/>
                <a:ea typeface="HGPｺﾞｼｯｸE" pitchFamily="50" charset="-128"/>
              </a:endParaRPr>
            </a:p>
          </p:txBody>
        </p:sp>
      </p:grpSp>
      <p:graphicFrame>
        <p:nvGraphicFramePr>
          <p:cNvPr id="9" name="コンテンツ プレースホルダー 6" title="通信型ゲーム機、携帯音楽プレーヤーを持っている">
            <a:extLst>
              <a:ext uri="{FF2B5EF4-FFF2-40B4-BE49-F238E27FC236}">
                <a16:creationId xmlns:a16="http://schemas.microsoft.com/office/drawing/2014/main" id="{A0473F6C-722C-525D-986A-CD1EDED810F5}"/>
              </a:ext>
            </a:extLst>
          </p:cNvPr>
          <p:cNvGraphicFramePr>
            <a:graphicFrameLocks noGrp="1"/>
          </p:cNvGraphicFramePr>
          <p:nvPr>
            <p:ph idx="1"/>
            <p:extLst>
              <p:ext uri="{D42A27DB-BD31-4B8C-83A1-F6EECF244321}">
                <p14:modId xmlns:p14="http://schemas.microsoft.com/office/powerpoint/2010/main" val="1432231583"/>
              </p:ext>
            </p:extLst>
          </p:nvPr>
        </p:nvGraphicFramePr>
        <p:xfrm>
          <a:off x="609601" y="1485577"/>
          <a:ext cx="5207305" cy="48247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コンテンツ プレースホルダー 6" title="通信型ゲーム機、携帯音楽プレーヤーを持っている">
            <a:extLst>
              <a:ext uri="{FF2B5EF4-FFF2-40B4-BE49-F238E27FC236}">
                <a16:creationId xmlns:a16="http://schemas.microsoft.com/office/drawing/2014/main" id="{38CB62F1-B3AD-3450-7F42-816A5C8C2C1B}"/>
              </a:ext>
            </a:extLst>
          </p:cNvPr>
          <p:cNvGraphicFramePr>
            <a:graphicFrameLocks/>
          </p:cNvGraphicFramePr>
          <p:nvPr>
            <p:extLst>
              <p:ext uri="{D42A27DB-BD31-4B8C-83A1-F6EECF244321}">
                <p14:modId xmlns:p14="http://schemas.microsoft.com/office/powerpoint/2010/main" val="616676044"/>
              </p:ext>
            </p:extLst>
          </p:nvPr>
        </p:nvGraphicFramePr>
        <p:xfrm>
          <a:off x="6327355" y="1485577"/>
          <a:ext cx="5207305" cy="48247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13216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コンテンツ プレースホルダー 6" title="通信型ゲーム機、携帯音楽プレーヤーを持っている">
            <a:extLst>
              <a:ext uri="{FF2B5EF4-FFF2-40B4-BE49-F238E27FC236}">
                <a16:creationId xmlns:a16="http://schemas.microsoft.com/office/drawing/2014/main" id="{E2FA5717-C7DC-EAD2-208D-0A2A08494934}"/>
              </a:ext>
            </a:extLst>
          </p:cNvPr>
          <p:cNvGraphicFramePr>
            <a:graphicFrameLocks/>
          </p:cNvGraphicFramePr>
          <p:nvPr>
            <p:extLst>
              <p:ext uri="{D42A27DB-BD31-4B8C-83A1-F6EECF244321}">
                <p14:modId xmlns:p14="http://schemas.microsoft.com/office/powerpoint/2010/main" val="3735624396"/>
              </p:ext>
            </p:extLst>
          </p:nvPr>
        </p:nvGraphicFramePr>
        <p:xfrm>
          <a:off x="6338372" y="1485577"/>
          <a:ext cx="5197574" cy="48247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コンテンツ プレースホルダー 6" title="通信型ゲーム機、携帯音楽プレーヤーを持っている">
            <a:extLst>
              <a:ext uri="{FF2B5EF4-FFF2-40B4-BE49-F238E27FC236}">
                <a16:creationId xmlns:a16="http://schemas.microsoft.com/office/drawing/2014/main" id="{3853133D-9756-0706-D96F-C1D7862932C5}"/>
              </a:ext>
            </a:extLst>
          </p:cNvPr>
          <p:cNvGraphicFramePr>
            <a:graphicFrameLocks noGrp="1"/>
          </p:cNvGraphicFramePr>
          <p:nvPr>
            <p:ph idx="1"/>
            <p:extLst>
              <p:ext uri="{D42A27DB-BD31-4B8C-83A1-F6EECF244321}">
                <p14:modId xmlns:p14="http://schemas.microsoft.com/office/powerpoint/2010/main" val="3420016361"/>
              </p:ext>
            </p:extLst>
          </p:nvPr>
        </p:nvGraphicFramePr>
        <p:xfrm>
          <a:off x="609601" y="1485577"/>
          <a:ext cx="5197574" cy="4824735"/>
        </p:xfrm>
        <a:graphic>
          <a:graphicData uri="http://schemas.openxmlformats.org/drawingml/2006/chart">
            <c:chart xmlns:c="http://schemas.openxmlformats.org/drawingml/2006/chart" xmlns:r="http://schemas.openxmlformats.org/officeDocument/2006/relationships" r:id="rId4"/>
          </a:graphicData>
        </a:graphic>
      </p:graphicFrame>
      <p:sp>
        <p:nvSpPr>
          <p:cNvPr id="2" name="タイトル 1"/>
          <p:cNvSpPr>
            <a:spLocks noGrp="1"/>
          </p:cNvSpPr>
          <p:nvPr>
            <p:ph type="title"/>
          </p:nvPr>
        </p:nvSpPr>
        <p:spPr/>
        <p:txBody>
          <a:bodyPr/>
          <a:lstStyle/>
          <a:p>
            <a:r>
              <a:rPr lang="en-US" altLang="ja-JP" dirty="0"/>
              <a:t>13</a:t>
            </a:r>
            <a:r>
              <a:rPr lang="ja-JP" altLang="en-US" dirty="0" err="1"/>
              <a:t>．</a:t>
            </a:r>
            <a:r>
              <a:rPr lang="ja-JP" altLang="en-US" dirty="0"/>
              <a:t>ネットいじめを受けた（岐阜県）</a:t>
            </a:r>
            <a:endParaRPr kumimoji="1" lang="ja-JP" altLang="en-US" dirty="0"/>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19</a:t>
            </a:fld>
            <a:endParaRPr lang="ja-JP" altLang="en-US" dirty="0"/>
          </a:p>
        </p:txBody>
      </p:sp>
      <p:sp>
        <p:nvSpPr>
          <p:cNvPr id="3" name="テキスト ボックス 2"/>
          <p:cNvSpPr txBox="1"/>
          <p:nvPr/>
        </p:nvSpPr>
        <p:spPr>
          <a:xfrm>
            <a:off x="7999336" y="6279917"/>
            <a:ext cx="3461204" cy="246221"/>
          </a:xfrm>
          <a:prstGeom prst="rect">
            <a:avLst/>
          </a:prstGeom>
          <a:noFill/>
        </p:spPr>
        <p:txBody>
          <a:bodyPr wrap="none" rtlCol="0">
            <a:spAutoFit/>
          </a:bodyPr>
          <a:lstStyle/>
          <a:p>
            <a:r>
              <a:rPr lang="ja-JP" altLang="en-US" sz="1000" dirty="0">
                <a:latin typeface="+mn-ea"/>
              </a:rPr>
              <a:t>出典：「令和５年度情報モラル調査」（岐阜県教育委員会）より</a:t>
            </a:r>
          </a:p>
        </p:txBody>
      </p:sp>
      <p:grpSp>
        <p:nvGrpSpPr>
          <p:cNvPr id="5" name="グループ化 4"/>
          <p:cNvGrpSpPr/>
          <p:nvPr/>
        </p:nvGrpSpPr>
        <p:grpSpPr>
          <a:xfrm>
            <a:off x="1226216" y="2494827"/>
            <a:ext cx="3059799" cy="1403117"/>
            <a:chOff x="1126654" y="2421682"/>
            <a:chExt cx="3059799" cy="1403117"/>
          </a:xfrm>
        </p:grpSpPr>
        <p:sp>
          <p:nvSpPr>
            <p:cNvPr id="11" name="角丸四角形 10"/>
            <p:cNvSpPr/>
            <p:nvPr/>
          </p:nvSpPr>
          <p:spPr>
            <a:xfrm>
              <a:off x="1126654" y="2421682"/>
              <a:ext cx="3059799" cy="903537"/>
            </a:xfrm>
            <a:prstGeom prst="roundRect">
              <a:avLst/>
            </a:prstGeom>
            <a:ln/>
          </p:spPr>
          <p:style>
            <a:lnRef idx="1">
              <a:schemeClr val="accent4"/>
            </a:lnRef>
            <a:fillRef idx="3">
              <a:schemeClr val="accent4"/>
            </a:fillRef>
            <a:effectRef idx="2">
              <a:schemeClr val="accent4"/>
            </a:effectRef>
            <a:fontRef idx="minor">
              <a:schemeClr val="lt1"/>
            </a:fontRef>
          </p:style>
          <p:txBody>
            <a:bodyPr lIns="0" tIns="0" rIns="0" bIns="36000" rtlCol="0" anchor="ctr"/>
            <a:lstStyle/>
            <a:p>
              <a:pPr algn="ctr"/>
              <a:r>
                <a:rPr lang="ja-JP" altLang="en-US" dirty="0">
                  <a:latin typeface="HGPｺﾞｼｯｸE" pitchFamily="50" charset="-128"/>
                  <a:ea typeface="HGPｺﾞｼｯｸE" pitchFamily="50" charset="-128"/>
                </a:rPr>
                <a:t>小学生でもネットいじめを受けている</a:t>
              </a:r>
            </a:p>
          </p:txBody>
        </p:sp>
        <p:sp>
          <p:nvSpPr>
            <p:cNvPr id="12" name="二等辺三角形 11"/>
            <p:cNvSpPr/>
            <p:nvPr/>
          </p:nvSpPr>
          <p:spPr>
            <a:xfrm rot="10800000">
              <a:off x="1790178" y="3325218"/>
              <a:ext cx="320610" cy="499581"/>
            </a:xfrm>
            <a:prstGeom prst="triangl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ja-JP" altLang="en-US">
                <a:latin typeface="HGPｺﾞｼｯｸE" pitchFamily="50" charset="-128"/>
                <a:ea typeface="HGPｺﾞｼｯｸE" pitchFamily="50" charset="-128"/>
              </a:endParaRPr>
            </a:p>
          </p:txBody>
        </p:sp>
      </p:grpSp>
      <p:sp>
        <p:nvSpPr>
          <p:cNvPr id="15" name="正方形/長方形 14"/>
          <p:cNvSpPr/>
          <p:nvPr/>
        </p:nvSpPr>
        <p:spPr>
          <a:xfrm>
            <a:off x="2756116" y="1085468"/>
            <a:ext cx="6651458" cy="400110"/>
          </a:xfrm>
          <a:prstGeom prst="rect">
            <a:avLst/>
          </a:prstGeom>
        </p:spPr>
        <p:txBody>
          <a:bodyPr wrap="square">
            <a:spAutoFit/>
          </a:bodyPr>
          <a:lstStyle/>
          <a:p>
            <a:pPr algn="ctr">
              <a:defRPr sz="2000" b="0" i="0" u="none" strike="noStrike" kern="1200" baseline="0">
                <a:solidFill>
                  <a:prstClr val="black"/>
                </a:solidFill>
                <a:latin typeface="HGPｺﾞｼｯｸE" pitchFamily="50" charset="-128"/>
                <a:ea typeface="HGPｺﾞｼｯｸE" pitchFamily="50" charset="-128"/>
                <a:cs typeface="+mn-cs"/>
              </a:defRPr>
            </a:pPr>
            <a:r>
              <a:rPr lang="ja-JP" altLang="en-US" sz="2000" dirty="0">
                <a:latin typeface="HGPｺﾞｼｯｸE" pitchFamily="50" charset="-128"/>
                <a:ea typeface="HGPｺﾞｼｯｸE" pitchFamily="50" charset="-128"/>
              </a:rPr>
              <a:t>メールや</a:t>
            </a:r>
            <a:r>
              <a:rPr lang="en-US" altLang="ja-JP" sz="2000" dirty="0">
                <a:latin typeface="HGPｺﾞｼｯｸE" pitchFamily="50" charset="-128"/>
                <a:ea typeface="HGPｺﾞｼｯｸE" pitchFamily="50" charset="-128"/>
              </a:rPr>
              <a:t>SNS</a:t>
            </a:r>
            <a:r>
              <a:rPr lang="ja-JP" altLang="en-US" sz="2000" dirty="0">
                <a:latin typeface="HGPｺﾞｼｯｸE" pitchFamily="50" charset="-128"/>
                <a:ea typeface="HGPｺﾞｼｯｸE" pitchFamily="50" charset="-128"/>
              </a:rPr>
              <a:t>の書き込みで，いじめを受けたことがある</a:t>
            </a:r>
          </a:p>
        </p:txBody>
      </p:sp>
      <p:grpSp>
        <p:nvGrpSpPr>
          <p:cNvPr id="13" name="グループ化 12"/>
          <p:cNvGrpSpPr/>
          <p:nvPr/>
        </p:nvGrpSpPr>
        <p:grpSpPr>
          <a:xfrm>
            <a:off x="6721078" y="3015273"/>
            <a:ext cx="2301476" cy="927293"/>
            <a:chOff x="1351666" y="2442548"/>
            <a:chExt cx="2301476" cy="927293"/>
          </a:xfrm>
        </p:grpSpPr>
        <p:sp>
          <p:nvSpPr>
            <p:cNvPr id="17" name="二等辺三角形 16"/>
            <p:cNvSpPr/>
            <p:nvPr/>
          </p:nvSpPr>
          <p:spPr>
            <a:xfrm rot="5400000">
              <a:off x="3243047" y="2959745"/>
              <a:ext cx="320610" cy="499581"/>
            </a:xfrm>
            <a:prstGeom prst="triangle">
              <a:avLst>
                <a:gd name="adj" fmla="val 100000"/>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ja-JP" altLang="en-US">
                <a:latin typeface="HGPｺﾞｼｯｸE" pitchFamily="50" charset="-128"/>
                <a:ea typeface="HGPｺﾞｼｯｸE" pitchFamily="50" charset="-128"/>
              </a:endParaRPr>
            </a:p>
          </p:txBody>
        </p:sp>
        <p:sp>
          <p:nvSpPr>
            <p:cNvPr id="14" name="角丸四角形 13"/>
            <p:cNvSpPr/>
            <p:nvPr/>
          </p:nvSpPr>
          <p:spPr>
            <a:xfrm>
              <a:off x="1351666" y="2442548"/>
              <a:ext cx="2051687" cy="903537"/>
            </a:xfrm>
            <a:prstGeom prst="roundRect">
              <a:avLst/>
            </a:prstGeom>
            <a:ln/>
          </p:spPr>
          <p:style>
            <a:lnRef idx="1">
              <a:schemeClr val="accent4"/>
            </a:lnRef>
            <a:fillRef idx="3">
              <a:schemeClr val="accent4"/>
            </a:fillRef>
            <a:effectRef idx="2">
              <a:schemeClr val="accent4"/>
            </a:effectRef>
            <a:fontRef idx="minor">
              <a:schemeClr val="lt1"/>
            </a:fontRef>
          </p:style>
          <p:txBody>
            <a:bodyPr lIns="0" tIns="0" rIns="0" bIns="36000" rtlCol="0" anchor="ctr"/>
            <a:lstStyle/>
            <a:p>
              <a:pPr algn="ctr"/>
              <a:r>
                <a:rPr lang="ja-JP" altLang="en-US" dirty="0">
                  <a:latin typeface="HGPｺﾞｼｯｸE" pitchFamily="50" charset="-128"/>
                  <a:ea typeface="HGPｺﾞｼｯｸE" pitchFamily="50" charset="-128"/>
                </a:rPr>
                <a:t>中学女子の</a:t>
              </a:r>
              <a:endParaRPr lang="en-US" altLang="ja-JP" dirty="0">
                <a:latin typeface="HGPｺﾞｼｯｸE" pitchFamily="50" charset="-128"/>
                <a:ea typeface="HGPｺﾞｼｯｸE" pitchFamily="50" charset="-128"/>
              </a:endParaRPr>
            </a:p>
            <a:p>
              <a:pPr algn="ctr"/>
              <a:r>
                <a:rPr lang="ja-JP" altLang="en-US" dirty="0">
                  <a:latin typeface="HGPｺﾞｼｯｸE" pitchFamily="50" charset="-128"/>
                  <a:ea typeface="HGPｺﾞｼｯｸE" pitchFamily="50" charset="-128"/>
                </a:rPr>
                <a:t>割合が高い</a:t>
              </a:r>
            </a:p>
          </p:txBody>
        </p:sp>
      </p:grpSp>
    </p:spTree>
    <p:extLst>
      <p:ext uri="{BB962C8B-B14F-4D97-AF65-F5344CB8AC3E}">
        <p14:creationId xmlns:p14="http://schemas.microsoft.com/office/powerpoint/2010/main" val="2026337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情報モラル教材制作の目的①</a:t>
            </a:r>
            <a:endParaRPr kumimoji="1" lang="ja-JP" altLang="en-US" dirty="0"/>
          </a:p>
        </p:txBody>
      </p:sp>
      <p:sp>
        <p:nvSpPr>
          <p:cNvPr id="3" name="コンテンツ プレースホルダー 2"/>
          <p:cNvSpPr>
            <a:spLocks noGrp="1"/>
          </p:cNvSpPr>
          <p:nvPr>
            <p:ph idx="1"/>
          </p:nvPr>
        </p:nvSpPr>
        <p:spPr/>
        <p:txBody>
          <a:bodyPr/>
          <a:lstStyle/>
          <a:p>
            <a:r>
              <a:rPr lang="ja-JP" altLang="en-US" dirty="0"/>
              <a:t>○青少年のケータイ・スマートフォン等の所持率の上昇</a:t>
            </a:r>
            <a:endParaRPr lang="en-US" altLang="ja-JP" dirty="0"/>
          </a:p>
          <a:p>
            <a:endParaRPr lang="ja-JP" altLang="en-US" dirty="0"/>
          </a:p>
          <a:p>
            <a:endParaRPr kumimoji="1" lang="en-US" altLang="ja-JP" dirty="0"/>
          </a:p>
          <a:p>
            <a:pPr>
              <a:spcBef>
                <a:spcPct val="0"/>
              </a:spcBef>
            </a:pPr>
            <a:endParaRPr lang="en-US" altLang="ja-JP" dirty="0"/>
          </a:p>
          <a:p>
            <a:pPr>
              <a:spcBef>
                <a:spcPct val="0"/>
              </a:spcBef>
            </a:pPr>
            <a:r>
              <a:rPr lang="ja-JP" altLang="en-US" dirty="0"/>
              <a:t>○１日３時間以上、ケータイ・スマートフォンを使用する子どもも</a:t>
            </a:r>
            <a:endParaRPr lang="en-US" altLang="ja-JP" dirty="0"/>
          </a:p>
          <a:p>
            <a:pPr>
              <a:spcBef>
                <a:spcPct val="0"/>
              </a:spcBef>
            </a:pPr>
            <a:endParaRPr lang="en-US" altLang="ja-JP" dirty="0"/>
          </a:p>
          <a:p>
            <a:pPr>
              <a:spcBef>
                <a:spcPct val="0"/>
              </a:spcBef>
            </a:pPr>
            <a:endParaRPr lang="en-US" altLang="ja-JP" dirty="0"/>
          </a:p>
          <a:p>
            <a:pPr>
              <a:spcBef>
                <a:spcPct val="0"/>
              </a:spcBef>
            </a:pPr>
            <a:endParaRPr lang="en-US" altLang="ja-JP" dirty="0"/>
          </a:p>
          <a:p>
            <a:pPr>
              <a:spcBef>
                <a:spcPct val="0"/>
              </a:spcBef>
            </a:pPr>
            <a:r>
              <a:rPr lang="ja-JP" altLang="en-US" dirty="0"/>
              <a:t>○メールやネットの掲示板等で被害や不快な経験</a:t>
            </a:r>
          </a:p>
          <a:p>
            <a:pPr lvl="1">
              <a:spcBef>
                <a:spcPct val="0"/>
              </a:spcBef>
            </a:pPr>
            <a:r>
              <a:rPr lang="ja-JP" altLang="en-US" dirty="0"/>
              <a:t>・ネット上のいじめ</a:t>
            </a:r>
            <a:endParaRPr lang="en-US" altLang="ja-JP" dirty="0"/>
          </a:p>
          <a:p>
            <a:pPr lvl="1">
              <a:spcBef>
                <a:spcPct val="0"/>
              </a:spcBef>
            </a:pPr>
            <a:r>
              <a:rPr lang="ja-JP" altLang="en-US" dirty="0"/>
              <a:t>・個人情報の流出</a:t>
            </a:r>
            <a:endParaRPr lang="en-US" altLang="ja-JP" dirty="0"/>
          </a:p>
          <a:p>
            <a:pPr lvl="1">
              <a:spcBef>
                <a:spcPct val="0"/>
              </a:spcBef>
            </a:pPr>
            <a:r>
              <a:rPr lang="ja-JP" altLang="en-US" dirty="0"/>
              <a:t>・</a:t>
            </a:r>
            <a:r>
              <a:rPr lang="en-US" altLang="ja-JP" dirty="0"/>
              <a:t>SNS</a:t>
            </a:r>
            <a:r>
              <a:rPr lang="ja-JP" altLang="en-US" dirty="0"/>
              <a:t>等によるトラブル</a:t>
            </a:r>
          </a:p>
          <a:p>
            <a:pPr>
              <a:spcBef>
                <a:spcPct val="0"/>
              </a:spcBef>
            </a:pPr>
            <a:endParaRPr lang="ja-JP" altLang="en-US" dirty="0"/>
          </a:p>
          <a:p>
            <a:endParaRPr kumimoji="1" lang="ja-JP" altLang="en-US" dirty="0"/>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2</a:t>
            </a:fld>
            <a:endParaRPr lang="ja-JP" altLang="en-US" dirty="0"/>
          </a:p>
        </p:txBody>
      </p:sp>
      <p:sp>
        <p:nvSpPr>
          <p:cNvPr id="5" name="下矢印 4"/>
          <p:cNvSpPr/>
          <p:nvPr/>
        </p:nvSpPr>
        <p:spPr>
          <a:xfrm>
            <a:off x="3539108" y="1785716"/>
            <a:ext cx="1296144" cy="854386"/>
          </a:xfrm>
          <a:prstGeom prst="downArrow">
            <a:avLst>
              <a:gd name="adj1" fmla="val 50000"/>
              <a:gd name="adj2" fmla="val 51289"/>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ja-JP" altLang="en-US"/>
          </a:p>
        </p:txBody>
      </p:sp>
      <p:sp>
        <p:nvSpPr>
          <p:cNvPr id="6" name="下矢印 5"/>
          <p:cNvSpPr/>
          <p:nvPr/>
        </p:nvSpPr>
        <p:spPr>
          <a:xfrm>
            <a:off x="3539108" y="3625751"/>
            <a:ext cx="1296144" cy="854386"/>
          </a:xfrm>
          <a:prstGeom prst="downArrow">
            <a:avLst>
              <a:gd name="adj1" fmla="val 50000"/>
              <a:gd name="adj2" fmla="val 51289"/>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ja-JP" altLang="en-US"/>
          </a:p>
        </p:txBody>
      </p:sp>
      <p:sp>
        <p:nvSpPr>
          <p:cNvPr id="7" name="テキスト ボックス 13"/>
          <p:cNvSpPr txBox="1">
            <a:spLocks noChangeArrowheads="1"/>
          </p:cNvSpPr>
          <p:nvPr/>
        </p:nvSpPr>
        <p:spPr bwMode="auto">
          <a:xfrm>
            <a:off x="6311230" y="1597356"/>
            <a:ext cx="4748216"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lvl="1" indent="-265113" algn="just" eaLnBrk="1" hangingPunct="1">
              <a:spcBef>
                <a:spcPct val="0"/>
              </a:spcBef>
              <a:buNone/>
            </a:pPr>
            <a:r>
              <a:rPr lang="ja-JP" altLang="en-US" sz="2000" dirty="0">
                <a:solidFill>
                  <a:srgbClr val="000000"/>
                </a:solidFill>
                <a:latin typeface="HG丸ｺﾞｼｯｸM-PRO" pitchFamily="50" charset="-128"/>
                <a:ea typeface="HG丸ｺﾞｼｯｸM-PRO" pitchFamily="50" charset="-128"/>
              </a:rPr>
              <a:t>・高校生９８．</a:t>
            </a:r>
            <a:r>
              <a:rPr lang="en-US" altLang="ja-JP" sz="2000" dirty="0">
                <a:solidFill>
                  <a:srgbClr val="000000"/>
                </a:solidFill>
                <a:latin typeface="HG丸ｺﾞｼｯｸM-PRO" pitchFamily="50" charset="-128"/>
                <a:ea typeface="HG丸ｺﾞｼｯｸM-PRO" pitchFamily="50" charset="-128"/>
              </a:rPr>
              <a:t>9</a:t>
            </a:r>
            <a:r>
              <a:rPr lang="ja-JP" altLang="en-US" sz="2000" dirty="0">
                <a:solidFill>
                  <a:srgbClr val="000000"/>
                </a:solidFill>
                <a:latin typeface="HG丸ｺﾞｼｯｸM-PRO" pitchFamily="50" charset="-128"/>
                <a:ea typeface="HG丸ｺﾞｼｯｸM-PRO" pitchFamily="50" charset="-128"/>
              </a:rPr>
              <a:t>％</a:t>
            </a:r>
            <a:endParaRPr lang="en-US" altLang="ja-JP" sz="2000" dirty="0">
              <a:solidFill>
                <a:srgbClr val="000000"/>
              </a:solidFill>
              <a:latin typeface="HG丸ｺﾞｼｯｸM-PRO" pitchFamily="50" charset="-128"/>
              <a:ea typeface="HG丸ｺﾞｼｯｸM-PRO" pitchFamily="50" charset="-128"/>
            </a:endParaRPr>
          </a:p>
          <a:p>
            <a:pPr marL="265113" lvl="1" indent="-265113" algn="just" eaLnBrk="1" hangingPunct="1">
              <a:spcBef>
                <a:spcPct val="0"/>
              </a:spcBef>
              <a:buNone/>
            </a:pPr>
            <a:r>
              <a:rPr lang="ja-JP" altLang="en-US" sz="2000" dirty="0">
                <a:solidFill>
                  <a:srgbClr val="000000"/>
                </a:solidFill>
                <a:latin typeface="HG丸ｺﾞｼｯｸM-PRO" pitchFamily="50" charset="-128"/>
                <a:ea typeface="HG丸ｺﾞｼｯｸM-PRO" pitchFamily="50" charset="-128"/>
              </a:rPr>
              <a:t>・中学生７７．２％</a:t>
            </a:r>
          </a:p>
          <a:p>
            <a:pPr marL="265113" lvl="1" indent="-265113" algn="just" eaLnBrk="1" hangingPunct="1">
              <a:spcBef>
                <a:spcPct val="0"/>
              </a:spcBef>
              <a:buNone/>
            </a:pPr>
            <a:r>
              <a:rPr lang="ja-JP" altLang="en-US" sz="2000" dirty="0">
                <a:solidFill>
                  <a:srgbClr val="000000"/>
                </a:solidFill>
                <a:latin typeface="HG丸ｺﾞｼｯｸM-PRO" pitchFamily="50" charset="-128"/>
                <a:ea typeface="HG丸ｺﾞｼｯｸM-PRO" pitchFamily="50" charset="-128"/>
              </a:rPr>
              <a:t>・小学生４８．７％</a:t>
            </a:r>
            <a:endParaRPr lang="ja-JP" altLang="en-US" sz="2000" baseline="30000" dirty="0">
              <a:solidFill>
                <a:srgbClr val="000000"/>
              </a:solidFill>
              <a:latin typeface="HG丸ｺﾞｼｯｸM-PRO" pitchFamily="50" charset="-128"/>
              <a:ea typeface="HG丸ｺﾞｼｯｸM-PRO" pitchFamily="50" charset="-128"/>
            </a:endParaRPr>
          </a:p>
          <a:p>
            <a:pPr marL="265113" lvl="1" indent="0" algn="just" eaLnBrk="1" hangingPunct="1">
              <a:spcBef>
                <a:spcPct val="0"/>
              </a:spcBef>
              <a:buNone/>
              <a:tabLst>
                <a:tab pos="0" algn="l"/>
                <a:tab pos="363538" algn="l"/>
              </a:tabLst>
            </a:pPr>
            <a:r>
              <a:rPr lang="ja-JP" altLang="en-US" sz="1400" dirty="0">
                <a:solidFill>
                  <a:srgbClr val="000000"/>
                </a:solidFill>
              </a:rPr>
              <a:t>令和５年度情報モラル調査（岐阜県教育委員会）</a:t>
            </a:r>
          </a:p>
        </p:txBody>
      </p:sp>
      <p:sp>
        <p:nvSpPr>
          <p:cNvPr id="8" name="テキスト ボックス 13"/>
          <p:cNvSpPr txBox="1">
            <a:spLocks noChangeArrowheads="1"/>
          </p:cNvSpPr>
          <p:nvPr/>
        </p:nvSpPr>
        <p:spPr bwMode="auto">
          <a:xfrm>
            <a:off x="6311230" y="3425977"/>
            <a:ext cx="453219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lvl="1" indent="-265113" algn="just" eaLnBrk="1" hangingPunct="1">
              <a:spcBef>
                <a:spcPct val="0"/>
              </a:spcBef>
              <a:buNone/>
            </a:pPr>
            <a:r>
              <a:rPr lang="ja-JP" altLang="en-US" sz="2000" dirty="0">
                <a:solidFill>
                  <a:srgbClr val="000000"/>
                </a:solidFill>
                <a:latin typeface="HG丸ｺﾞｼｯｸM-PRO" pitchFamily="50" charset="-128"/>
                <a:ea typeface="HG丸ｺﾞｼｯｸM-PRO" pitchFamily="50" charset="-128"/>
              </a:rPr>
              <a:t>・高校生４９．３％</a:t>
            </a:r>
            <a:endParaRPr lang="en-US" altLang="ja-JP" sz="2000" dirty="0">
              <a:solidFill>
                <a:srgbClr val="000000"/>
              </a:solidFill>
              <a:latin typeface="HG丸ｺﾞｼｯｸM-PRO" pitchFamily="50" charset="-128"/>
              <a:ea typeface="HG丸ｺﾞｼｯｸM-PRO" pitchFamily="50" charset="-128"/>
            </a:endParaRPr>
          </a:p>
          <a:p>
            <a:pPr marL="265113" lvl="1" indent="-265113" algn="just" eaLnBrk="1" hangingPunct="1">
              <a:spcBef>
                <a:spcPct val="0"/>
              </a:spcBef>
              <a:buNone/>
            </a:pPr>
            <a:r>
              <a:rPr lang="ja-JP" altLang="en-US" sz="2000" dirty="0">
                <a:solidFill>
                  <a:srgbClr val="000000"/>
                </a:solidFill>
                <a:latin typeface="HG丸ｺﾞｼｯｸM-PRO" pitchFamily="50" charset="-128"/>
                <a:ea typeface="HG丸ｺﾞｼｯｸM-PRO" pitchFamily="50" charset="-128"/>
              </a:rPr>
              <a:t>・中学生３６．６％</a:t>
            </a:r>
          </a:p>
          <a:p>
            <a:pPr marL="265113" lvl="1" indent="-265113" algn="just" eaLnBrk="1" hangingPunct="1">
              <a:spcBef>
                <a:spcPct val="0"/>
              </a:spcBef>
              <a:buNone/>
            </a:pPr>
            <a:r>
              <a:rPr lang="ja-JP" altLang="en-US" sz="2000" dirty="0">
                <a:solidFill>
                  <a:srgbClr val="000000"/>
                </a:solidFill>
                <a:latin typeface="HG丸ｺﾞｼｯｸM-PRO" pitchFamily="50" charset="-128"/>
                <a:ea typeface="HG丸ｺﾞｼｯｸM-PRO" pitchFamily="50" charset="-128"/>
              </a:rPr>
              <a:t>・小学生高学年２９．１％</a:t>
            </a:r>
            <a:endParaRPr lang="en-US" altLang="ja-JP" sz="2000" dirty="0">
              <a:solidFill>
                <a:srgbClr val="000000"/>
              </a:solidFill>
              <a:latin typeface="HG丸ｺﾞｼｯｸM-PRO" pitchFamily="50" charset="-128"/>
              <a:ea typeface="HG丸ｺﾞｼｯｸM-PRO" pitchFamily="50" charset="-128"/>
            </a:endParaRPr>
          </a:p>
          <a:p>
            <a:pPr marL="265113" lvl="1" indent="-265113" algn="just" eaLnBrk="1" hangingPunct="1">
              <a:spcBef>
                <a:spcPct val="0"/>
              </a:spcBef>
              <a:buNone/>
            </a:pPr>
            <a:r>
              <a:rPr lang="ja-JP" altLang="en-US" sz="1400" dirty="0">
                <a:solidFill>
                  <a:srgbClr val="000000"/>
                </a:solidFill>
              </a:rPr>
              <a:t>　　令和５年度情報モラル調査（岐阜県教育委員会）</a:t>
            </a:r>
          </a:p>
        </p:txBody>
      </p:sp>
      <p:sp>
        <p:nvSpPr>
          <p:cNvPr id="9" name="テキスト ボックス 13"/>
          <p:cNvSpPr txBox="1">
            <a:spLocks noChangeArrowheads="1"/>
          </p:cNvSpPr>
          <p:nvPr/>
        </p:nvSpPr>
        <p:spPr bwMode="auto">
          <a:xfrm>
            <a:off x="6311230" y="5114918"/>
            <a:ext cx="453219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lvl="1" indent="-265113" algn="just" eaLnBrk="1" hangingPunct="1">
              <a:spcBef>
                <a:spcPct val="0"/>
              </a:spcBef>
              <a:buNone/>
            </a:pPr>
            <a:r>
              <a:rPr lang="ja-JP" altLang="en-US" sz="2000" dirty="0">
                <a:solidFill>
                  <a:srgbClr val="000000"/>
                </a:solidFill>
                <a:latin typeface="HG丸ｺﾞｼｯｸM-PRO" pitchFamily="50" charset="-128"/>
                <a:ea typeface="HG丸ｺﾞｼｯｸM-PRO" pitchFamily="50" charset="-128"/>
              </a:rPr>
              <a:t>・高校生３．９％</a:t>
            </a:r>
            <a:endParaRPr lang="en-US" altLang="ja-JP" sz="2000" dirty="0">
              <a:solidFill>
                <a:srgbClr val="000000"/>
              </a:solidFill>
              <a:latin typeface="HG丸ｺﾞｼｯｸM-PRO" pitchFamily="50" charset="-128"/>
              <a:ea typeface="HG丸ｺﾞｼｯｸM-PRO" pitchFamily="50" charset="-128"/>
            </a:endParaRPr>
          </a:p>
          <a:p>
            <a:pPr marL="265113" lvl="1" indent="-265113" algn="just" eaLnBrk="1" hangingPunct="1">
              <a:spcBef>
                <a:spcPct val="0"/>
              </a:spcBef>
              <a:buNone/>
            </a:pPr>
            <a:r>
              <a:rPr lang="ja-JP" altLang="en-US" sz="2000" dirty="0">
                <a:solidFill>
                  <a:srgbClr val="000000"/>
                </a:solidFill>
                <a:latin typeface="HG丸ｺﾞｼｯｸM-PRO" pitchFamily="50" charset="-128"/>
                <a:ea typeface="HG丸ｺﾞｼｯｸM-PRO" pitchFamily="50" charset="-128"/>
              </a:rPr>
              <a:t>・中学生５．２％</a:t>
            </a:r>
          </a:p>
          <a:p>
            <a:pPr marL="265113" lvl="1" indent="-265113" algn="just" eaLnBrk="1" hangingPunct="1">
              <a:spcBef>
                <a:spcPct val="0"/>
              </a:spcBef>
              <a:buNone/>
            </a:pPr>
            <a:r>
              <a:rPr lang="ja-JP" altLang="en-US" sz="2000" dirty="0">
                <a:solidFill>
                  <a:srgbClr val="000000"/>
                </a:solidFill>
                <a:latin typeface="HG丸ｺﾞｼｯｸM-PRO" pitchFamily="50" charset="-128"/>
                <a:ea typeface="HG丸ｺﾞｼｯｸM-PRO" pitchFamily="50" charset="-128"/>
              </a:rPr>
              <a:t>・小学生高学年４．１％</a:t>
            </a:r>
            <a:endParaRPr lang="ja-JP" altLang="en-US" sz="2000" baseline="30000" dirty="0">
              <a:solidFill>
                <a:srgbClr val="000000"/>
              </a:solidFill>
              <a:latin typeface="HG丸ｺﾞｼｯｸM-PRO" pitchFamily="50" charset="-128"/>
              <a:ea typeface="HG丸ｺﾞｼｯｸM-PRO" pitchFamily="50" charset="-128"/>
            </a:endParaRPr>
          </a:p>
          <a:p>
            <a:pPr marL="265113" lvl="1" indent="0" algn="just" eaLnBrk="1" hangingPunct="1">
              <a:spcBef>
                <a:spcPct val="0"/>
              </a:spcBef>
              <a:buNone/>
              <a:tabLst>
                <a:tab pos="0" algn="l"/>
                <a:tab pos="363538" algn="l"/>
              </a:tabLst>
            </a:pPr>
            <a:r>
              <a:rPr lang="ja-JP" altLang="en-US" sz="1400" dirty="0">
                <a:solidFill>
                  <a:srgbClr val="000000"/>
                </a:solidFill>
              </a:rPr>
              <a:t>令和５年度情報モラル調査（岐阜県教育委員会）</a:t>
            </a:r>
          </a:p>
        </p:txBody>
      </p:sp>
      <p:sp>
        <p:nvSpPr>
          <p:cNvPr id="13" name="テキスト ボックス 12"/>
          <p:cNvSpPr txBox="1"/>
          <p:nvPr/>
        </p:nvSpPr>
        <p:spPr>
          <a:xfrm>
            <a:off x="9621569" y="3779694"/>
            <a:ext cx="1830783" cy="523220"/>
          </a:xfrm>
          <a:prstGeom prst="rect">
            <a:avLst/>
          </a:prstGeom>
          <a:noFill/>
        </p:spPr>
        <p:txBody>
          <a:bodyPr wrap="square" rtlCol="0">
            <a:spAutoFit/>
          </a:bodyPr>
          <a:lstStyle/>
          <a:p>
            <a:r>
              <a:rPr kumimoji="1" lang="en-US" altLang="ja-JP" sz="1400" dirty="0">
                <a:solidFill>
                  <a:srgbClr val="000000"/>
                </a:solidFill>
              </a:rPr>
              <a:t>※</a:t>
            </a:r>
            <a:r>
              <a:rPr kumimoji="1" lang="ja-JP" altLang="en-US" sz="1400" dirty="0">
                <a:solidFill>
                  <a:srgbClr val="000000"/>
                </a:solidFill>
              </a:rPr>
              <a:t>「ほぼ毎日使う」と答えた人のうち</a:t>
            </a:r>
          </a:p>
        </p:txBody>
      </p:sp>
    </p:spTree>
    <p:extLst>
      <p:ext uri="{BB962C8B-B14F-4D97-AF65-F5344CB8AC3E}">
        <p14:creationId xmlns:p14="http://schemas.microsoft.com/office/powerpoint/2010/main" val="77625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14</a:t>
            </a:r>
            <a:r>
              <a:rPr lang="ja-JP" altLang="en-US" dirty="0" err="1"/>
              <a:t>．</a:t>
            </a:r>
            <a:r>
              <a:rPr lang="ja-JP" altLang="en-US" dirty="0"/>
              <a:t>被害を受けたとき誰かに相談しましたか（岐阜県）</a:t>
            </a:r>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20</a:t>
            </a:fld>
            <a:endParaRPr lang="ja-JP" altLang="en-US" dirty="0"/>
          </a:p>
        </p:txBody>
      </p:sp>
      <p:grpSp>
        <p:nvGrpSpPr>
          <p:cNvPr id="16" name="グループ化 15"/>
          <p:cNvGrpSpPr/>
          <p:nvPr/>
        </p:nvGrpSpPr>
        <p:grpSpPr>
          <a:xfrm>
            <a:off x="10415686" y="1091867"/>
            <a:ext cx="1296144" cy="720080"/>
            <a:chOff x="10415686" y="1057772"/>
            <a:chExt cx="1296144" cy="720080"/>
          </a:xfrm>
        </p:grpSpPr>
        <p:cxnSp>
          <p:nvCxnSpPr>
            <p:cNvPr id="7" name="直線矢印コネクタ 6"/>
            <p:cNvCxnSpPr/>
            <p:nvPr/>
          </p:nvCxnSpPr>
          <p:spPr>
            <a:xfrm flipH="1">
              <a:off x="10559702" y="1345804"/>
              <a:ext cx="648072" cy="432048"/>
            </a:xfrm>
            <a:prstGeom prst="straightConnector1">
              <a:avLst/>
            </a:prstGeom>
            <a:ln w="38100">
              <a:solidFill>
                <a:srgbClr val="FFC0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 name="角丸四角形 2"/>
            <p:cNvSpPr/>
            <p:nvPr/>
          </p:nvSpPr>
          <p:spPr>
            <a:xfrm>
              <a:off x="10415686" y="1057772"/>
              <a:ext cx="1296144" cy="360040"/>
            </a:xfrm>
            <a:prstGeom prst="roundRect">
              <a:avLst/>
            </a:prstGeom>
            <a:solidFill>
              <a:srgbClr val="FFC000"/>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200" dirty="0">
                  <a:solidFill>
                    <a:schemeClr val="tx1">
                      <a:lumMod val="75000"/>
                      <a:lumOff val="25000"/>
                    </a:schemeClr>
                  </a:solidFill>
                  <a:latin typeface="HGPｺﾞｼｯｸE" pitchFamily="50" charset="-128"/>
                  <a:ea typeface="HGPｺﾞｼｯｸE" pitchFamily="50" charset="-128"/>
                </a:rPr>
                <a:t>相談しなかった</a:t>
              </a:r>
            </a:p>
          </p:txBody>
        </p:sp>
      </p:grpSp>
      <p:grpSp>
        <p:nvGrpSpPr>
          <p:cNvPr id="39" name="グループ化 38"/>
          <p:cNvGrpSpPr/>
          <p:nvPr/>
        </p:nvGrpSpPr>
        <p:grpSpPr>
          <a:xfrm>
            <a:off x="10703718" y="2446797"/>
            <a:ext cx="1008112" cy="360040"/>
            <a:chOff x="10559702" y="2554809"/>
            <a:chExt cx="1152128" cy="360040"/>
          </a:xfrm>
        </p:grpSpPr>
        <p:cxnSp>
          <p:nvCxnSpPr>
            <p:cNvPr id="9" name="直線矢印コネクタ 8"/>
            <p:cNvCxnSpPr/>
            <p:nvPr/>
          </p:nvCxnSpPr>
          <p:spPr>
            <a:xfrm flipH="1">
              <a:off x="10559702" y="2734829"/>
              <a:ext cx="648072" cy="36004"/>
            </a:xfrm>
            <a:prstGeom prst="straightConnector1">
              <a:avLst/>
            </a:prstGeom>
            <a:ln w="38100">
              <a:solidFill>
                <a:srgbClr val="FFC0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0" name="角丸四角形 9"/>
            <p:cNvSpPr/>
            <p:nvPr/>
          </p:nvSpPr>
          <p:spPr>
            <a:xfrm>
              <a:off x="10775726" y="2554809"/>
              <a:ext cx="936104" cy="360040"/>
            </a:xfrm>
            <a:prstGeom prst="roundRect">
              <a:avLst/>
            </a:prstGeom>
            <a:solidFill>
              <a:srgbClr val="FFC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200" dirty="0">
                  <a:solidFill>
                    <a:schemeClr val="tx1">
                      <a:lumMod val="75000"/>
                      <a:lumOff val="25000"/>
                    </a:schemeClr>
                  </a:solidFill>
                  <a:latin typeface="HGPｺﾞｼｯｸE" pitchFamily="50" charset="-128"/>
                  <a:ea typeface="HGPｺﾞｼｯｸE" pitchFamily="50" charset="-128"/>
                </a:rPr>
                <a:t>その他</a:t>
              </a:r>
            </a:p>
          </p:txBody>
        </p:sp>
      </p:grpSp>
      <p:grpSp>
        <p:nvGrpSpPr>
          <p:cNvPr id="6" name="グループ化 5"/>
          <p:cNvGrpSpPr/>
          <p:nvPr/>
        </p:nvGrpSpPr>
        <p:grpSpPr>
          <a:xfrm>
            <a:off x="10703718" y="2806837"/>
            <a:ext cx="1008112" cy="381023"/>
            <a:chOff x="10559702" y="3120779"/>
            <a:chExt cx="1152128" cy="381023"/>
          </a:xfrm>
        </p:grpSpPr>
        <p:cxnSp>
          <p:nvCxnSpPr>
            <p:cNvPr id="11" name="直線矢印コネクタ 10"/>
            <p:cNvCxnSpPr/>
            <p:nvPr/>
          </p:nvCxnSpPr>
          <p:spPr>
            <a:xfrm flipH="1" flipV="1">
              <a:off x="10559702" y="3120779"/>
              <a:ext cx="504056" cy="308221"/>
            </a:xfrm>
            <a:prstGeom prst="straightConnector1">
              <a:avLst/>
            </a:prstGeom>
            <a:ln w="38100">
              <a:solidFill>
                <a:srgbClr val="FFC0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2" name="角丸四角形 11"/>
            <p:cNvSpPr/>
            <p:nvPr/>
          </p:nvSpPr>
          <p:spPr>
            <a:xfrm>
              <a:off x="10775726" y="3141762"/>
              <a:ext cx="936104" cy="360040"/>
            </a:xfrm>
            <a:prstGeom prst="roundRect">
              <a:avLst/>
            </a:prstGeom>
            <a:solidFill>
              <a:srgbClr val="FFC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200" dirty="0">
                  <a:solidFill>
                    <a:schemeClr val="tx1">
                      <a:lumMod val="75000"/>
                      <a:lumOff val="25000"/>
                    </a:schemeClr>
                  </a:solidFill>
                  <a:latin typeface="HGPｺﾞｼｯｸE" pitchFamily="50" charset="-128"/>
                  <a:ea typeface="HGPｺﾞｼｯｸE" pitchFamily="50" charset="-128"/>
                </a:rPr>
                <a:t>警察</a:t>
              </a:r>
            </a:p>
          </p:txBody>
        </p:sp>
      </p:grpSp>
      <p:grpSp>
        <p:nvGrpSpPr>
          <p:cNvPr id="35" name="グループ化 34"/>
          <p:cNvGrpSpPr/>
          <p:nvPr/>
        </p:nvGrpSpPr>
        <p:grpSpPr>
          <a:xfrm>
            <a:off x="10703718" y="3333105"/>
            <a:ext cx="1008112" cy="360040"/>
            <a:chOff x="10559702" y="3615895"/>
            <a:chExt cx="1152128" cy="360040"/>
          </a:xfrm>
        </p:grpSpPr>
        <p:cxnSp>
          <p:nvCxnSpPr>
            <p:cNvPr id="13" name="直線矢印コネクタ 12"/>
            <p:cNvCxnSpPr/>
            <p:nvPr/>
          </p:nvCxnSpPr>
          <p:spPr>
            <a:xfrm flipH="1" flipV="1">
              <a:off x="10559702" y="3615895"/>
              <a:ext cx="504056" cy="180020"/>
            </a:xfrm>
            <a:prstGeom prst="straightConnector1">
              <a:avLst/>
            </a:prstGeom>
            <a:ln w="38100">
              <a:solidFill>
                <a:srgbClr val="FFC0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4" name="角丸四角形 13"/>
            <p:cNvSpPr/>
            <p:nvPr/>
          </p:nvSpPr>
          <p:spPr>
            <a:xfrm>
              <a:off x="10775726" y="3615895"/>
              <a:ext cx="936104" cy="360040"/>
            </a:xfrm>
            <a:prstGeom prst="roundRect">
              <a:avLst/>
            </a:prstGeom>
            <a:solidFill>
              <a:srgbClr val="FFC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200" dirty="0">
                  <a:solidFill>
                    <a:schemeClr val="tx1">
                      <a:lumMod val="75000"/>
                      <a:lumOff val="25000"/>
                    </a:schemeClr>
                  </a:solidFill>
                  <a:latin typeface="HGPｺﾞｼｯｸE" pitchFamily="50" charset="-128"/>
                  <a:ea typeface="HGPｺﾞｼｯｸE" pitchFamily="50" charset="-128"/>
                </a:rPr>
                <a:t>先生</a:t>
              </a:r>
            </a:p>
          </p:txBody>
        </p:sp>
      </p:grpSp>
      <p:sp>
        <p:nvSpPr>
          <p:cNvPr id="15" name="テキスト ボックス 14"/>
          <p:cNvSpPr txBox="1"/>
          <p:nvPr/>
        </p:nvSpPr>
        <p:spPr>
          <a:xfrm>
            <a:off x="7999336" y="6279917"/>
            <a:ext cx="3461204" cy="246221"/>
          </a:xfrm>
          <a:prstGeom prst="rect">
            <a:avLst/>
          </a:prstGeom>
          <a:noFill/>
        </p:spPr>
        <p:txBody>
          <a:bodyPr wrap="none" rtlCol="0">
            <a:spAutoFit/>
          </a:bodyPr>
          <a:lstStyle/>
          <a:p>
            <a:r>
              <a:rPr lang="ja-JP" altLang="en-US" sz="1000" dirty="0">
                <a:latin typeface="+mn-ea"/>
              </a:rPr>
              <a:t>出典：「令和５年度情報モラル調査」（岐阜県教育委員会）より</a:t>
            </a:r>
          </a:p>
        </p:txBody>
      </p:sp>
      <p:grpSp>
        <p:nvGrpSpPr>
          <p:cNvPr id="33" name="グループ化 32"/>
          <p:cNvGrpSpPr/>
          <p:nvPr/>
        </p:nvGrpSpPr>
        <p:grpSpPr>
          <a:xfrm>
            <a:off x="10703718" y="3784312"/>
            <a:ext cx="1040656" cy="360040"/>
            <a:chOff x="10559702" y="4041862"/>
            <a:chExt cx="1152128" cy="360040"/>
          </a:xfrm>
        </p:grpSpPr>
        <p:cxnSp>
          <p:nvCxnSpPr>
            <p:cNvPr id="27" name="直線矢印コネクタ 26"/>
            <p:cNvCxnSpPr/>
            <p:nvPr/>
          </p:nvCxnSpPr>
          <p:spPr>
            <a:xfrm flipH="1" flipV="1">
              <a:off x="10559702" y="4088929"/>
              <a:ext cx="324036" cy="132953"/>
            </a:xfrm>
            <a:prstGeom prst="straightConnector1">
              <a:avLst/>
            </a:prstGeom>
            <a:ln w="38100">
              <a:solidFill>
                <a:srgbClr val="FFC0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8" name="角丸四角形 27"/>
            <p:cNvSpPr/>
            <p:nvPr/>
          </p:nvSpPr>
          <p:spPr>
            <a:xfrm>
              <a:off x="10775726" y="4041862"/>
              <a:ext cx="936104" cy="360040"/>
            </a:xfrm>
            <a:prstGeom prst="roundRect">
              <a:avLst/>
            </a:prstGeom>
            <a:solidFill>
              <a:srgbClr val="FFC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200" dirty="0">
                  <a:solidFill>
                    <a:schemeClr val="tx1">
                      <a:lumMod val="75000"/>
                      <a:lumOff val="25000"/>
                    </a:schemeClr>
                  </a:solidFill>
                  <a:latin typeface="HGPｺﾞｼｯｸE" pitchFamily="50" charset="-128"/>
                  <a:ea typeface="HGPｺﾞｼｯｸE" pitchFamily="50" charset="-128"/>
                </a:rPr>
                <a:t>親</a:t>
              </a:r>
            </a:p>
          </p:txBody>
        </p:sp>
      </p:grpSp>
      <p:grpSp>
        <p:nvGrpSpPr>
          <p:cNvPr id="29" name="グループ化 28"/>
          <p:cNvGrpSpPr/>
          <p:nvPr/>
        </p:nvGrpSpPr>
        <p:grpSpPr>
          <a:xfrm>
            <a:off x="10703718" y="4473910"/>
            <a:ext cx="1008112" cy="720080"/>
            <a:chOff x="10559702" y="4505325"/>
            <a:chExt cx="1152128" cy="720080"/>
          </a:xfrm>
        </p:grpSpPr>
        <p:cxnSp>
          <p:nvCxnSpPr>
            <p:cNvPr id="30" name="直線矢印コネクタ 29"/>
            <p:cNvCxnSpPr/>
            <p:nvPr/>
          </p:nvCxnSpPr>
          <p:spPr>
            <a:xfrm flipH="1">
              <a:off x="10559702" y="4793357"/>
              <a:ext cx="648072" cy="432048"/>
            </a:xfrm>
            <a:prstGeom prst="straightConnector1">
              <a:avLst/>
            </a:prstGeom>
            <a:ln w="38100">
              <a:solidFill>
                <a:srgbClr val="FFC0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1" name="角丸四角形 30"/>
            <p:cNvSpPr/>
            <p:nvPr/>
          </p:nvSpPr>
          <p:spPr>
            <a:xfrm>
              <a:off x="10775726" y="4505325"/>
              <a:ext cx="936104" cy="360040"/>
            </a:xfrm>
            <a:prstGeom prst="roundRect">
              <a:avLst/>
            </a:prstGeom>
            <a:solidFill>
              <a:srgbClr val="FFC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200" dirty="0">
                  <a:solidFill>
                    <a:schemeClr val="tx1">
                      <a:lumMod val="75000"/>
                      <a:lumOff val="25000"/>
                    </a:schemeClr>
                  </a:solidFill>
                  <a:latin typeface="HGPｺﾞｼｯｸE" pitchFamily="50" charset="-128"/>
                  <a:ea typeface="HGPｺﾞｼｯｸE" pitchFamily="50" charset="-128"/>
                </a:rPr>
                <a:t>友達</a:t>
              </a:r>
            </a:p>
          </p:txBody>
        </p:sp>
      </p:grpSp>
      <p:graphicFrame>
        <p:nvGraphicFramePr>
          <p:cNvPr id="18" name="コンテンツ プレースホルダー 4">
            <a:extLst>
              <a:ext uri="{FF2B5EF4-FFF2-40B4-BE49-F238E27FC236}">
                <a16:creationId xmlns:a16="http://schemas.microsoft.com/office/drawing/2014/main" id="{19F38413-054F-7033-EAF1-83C87ED3556A}"/>
              </a:ext>
            </a:extLst>
          </p:cNvPr>
          <p:cNvGraphicFramePr>
            <a:graphicFrameLocks/>
          </p:cNvGraphicFramePr>
          <p:nvPr>
            <p:extLst>
              <p:ext uri="{D42A27DB-BD31-4B8C-83A1-F6EECF244321}">
                <p14:modId xmlns:p14="http://schemas.microsoft.com/office/powerpoint/2010/main" val="4121504978"/>
              </p:ext>
            </p:extLst>
          </p:nvPr>
        </p:nvGraphicFramePr>
        <p:xfrm>
          <a:off x="5807173" y="1053530"/>
          <a:ext cx="5395760" cy="52567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コンテンツ プレースホルダー 4">
            <a:extLst>
              <a:ext uri="{FF2B5EF4-FFF2-40B4-BE49-F238E27FC236}">
                <a16:creationId xmlns:a16="http://schemas.microsoft.com/office/drawing/2014/main" id="{6920739F-7685-4014-4E4D-381E17E9C468}"/>
              </a:ext>
            </a:extLst>
          </p:cNvPr>
          <p:cNvGraphicFramePr>
            <a:graphicFrameLocks/>
          </p:cNvGraphicFramePr>
          <p:nvPr>
            <p:extLst>
              <p:ext uri="{D42A27DB-BD31-4B8C-83A1-F6EECF244321}">
                <p14:modId xmlns:p14="http://schemas.microsoft.com/office/powerpoint/2010/main" val="3372867685"/>
              </p:ext>
            </p:extLst>
          </p:nvPr>
        </p:nvGraphicFramePr>
        <p:xfrm>
          <a:off x="587703" y="1053530"/>
          <a:ext cx="5341589" cy="52567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55627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dirty="0"/>
              <a:t>身近に起きるネットトラブル</a:t>
            </a:r>
          </a:p>
        </p:txBody>
      </p:sp>
      <p:sp>
        <p:nvSpPr>
          <p:cNvPr id="8" name="テキスト プレースホルダー 7"/>
          <p:cNvSpPr>
            <a:spLocks noGrp="1"/>
          </p:cNvSpPr>
          <p:nvPr>
            <p:ph type="body" idx="1"/>
          </p:nvPr>
        </p:nvSpPr>
        <p:spPr/>
        <p:txBody>
          <a:bodyPr/>
          <a:lstStyle/>
          <a:p>
            <a:r>
              <a:rPr kumimoji="1" lang="ja-JP" altLang="en-US" dirty="0"/>
              <a:t>第２章</a:t>
            </a:r>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2119" y="4221882"/>
            <a:ext cx="1544588" cy="1907682"/>
          </a:xfrm>
          <a:prstGeom prst="rect">
            <a:avLst/>
          </a:prstGeom>
        </p:spPr>
      </p:pic>
    </p:spTree>
    <p:extLst>
      <p:ext uri="{BB962C8B-B14F-4D97-AF65-F5344CB8AC3E}">
        <p14:creationId xmlns:p14="http://schemas.microsoft.com/office/powerpoint/2010/main" val="3634598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1</a:t>
            </a:r>
            <a:r>
              <a:rPr lang="ja-JP" altLang="en-US" dirty="0" err="1"/>
              <a:t>．</a:t>
            </a:r>
            <a:r>
              <a:rPr lang="ja-JP" altLang="en-US" dirty="0"/>
              <a:t>ネットトラブル事例　「悪口や嘘の書き込み」</a:t>
            </a:r>
            <a:endParaRPr kumimoji="1" lang="ja-JP" altLang="en-US" dirty="0"/>
          </a:p>
        </p:txBody>
      </p:sp>
      <p:sp>
        <p:nvSpPr>
          <p:cNvPr id="3" name="コンテンツ プレースホルダー 2"/>
          <p:cNvSpPr>
            <a:spLocks noGrp="1"/>
          </p:cNvSpPr>
          <p:nvPr>
            <p:ph idx="1"/>
          </p:nvPr>
        </p:nvSpPr>
        <p:spPr>
          <a:xfrm>
            <a:off x="609521" y="1046748"/>
            <a:ext cx="3973517" cy="5263368"/>
          </a:xfrm>
        </p:spPr>
        <p:txBody>
          <a:bodyPr/>
          <a:lstStyle/>
          <a:p>
            <a:pPr marL="719138" lvl="1" indent="-365125">
              <a:buFont typeface="+mj-ea"/>
              <a:buAutoNum type="circleNumDbPlain"/>
            </a:pPr>
            <a:r>
              <a:rPr lang="en-US" altLang="ja-JP" dirty="0">
                <a:solidFill>
                  <a:srgbClr val="000000"/>
                </a:solidFill>
              </a:rPr>
              <a:t>A</a:t>
            </a:r>
            <a:r>
              <a:rPr lang="ja-JP" altLang="en-US" dirty="0" err="1">
                <a:solidFill>
                  <a:srgbClr val="000000"/>
                </a:solidFill>
              </a:rPr>
              <a:t>さんが</a:t>
            </a:r>
            <a:r>
              <a:rPr lang="ja-JP" altLang="en-US" dirty="0">
                <a:solidFill>
                  <a:srgbClr val="000000"/>
                </a:solidFill>
              </a:rPr>
              <a:t>テストで</a:t>
            </a:r>
            <a:r>
              <a:rPr lang="en-US" altLang="ja-JP" dirty="0">
                <a:solidFill>
                  <a:srgbClr val="000000"/>
                </a:solidFill>
              </a:rPr>
              <a:t>100</a:t>
            </a:r>
            <a:r>
              <a:rPr lang="ja-JP" altLang="en-US" dirty="0">
                <a:solidFill>
                  <a:srgbClr val="000000"/>
                </a:solidFill>
              </a:rPr>
              <a:t>点を取って先生からほめてもらっている。</a:t>
            </a:r>
          </a:p>
          <a:p>
            <a:pPr marL="719138" lvl="1" indent="-365125">
              <a:buFont typeface="+mj-ea"/>
              <a:buAutoNum type="circleNumDbPlain"/>
            </a:pPr>
            <a:r>
              <a:rPr lang="ja-JP" altLang="en-US" dirty="0">
                <a:solidFill>
                  <a:srgbClr val="000000"/>
                </a:solidFill>
              </a:rPr>
              <a:t>それを</a:t>
            </a:r>
            <a:r>
              <a:rPr lang="en-US" altLang="ja-JP" dirty="0">
                <a:solidFill>
                  <a:srgbClr val="000000"/>
                </a:solidFill>
              </a:rPr>
              <a:t>B</a:t>
            </a:r>
            <a:r>
              <a:rPr lang="ja-JP" altLang="en-US" dirty="0" err="1">
                <a:solidFill>
                  <a:srgbClr val="000000"/>
                </a:solidFill>
              </a:rPr>
              <a:t>さんが</a:t>
            </a:r>
            <a:r>
              <a:rPr lang="ja-JP" altLang="en-US" dirty="0">
                <a:solidFill>
                  <a:srgbClr val="000000"/>
                </a:solidFill>
              </a:rPr>
              <a:t>ねたんで</a:t>
            </a:r>
            <a:r>
              <a:rPr lang="en-US" altLang="ja-JP" dirty="0">
                <a:solidFill>
                  <a:srgbClr val="000000"/>
                </a:solidFill>
              </a:rPr>
              <a:t>SNS</a:t>
            </a:r>
            <a:r>
              <a:rPr lang="ja-JP" altLang="en-US" dirty="0">
                <a:solidFill>
                  <a:srgbClr val="000000"/>
                </a:solidFill>
              </a:rPr>
              <a:t>に「</a:t>
            </a:r>
            <a:r>
              <a:rPr lang="en-US" altLang="ja-JP" dirty="0">
                <a:solidFill>
                  <a:srgbClr val="000000"/>
                </a:solidFill>
              </a:rPr>
              <a:t>A</a:t>
            </a:r>
            <a:r>
              <a:rPr lang="ja-JP" altLang="en-US" dirty="0" err="1">
                <a:solidFill>
                  <a:srgbClr val="000000"/>
                </a:solidFill>
              </a:rPr>
              <a:t>さんは</a:t>
            </a:r>
            <a:r>
              <a:rPr lang="ja-JP" altLang="en-US" dirty="0">
                <a:solidFill>
                  <a:srgbClr val="000000"/>
                </a:solidFill>
              </a:rPr>
              <a:t>カンニングをしていた」と嘘を書いて友だちに回した</a:t>
            </a:r>
            <a:r>
              <a:rPr lang="ja-JP" altLang="en-US" dirty="0"/>
              <a:t>。</a:t>
            </a:r>
          </a:p>
          <a:p>
            <a:pPr marL="719138" lvl="1" indent="-365125">
              <a:buFont typeface="+mj-ea"/>
              <a:buAutoNum type="circleNumDbPlain"/>
            </a:pPr>
            <a:r>
              <a:rPr lang="en-US" altLang="ja-JP" dirty="0">
                <a:solidFill>
                  <a:srgbClr val="000000"/>
                </a:solidFill>
              </a:rPr>
              <a:t>C</a:t>
            </a:r>
            <a:r>
              <a:rPr lang="ja-JP" altLang="en-US" dirty="0" err="1">
                <a:solidFill>
                  <a:srgbClr val="000000"/>
                </a:solidFill>
              </a:rPr>
              <a:t>さん</a:t>
            </a:r>
            <a:r>
              <a:rPr lang="ja-JP" altLang="en-US" dirty="0">
                <a:solidFill>
                  <a:srgbClr val="000000"/>
                </a:solidFill>
              </a:rPr>
              <a:t>が</a:t>
            </a:r>
            <a:r>
              <a:rPr lang="en-US" altLang="ja-JP" dirty="0">
                <a:solidFill>
                  <a:srgbClr val="000000"/>
                </a:solidFill>
              </a:rPr>
              <a:t>A</a:t>
            </a:r>
            <a:r>
              <a:rPr lang="ja-JP" altLang="en-US" dirty="0">
                <a:solidFill>
                  <a:srgbClr val="000000"/>
                </a:solidFill>
              </a:rPr>
              <a:t>さんに「こんなのが回ってきたよ」といって</a:t>
            </a:r>
            <a:r>
              <a:rPr lang="en-US" altLang="ja-JP" dirty="0">
                <a:solidFill>
                  <a:srgbClr val="000000"/>
                </a:solidFill>
              </a:rPr>
              <a:t>B</a:t>
            </a:r>
            <a:r>
              <a:rPr lang="ja-JP" altLang="en-US" dirty="0" err="1">
                <a:solidFill>
                  <a:srgbClr val="000000"/>
                </a:solidFill>
              </a:rPr>
              <a:t>さんの</a:t>
            </a:r>
            <a:r>
              <a:rPr lang="ja-JP" altLang="en-US" dirty="0">
                <a:solidFill>
                  <a:srgbClr val="000000"/>
                </a:solidFill>
              </a:rPr>
              <a:t>書き込みを見せて</a:t>
            </a:r>
            <a:r>
              <a:rPr lang="en-US" altLang="ja-JP" dirty="0">
                <a:solidFill>
                  <a:srgbClr val="000000"/>
                </a:solidFill>
              </a:rPr>
              <a:t>,A</a:t>
            </a:r>
            <a:r>
              <a:rPr lang="ja-JP" altLang="en-US" dirty="0" err="1">
                <a:solidFill>
                  <a:srgbClr val="000000"/>
                </a:solidFill>
              </a:rPr>
              <a:t>さんが</a:t>
            </a:r>
            <a:r>
              <a:rPr lang="ja-JP" altLang="en-US" dirty="0">
                <a:solidFill>
                  <a:srgbClr val="000000"/>
                </a:solidFill>
              </a:rPr>
              <a:t>ショックを受ける</a:t>
            </a:r>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22</a:t>
            </a:fld>
            <a:endParaRPr lang="ja-JP" altLang="en-US" dirty="0"/>
          </a:p>
        </p:txBody>
      </p:sp>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20343" y="1064415"/>
            <a:ext cx="6601589" cy="4800937"/>
          </a:xfrm>
          <a:prstGeom prst="rect">
            <a:avLst/>
          </a:prstGeom>
        </p:spPr>
      </p:pic>
    </p:spTree>
    <p:extLst>
      <p:ext uri="{BB962C8B-B14F-4D97-AF65-F5344CB8AC3E}">
        <p14:creationId xmlns:p14="http://schemas.microsoft.com/office/powerpoint/2010/main" val="84096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2</a:t>
            </a:r>
            <a:r>
              <a:rPr lang="ja-JP" altLang="ja-JP" dirty="0" err="1"/>
              <a:t>．</a:t>
            </a:r>
            <a:r>
              <a:rPr lang="ja-JP" altLang="ja-JP" dirty="0"/>
              <a:t>ネットトラブル事例　「</a:t>
            </a:r>
            <a:r>
              <a:rPr lang="ja-JP" altLang="en-US" dirty="0"/>
              <a:t>グルチャ</a:t>
            </a:r>
            <a:r>
              <a:rPr lang="ja-JP" altLang="ja-JP" dirty="0"/>
              <a:t>はずし」</a:t>
            </a:r>
            <a:endParaRPr kumimoji="1" lang="ja-JP" altLang="en-US" dirty="0"/>
          </a:p>
        </p:txBody>
      </p:sp>
      <p:sp>
        <p:nvSpPr>
          <p:cNvPr id="3" name="コンテンツ プレースホルダー 2"/>
          <p:cNvSpPr>
            <a:spLocks noGrp="1"/>
          </p:cNvSpPr>
          <p:nvPr>
            <p:ph idx="1"/>
          </p:nvPr>
        </p:nvSpPr>
        <p:spPr>
          <a:xfrm>
            <a:off x="609521" y="1046748"/>
            <a:ext cx="3973517" cy="5263368"/>
          </a:xfrm>
        </p:spPr>
        <p:txBody>
          <a:bodyPr/>
          <a:lstStyle/>
          <a:p>
            <a:pPr marL="719138" lvl="1" indent="-365125">
              <a:buFont typeface="+mj-ea"/>
              <a:buAutoNum type="circleNumDbPlain"/>
            </a:pPr>
            <a:r>
              <a:rPr lang="en-US" altLang="ja-JP" dirty="0"/>
              <a:t>5</a:t>
            </a:r>
            <a:r>
              <a:rPr lang="ja-JP" altLang="en-US" dirty="0"/>
              <a:t>人グループで遊ぶ約束をしていた。</a:t>
            </a:r>
            <a:endParaRPr lang="en-US" altLang="ja-JP" dirty="0"/>
          </a:p>
          <a:p>
            <a:pPr marL="719138" lvl="1" indent="-365125">
              <a:buFont typeface="+mj-ea"/>
              <a:buAutoNum type="circleNumDbPlain"/>
            </a:pPr>
            <a:r>
              <a:rPr lang="en-US" altLang="ja-JP" dirty="0"/>
              <a:t>C</a:t>
            </a:r>
            <a:r>
              <a:rPr lang="ja-JP" altLang="en-US" dirty="0"/>
              <a:t>さんが「私は習いごとがあるので無理」と言って一人だけ参加しなかった。</a:t>
            </a:r>
          </a:p>
          <a:p>
            <a:pPr marL="719138" lvl="1" indent="-365125">
              <a:buFont typeface="+mj-ea"/>
              <a:buAutoNum type="circleNumDbPlain"/>
            </a:pPr>
            <a:r>
              <a:rPr lang="ja-JP" altLang="en-US" dirty="0"/>
              <a:t>そこで残った４人が「</a:t>
            </a:r>
            <a:r>
              <a:rPr lang="en-US" altLang="ja-JP" dirty="0"/>
              <a:t>C</a:t>
            </a:r>
            <a:r>
              <a:rPr lang="ja-JP" altLang="en-US" dirty="0" err="1"/>
              <a:t>さんを</a:t>
            </a:r>
            <a:r>
              <a:rPr lang="ja-JP" altLang="en-US" dirty="0"/>
              <a:t>はずそうよ」と４人で別のグループチャットを作り</a:t>
            </a:r>
            <a:r>
              <a:rPr lang="en-US" altLang="ja-JP" dirty="0"/>
              <a:t>,C</a:t>
            </a:r>
            <a:r>
              <a:rPr lang="ja-JP" altLang="en-US" dirty="0" err="1"/>
              <a:t>さんを</a:t>
            </a:r>
            <a:r>
              <a:rPr lang="ja-JP" altLang="en-US" dirty="0"/>
              <a:t>仲間はずれにした。</a:t>
            </a:r>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23</a:t>
            </a:fld>
            <a:endParaRPr lang="ja-JP" altLang="en-US" dirty="0"/>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20533" y="1070854"/>
            <a:ext cx="6595550" cy="4796546"/>
          </a:xfrm>
          <a:prstGeom prst="rect">
            <a:avLst/>
          </a:prstGeom>
        </p:spPr>
      </p:pic>
    </p:spTree>
    <p:extLst>
      <p:ext uri="{BB962C8B-B14F-4D97-AF65-F5344CB8AC3E}">
        <p14:creationId xmlns:p14="http://schemas.microsoft.com/office/powerpoint/2010/main" val="3232769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20532" y="1070854"/>
            <a:ext cx="6595551" cy="4798939"/>
          </a:xfrm>
          <a:prstGeom prst="rect">
            <a:avLst/>
          </a:prstGeom>
        </p:spPr>
      </p:pic>
      <p:sp>
        <p:nvSpPr>
          <p:cNvPr id="2" name="タイトル 1"/>
          <p:cNvSpPr>
            <a:spLocks noGrp="1"/>
          </p:cNvSpPr>
          <p:nvPr>
            <p:ph type="title"/>
          </p:nvPr>
        </p:nvSpPr>
        <p:spPr/>
        <p:txBody>
          <a:bodyPr/>
          <a:lstStyle/>
          <a:p>
            <a:r>
              <a:rPr lang="en-US" altLang="ja-JP" dirty="0"/>
              <a:t>3</a:t>
            </a:r>
            <a:r>
              <a:rPr lang="ja-JP" altLang="ja-JP" dirty="0" err="1"/>
              <a:t>．</a:t>
            </a:r>
            <a:r>
              <a:rPr lang="ja-JP" altLang="ja-JP" dirty="0"/>
              <a:t>ネットトラブル事例　「ネットいじめ」</a:t>
            </a:r>
          </a:p>
        </p:txBody>
      </p:sp>
      <p:sp>
        <p:nvSpPr>
          <p:cNvPr id="3" name="コンテンツ プレースホルダー 2"/>
          <p:cNvSpPr>
            <a:spLocks noGrp="1"/>
          </p:cNvSpPr>
          <p:nvPr>
            <p:ph idx="1"/>
          </p:nvPr>
        </p:nvSpPr>
        <p:spPr>
          <a:xfrm>
            <a:off x="609521" y="1046748"/>
            <a:ext cx="3973517" cy="5263368"/>
          </a:xfrm>
        </p:spPr>
        <p:txBody>
          <a:bodyPr/>
          <a:lstStyle/>
          <a:p>
            <a:pPr marL="719138" lvl="1" indent="-365125">
              <a:buFont typeface="+mj-ea"/>
              <a:buAutoNum type="circleNumDbPlain"/>
            </a:pPr>
            <a:r>
              <a:rPr lang="en-US" altLang="ja-JP" dirty="0"/>
              <a:t>A</a:t>
            </a:r>
            <a:r>
              <a:rPr lang="ja-JP" altLang="en-US" dirty="0" err="1"/>
              <a:t>さんの</a:t>
            </a:r>
            <a:r>
              <a:rPr lang="ja-JP" altLang="en-US" dirty="0"/>
              <a:t>スマホに知らないメールアドレスから「うざい」のメールが頻繁に届くようになった。</a:t>
            </a:r>
          </a:p>
          <a:p>
            <a:pPr marL="719138" lvl="1" indent="-365125">
              <a:buFont typeface="+mj-ea"/>
              <a:buAutoNum type="circleNumDbPlain"/>
            </a:pPr>
            <a:r>
              <a:rPr lang="ja-JP" altLang="en-US" dirty="0"/>
              <a:t>いたずらメールの内容はだんだんエスカレートしていき</a:t>
            </a:r>
            <a:r>
              <a:rPr lang="en-US" altLang="ja-JP" dirty="0"/>
              <a:t>,</a:t>
            </a:r>
            <a:r>
              <a:rPr lang="ja-JP" altLang="en-US" dirty="0"/>
              <a:t>「氏ね（死ね）」と書かれたメールが頻繁に届くようになった。</a:t>
            </a:r>
          </a:p>
          <a:p>
            <a:pPr marL="719138" lvl="1" indent="-365125">
              <a:buFont typeface="+mj-ea"/>
              <a:buAutoNum type="circleNumDbPlain"/>
            </a:pPr>
            <a:r>
              <a:rPr lang="en-US" altLang="ja-JP" dirty="0"/>
              <a:t>A</a:t>
            </a:r>
            <a:r>
              <a:rPr lang="ja-JP" altLang="en-US" dirty="0" err="1"/>
              <a:t>さんは</a:t>
            </a:r>
            <a:r>
              <a:rPr lang="ja-JP" altLang="en-US" dirty="0"/>
              <a:t>メールの着信音におびえる毎日。</a:t>
            </a:r>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24</a:t>
            </a:fld>
            <a:endParaRPr lang="ja-JP" altLang="en-US" dirty="0"/>
          </a:p>
        </p:txBody>
      </p:sp>
    </p:spTree>
    <p:extLst>
      <p:ext uri="{BB962C8B-B14F-4D97-AF65-F5344CB8AC3E}">
        <p14:creationId xmlns:p14="http://schemas.microsoft.com/office/powerpoint/2010/main" val="1848462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4</a:t>
            </a:r>
            <a:r>
              <a:rPr lang="ja-JP" altLang="ja-JP" dirty="0" err="1"/>
              <a:t>．</a:t>
            </a:r>
            <a:r>
              <a:rPr lang="ja-JP" altLang="ja-JP" dirty="0"/>
              <a:t>ネットトラブル事例　「個人情報」</a:t>
            </a:r>
            <a:endParaRPr kumimoji="1" lang="ja-JP" altLang="en-US" dirty="0"/>
          </a:p>
        </p:txBody>
      </p:sp>
      <p:sp>
        <p:nvSpPr>
          <p:cNvPr id="3" name="コンテンツ プレースホルダー 2"/>
          <p:cNvSpPr>
            <a:spLocks noGrp="1"/>
          </p:cNvSpPr>
          <p:nvPr>
            <p:ph idx="1"/>
          </p:nvPr>
        </p:nvSpPr>
        <p:spPr>
          <a:xfrm>
            <a:off x="609521" y="1046748"/>
            <a:ext cx="3973517" cy="5263368"/>
          </a:xfrm>
        </p:spPr>
        <p:txBody>
          <a:bodyPr vert="horz" lIns="0" tIns="0" rIns="0" bIns="0" rtlCol="0">
            <a:noAutofit/>
          </a:bodyPr>
          <a:lstStyle/>
          <a:p>
            <a:pPr marL="719138" lvl="1" indent="-365125">
              <a:buFont typeface="+mj-ea"/>
              <a:buAutoNum type="circleNumDbPlain"/>
            </a:pPr>
            <a:r>
              <a:rPr lang="ja-JP" altLang="ja-JP" dirty="0"/>
              <a:t>抽選で豪華景品がもらえるネットのアンケートに答えるＡ子</a:t>
            </a:r>
            <a:r>
              <a:rPr lang="ja-JP" altLang="en-US" dirty="0"/>
              <a:t>。</a:t>
            </a:r>
            <a:r>
              <a:rPr lang="ja-JP" altLang="ja-JP" dirty="0"/>
              <a:t>名前</a:t>
            </a:r>
            <a:r>
              <a:rPr lang="en-US" altLang="ja-JP" dirty="0"/>
              <a:t>,</a:t>
            </a:r>
            <a:r>
              <a:rPr lang="ja-JP" altLang="ja-JP" dirty="0"/>
              <a:t>住所</a:t>
            </a:r>
            <a:r>
              <a:rPr lang="en-US" altLang="ja-JP" dirty="0"/>
              <a:t>,</a:t>
            </a:r>
            <a:r>
              <a:rPr lang="ja-JP" altLang="ja-JP" dirty="0"/>
              <a:t>電話番号</a:t>
            </a:r>
            <a:r>
              <a:rPr lang="en-US" altLang="ja-JP" dirty="0"/>
              <a:t>,</a:t>
            </a:r>
            <a:r>
              <a:rPr lang="ja-JP" altLang="ja-JP" dirty="0"/>
              <a:t>メールアドレス</a:t>
            </a:r>
            <a:r>
              <a:rPr lang="en-US" altLang="ja-JP" dirty="0"/>
              <a:t>,</a:t>
            </a:r>
            <a:r>
              <a:rPr lang="ja-JP" altLang="ja-JP" dirty="0"/>
              <a:t>学校名</a:t>
            </a:r>
            <a:r>
              <a:rPr lang="en-US" altLang="ja-JP" dirty="0"/>
              <a:t>,</a:t>
            </a:r>
            <a:r>
              <a:rPr lang="ja-JP" altLang="ja-JP" dirty="0"/>
              <a:t>家族の名前や連絡先などを</a:t>
            </a:r>
            <a:r>
              <a:rPr lang="ja-JP" altLang="en-US" dirty="0"/>
              <a:t>入力し</a:t>
            </a:r>
            <a:r>
              <a:rPr lang="ja-JP" altLang="ja-JP" dirty="0"/>
              <a:t>ている</a:t>
            </a:r>
            <a:r>
              <a:rPr lang="ja-JP" altLang="en-US" dirty="0"/>
              <a:t>。</a:t>
            </a:r>
            <a:endParaRPr lang="ja-JP" altLang="ja-JP" dirty="0"/>
          </a:p>
          <a:p>
            <a:pPr marL="719138" lvl="1" indent="-365125">
              <a:buFont typeface="+mj-ea"/>
              <a:buAutoNum type="circleNumDbPlain"/>
            </a:pPr>
            <a:r>
              <a:rPr lang="ja-JP" altLang="ja-JP" dirty="0"/>
              <a:t>数日後</a:t>
            </a:r>
            <a:r>
              <a:rPr lang="en-US" altLang="ja-JP" dirty="0"/>
              <a:t>,</a:t>
            </a:r>
            <a:r>
              <a:rPr lang="ja-JP" altLang="ja-JP" dirty="0"/>
              <a:t>知らない人からたくさんのメールが届くようになり</a:t>
            </a:r>
            <a:r>
              <a:rPr lang="en-US" altLang="ja-JP" dirty="0"/>
              <a:t>,</a:t>
            </a:r>
            <a:r>
              <a:rPr lang="ja-JP" altLang="ja-JP" dirty="0"/>
              <a:t>不審な電話もかかってくる</a:t>
            </a:r>
            <a:r>
              <a:rPr lang="ja-JP" altLang="en-US" dirty="0"/>
              <a:t>。</a:t>
            </a:r>
            <a:endParaRPr lang="ja-JP" altLang="ja-JP" dirty="0"/>
          </a:p>
          <a:p>
            <a:pPr marL="719138" lvl="1" indent="-365125">
              <a:buFont typeface="+mj-ea"/>
              <a:buAutoNum type="circleNumDbPlain"/>
            </a:pPr>
            <a:r>
              <a:rPr lang="ja-JP" altLang="ja-JP" dirty="0"/>
              <a:t>家族からも「変な電話がかかってくる」「不審なメールが届くようになった」と</a:t>
            </a:r>
            <a:r>
              <a:rPr lang="ja-JP" altLang="en-US" dirty="0"/>
              <a:t>困惑の声</a:t>
            </a:r>
            <a:r>
              <a:rPr lang="ja-JP" altLang="ja-JP" dirty="0"/>
              <a:t>が聞こえる</a:t>
            </a:r>
            <a:r>
              <a:rPr lang="ja-JP" altLang="en-US" dirty="0"/>
              <a:t>。</a:t>
            </a:r>
            <a:endParaRPr lang="ja-JP" altLang="ja-JP" dirty="0"/>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25</a:t>
            </a:fld>
            <a:endParaRPr lang="ja-JP" altLang="en-US" dirty="0"/>
          </a:p>
        </p:txBody>
      </p:sp>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20532" y="1070853"/>
            <a:ext cx="6595551" cy="4798939"/>
          </a:xfrm>
          <a:prstGeom prst="rect">
            <a:avLst/>
          </a:prstGeom>
        </p:spPr>
      </p:pic>
    </p:spTree>
    <p:extLst>
      <p:ext uri="{BB962C8B-B14F-4D97-AF65-F5344CB8AC3E}">
        <p14:creationId xmlns:p14="http://schemas.microsoft.com/office/powerpoint/2010/main" val="1317408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13449" y="3429000"/>
            <a:ext cx="2832727" cy="2032135"/>
          </a:xfrm>
          <a:prstGeom prst="rect">
            <a:avLst/>
          </a:prstGeom>
        </p:spPr>
      </p:pic>
      <p:sp>
        <p:nvSpPr>
          <p:cNvPr id="2" name="タイトル 1"/>
          <p:cNvSpPr>
            <a:spLocks noGrp="1"/>
          </p:cNvSpPr>
          <p:nvPr>
            <p:ph type="title"/>
          </p:nvPr>
        </p:nvSpPr>
        <p:spPr/>
        <p:txBody>
          <a:bodyPr/>
          <a:lstStyle/>
          <a:p>
            <a:r>
              <a:rPr lang="en-US" altLang="ja-JP" dirty="0"/>
              <a:t>5</a:t>
            </a:r>
            <a:r>
              <a:rPr lang="ja-JP" altLang="en-US" dirty="0" err="1"/>
              <a:t>．</a:t>
            </a:r>
            <a:r>
              <a:rPr lang="ja-JP" altLang="en-US" dirty="0"/>
              <a:t>ネットトラブル事例「個人情報の流出」</a:t>
            </a:r>
            <a:endParaRPr kumimoji="1" lang="ja-JP" altLang="en-US" dirty="0"/>
          </a:p>
        </p:txBody>
      </p:sp>
      <p:sp>
        <p:nvSpPr>
          <p:cNvPr id="3" name="コンテンツ プレースホルダー 2"/>
          <p:cNvSpPr>
            <a:spLocks noGrp="1"/>
          </p:cNvSpPr>
          <p:nvPr>
            <p:ph idx="1"/>
          </p:nvPr>
        </p:nvSpPr>
        <p:spPr>
          <a:xfrm>
            <a:off x="609521" y="1046748"/>
            <a:ext cx="5484892" cy="2382252"/>
          </a:xfrm>
        </p:spPr>
        <p:txBody>
          <a:bodyPr/>
          <a:lstStyle/>
          <a:p>
            <a:pPr lvl="1" indent="-360363" algn="l"/>
            <a:r>
              <a:rPr lang="ja-JP" altLang="en-US" b="1" dirty="0">
                <a:solidFill>
                  <a:schemeClr val="accent4"/>
                </a:solidFill>
              </a:rPr>
              <a:t>①</a:t>
            </a:r>
            <a:r>
              <a:rPr lang="ja-JP" altLang="ja-JP" b="1" dirty="0">
                <a:solidFill>
                  <a:schemeClr val="accent4"/>
                </a:solidFill>
              </a:rPr>
              <a:t>フリースポットへのアクセス</a:t>
            </a:r>
          </a:p>
          <a:p>
            <a:pPr lvl="2" algn="l"/>
            <a:r>
              <a:rPr lang="ja-JP" altLang="ja-JP" sz="1800" dirty="0"/>
              <a:t>パスワードが不要な</a:t>
            </a:r>
            <a:br>
              <a:rPr lang="en-US" altLang="ja-JP" sz="1800" dirty="0"/>
            </a:br>
            <a:r>
              <a:rPr lang="ja-JP" altLang="en-US" sz="1800" dirty="0"/>
              <a:t>不審な</a:t>
            </a:r>
            <a:r>
              <a:rPr lang="ja-JP" altLang="ja-JP" sz="1800" dirty="0"/>
              <a:t>無線</a:t>
            </a:r>
            <a:r>
              <a:rPr lang="en-US" altLang="ja-JP" sz="1800" dirty="0"/>
              <a:t>LAN</a:t>
            </a:r>
            <a:r>
              <a:rPr lang="ja-JP" altLang="ja-JP" sz="1800" dirty="0"/>
              <a:t>の</a:t>
            </a:r>
            <a:br>
              <a:rPr lang="en-US" altLang="ja-JP" sz="1800" dirty="0"/>
            </a:br>
            <a:r>
              <a:rPr lang="ja-JP" altLang="ja-JP" sz="1800" dirty="0"/>
              <a:t>アクセスポイントに</a:t>
            </a:r>
            <a:br>
              <a:rPr lang="en-US" altLang="ja-JP" sz="1800" dirty="0"/>
            </a:br>
            <a:r>
              <a:rPr lang="ja-JP" altLang="ja-JP" sz="1800" dirty="0"/>
              <a:t>接続するのは危険</a:t>
            </a:r>
            <a:br>
              <a:rPr lang="en-US" altLang="ja-JP" sz="1800" dirty="0"/>
            </a:br>
            <a:r>
              <a:rPr lang="ja-JP" altLang="ja-JP" sz="1800" dirty="0"/>
              <a:t>です。自分の個人情報が</a:t>
            </a:r>
            <a:br>
              <a:rPr lang="en-US" altLang="ja-JP" sz="1800" dirty="0"/>
            </a:br>
            <a:r>
              <a:rPr lang="ja-JP" altLang="ja-JP" sz="1800" dirty="0"/>
              <a:t>盗まれるかもしれません。</a:t>
            </a:r>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26</a:t>
            </a:fld>
            <a:endParaRPr lang="ja-JP" altLang="en-US" dirty="0"/>
          </a:p>
        </p:txBody>
      </p:sp>
      <p:pic>
        <p:nvPicPr>
          <p:cNvPr id="10" name="図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95648" y="1371449"/>
            <a:ext cx="3230957" cy="1762494"/>
          </a:xfrm>
          <a:prstGeom prst="rect">
            <a:avLst/>
          </a:prstGeom>
        </p:spPr>
      </p:pic>
      <p:pic>
        <p:nvPicPr>
          <p:cNvPr id="11" name="図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78982" y="3255662"/>
            <a:ext cx="3723967" cy="2551140"/>
          </a:xfrm>
          <a:prstGeom prst="rect">
            <a:avLst/>
          </a:prstGeom>
        </p:spPr>
      </p:pic>
      <p:sp>
        <p:nvSpPr>
          <p:cNvPr id="7" name="テキスト ボックス 6"/>
          <p:cNvSpPr txBox="1"/>
          <p:nvPr/>
        </p:nvSpPr>
        <p:spPr>
          <a:xfrm>
            <a:off x="906564" y="6351925"/>
            <a:ext cx="8823249" cy="307777"/>
          </a:xfrm>
          <a:prstGeom prst="rect">
            <a:avLst/>
          </a:prstGeom>
          <a:noFill/>
        </p:spPr>
        <p:txBody>
          <a:bodyPr wrap="none" rtlCol="0">
            <a:spAutoFit/>
          </a:bodyPr>
          <a:lstStyle/>
          <a:p>
            <a:r>
              <a:rPr lang="en-US" altLang="ja-JP" sz="1400" dirty="0">
                <a:latin typeface="+mn-ea"/>
              </a:rPr>
              <a:t>※</a:t>
            </a:r>
            <a:r>
              <a:rPr lang="ja-JP" altLang="en-US" sz="1400" dirty="0">
                <a:latin typeface="+mn-ea"/>
              </a:rPr>
              <a:t>フリースポットとは、</a:t>
            </a:r>
            <a:r>
              <a:rPr lang="en-US" altLang="ja-JP" sz="1400" dirty="0">
                <a:latin typeface="+mn-ea"/>
              </a:rPr>
              <a:t>Wi-Fi</a:t>
            </a:r>
            <a:r>
              <a:rPr lang="ja-JP" altLang="en-US" sz="1400" dirty="0">
                <a:latin typeface="+mn-ea"/>
              </a:rPr>
              <a:t>（無線</a:t>
            </a:r>
            <a:r>
              <a:rPr lang="en-US" altLang="ja-JP" sz="1400" dirty="0">
                <a:latin typeface="+mn-ea"/>
              </a:rPr>
              <a:t>LAN</a:t>
            </a:r>
            <a:r>
              <a:rPr lang="ja-JP" altLang="en-US" sz="1400" dirty="0">
                <a:latin typeface="+mn-ea"/>
              </a:rPr>
              <a:t>）でインターネットに接続できる環境を開放しているエリアサービスのことです。</a:t>
            </a:r>
          </a:p>
        </p:txBody>
      </p:sp>
      <p:sp>
        <p:nvSpPr>
          <p:cNvPr id="12" name="コンテンツ プレースホルダー 2"/>
          <p:cNvSpPr txBox="1">
            <a:spLocks/>
          </p:cNvSpPr>
          <p:nvPr/>
        </p:nvSpPr>
        <p:spPr>
          <a:xfrm>
            <a:off x="6832054" y="2321008"/>
            <a:ext cx="4939971" cy="999927"/>
          </a:xfrm>
          <a:prstGeom prst="rect">
            <a:avLst/>
          </a:prstGeom>
        </p:spPr>
        <p:txBody>
          <a:bodyPr vert="horz" lIns="0" tIns="0" rIns="0" bIns="0" rtlCol="0">
            <a:noAutofit/>
          </a:bodyPr>
          <a:lstStyle>
            <a:lvl1pPr marL="0" indent="0" algn="just" defTabSz="1088502" rtl="0" eaLnBrk="1" latinLnBrk="0" hangingPunct="1">
              <a:spcBef>
                <a:spcPct val="20000"/>
              </a:spcBef>
              <a:buFontTx/>
              <a:buNone/>
              <a:defRPr kumimoji="1" sz="2800" kern="1200">
                <a:solidFill>
                  <a:schemeClr val="accent1"/>
                </a:solidFill>
                <a:latin typeface="HGPｺﾞｼｯｸE" pitchFamily="50" charset="-128"/>
                <a:ea typeface="HGPｺﾞｼｯｸE" pitchFamily="50" charset="-128"/>
                <a:cs typeface="+mn-cs"/>
              </a:defRPr>
            </a:lvl1pPr>
            <a:lvl2pPr marL="360363" indent="-6350" algn="just" defTabSz="1088502" rtl="0" eaLnBrk="1" latinLnBrk="0" hangingPunct="1">
              <a:spcBef>
                <a:spcPct val="20000"/>
              </a:spcBef>
              <a:buFontTx/>
              <a:buNone/>
              <a:defRPr kumimoji="1" sz="2200" kern="1200">
                <a:solidFill>
                  <a:schemeClr val="tx1"/>
                </a:solidFill>
                <a:latin typeface="HG丸ｺﾞｼｯｸM-PRO" pitchFamily="50" charset="-128"/>
                <a:ea typeface="HG丸ｺﾞｼｯｸM-PRO" pitchFamily="50" charset="-128"/>
                <a:cs typeface="+mn-cs"/>
              </a:defRPr>
            </a:lvl2pPr>
            <a:lvl3pPr marL="719138" indent="0" algn="just" defTabSz="1088502" rtl="0" eaLnBrk="1" latinLnBrk="0" hangingPunct="1">
              <a:spcBef>
                <a:spcPct val="20000"/>
              </a:spcBef>
              <a:buFontTx/>
              <a:buNone/>
              <a:defRPr kumimoji="1" sz="1800" kern="1200">
                <a:solidFill>
                  <a:schemeClr val="tx1"/>
                </a:solidFill>
                <a:latin typeface="+mn-ea"/>
                <a:ea typeface="+mn-ea"/>
                <a:cs typeface="+mn-cs"/>
              </a:defRPr>
            </a:lvl3pPr>
            <a:lvl4pPr marL="1904878" indent="-272125" algn="just"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4pPr>
            <a:lvl5pPr marL="2449129" indent="-272125" algn="just"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9pPr>
          </a:lstStyle>
          <a:p>
            <a:pPr marL="720725" lvl="1" indent="-366713" algn="l"/>
            <a:r>
              <a:rPr lang="ja-JP" altLang="en-US" b="1" dirty="0">
                <a:solidFill>
                  <a:srgbClr val="5DCEAF"/>
                </a:solidFill>
              </a:rPr>
              <a:t>③</a:t>
            </a:r>
            <a:r>
              <a:rPr lang="ja-JP" altLang="en-US" b="1" dirty="0">
                <a:solidFill>
                  <a:schemeClr val="accent4"/>
                </a:solidFill>
              </a:rPr>
              <a:t>写真からわかる情報</a:t>
            </a:r>
            <a:endParaRPr lang="ja-JP" altLang="ja-JP" b="1" dirty="0">
              <a:solidFill>
                <a:schemeClr val="accent4"/>
              </a:solidFill>
            </a:endParaRPr>
          </a:p>
          <a:p>
            <a:pPr lvl="2"/>
            <a:r>
              <a:rPr lang="ja-JP" altLang="en-US" dirty="0"/>
              <a:t>写真からわかる情報（制服・名札・校章等）で本人が特定されてしまうことがあります。</a:t>
            </a:r>
          </a:p>
        </p:txBody>
      </p:sp>
      <p:sp>
        <p:nvSpPr>
          <p:cNvPr id="13" name="コンテンツ プレースホルダー 2"/>
          <p:cNvSpPr txBox="1">
            <a:spLocks/>
          </p:cNvSpPr>
          <p:nvPr/>
        </p:nvSpPr>
        <p:spPr>
          <a:xfrm>
            <a:off x="1579005" y="4572570"/>
            <a:ext cx="5484892" cy="1651304"/>
          </a:xfrm>
          <a:prstGeom prst="rect">
            <a:avLst/>
          </a:prstGeom>
        </p:spPr>
        <p:txBody>
          <a:bodyPr vert="horz" lIns="0" tIns="0" rIns="0" bIns="0" rtlCol="0">
            <a:noAutofit/>
          </a:bodyPr>
          <a:lstStyle>
            <a:lvl1pPr marL="0" indent="0" algn="just" defTabSz="1088502" rtl="0" eaLnBrk="1" latinLnBrk="0" hangingPunct="1">
              <a:spcBef>
                <a:spcPct val="20000"/>
              </a:spcBef>
              <a:buFontTx/>
              <a:buNone/>
              <a:defRPr kumimoji="1" sz="2800" kern="1200">
                <a:solidFill>
                  <a:schemeClr val="accent1"/>
                </a:solidFill>
                <a:latin typeface="HGPｺﾞｼｯｸE" pitchFamily="50" charset="-128"/>
                <a:ea typeface="HGPｺﾞｼｯｸE" pitchFamily="50" charset="-128"/>
                <a:cs typeface="+mn-cs"/>
              </a:defRPr>
            </a:lvl1pPr>
            <a:lvl2pPr marL="360363" indent="-6350" algn="just" defTabSz="1088502" rtl="0" eaLnBrk="1" latinLnBrk="0" hangingPunct="1">
              <a:spcBef>
                <a:spcPct val="20000"/>
              </a:spcBef>
              <a:buFontTx/>
              <a:buNone/>
              <a:defRPr kumimoji="1" sz="2200" kern="1200">
                <a:solidFill>
                  <a:schemeClr val="tx1"/>
                </a:solidFill>
                <a:latin typeface="HG丸ｺﾞｼｯｸM-PRO" pitchFamily="50" charset="-128"/>
                <a:ea typeface="HG丸ｺﾞｼｯｸM-PRO" pitchFamily="50" charset="-128"/>
                <a:cs typeface="+mn-cs"/>
              </a:defRPr>
            </a:lvl2pPr>
            <a:lvl3pPr marL="354013" indent="0" algn="just" defTabSz="1088502" rtl="0" eaLnBrk="1" latinLnBrk="0" hangingPunct="1">
              <a:spcBef>
                <a:spcPct val="20000"/>
              </a:spcBef>
              <a:buFontTx/>
              <a:buNone/>
              <a:defRPr kumimoji="1" sz="2000" kern="1200">
                <a:solidFill>
                  <a:schemeClr val="tx1"/>
                </a:solidFill>
                <a:latin typeface="+mn-ea"/>
                <a:ea typeface="+mn-ea"/>
                <a:cs typeface="+mn-cs"/>
              </a:defRPr>
            </a:lvl3pPr>
            <a:lvl4pPr marL="1904878" indent="-272125" algn="just"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4pPr>
            <a:lvl5pPr marL="2449129" indent="-272125" algn="just"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9pPr>
          </a:lstStyle>
          <a:p>
            <a:pPr lvl="1" indent="-360363" algn="l"/>
            <a:r>
              <a:rPr lang="ja-JP" altLang="en-US" b="1" dirty="0">
                <a:solidFill>
                  <a:schemeClr val="accent4"/>
                </a:solidFill>
              </a:rPr>
              <a:t>②</a:t>
            </a:r>
            <a:r>
              <a:rPr lang="ja-JP" altLang="ja-JP" b="1" dirty="0">
                <a:solidFill>
                  <a:schemeClr val="accent4"/>
                </a:solidFill>
              </a:rPr>
              <a:t>ＩＤや</a:t>
            </a:r>
            <a:br>
              <a:rPr lang="en-US" altLang="ja-JP" b="1" dirty="0">
                <a:solidFill>
                  <a:schemeClr val="accent4"/>
                </a:solidFill>
              </a:rPr>
            </a:br>
            <a:r>
              <a:rPr lang="ja-JP" altLang="ja-JP" b="1" dirty="0">
                <a:solidFill>
                  <a:schemeClr val="accent4"/>
                </a:solidFill>
              </a:rPr>
              <a:t>パスワードの保護</a:t>
            </a:r>
          </a:p>
          <a:p>
            <a:pPr lvl="2" algn="l"/>
            <a:r>
              <a:rPr lang="ja-JP" altLang="ja-JP" sz="1800" dirty="0"/>
              <a:t>ＩＤやパスワードは名前や</a:t>
            </a:r>
            <a:br>
              <a:rPr lang="en-US" altLang="ja-JP" sz="1800" dirty="0"/>
            </a:br>
            <a:r>
              <a:rPr lang="ja-JP" altLang="ja-JP" sz="1800" dirty="0"/>
              <a:t>生年月日など簡単なもの</a:t>
            </a:r>
            <a:br>
              <a:rPr lang="en-US" altLang="ja-JP" sz="1800" dirty="0"/>
            </a:br>
            <a:r>
              <a:rPr lang="ja-JP" altLang="ja-JP" sz="1800" dirty="0"/>
              <a:t>ではいけません。メモして貼り付けるのも</a:t>
            </a:r>
            <a:r>
              <a:rPr lang="en-US" altLang="ja-JP" sz="1800" dirty="0"/>
              <a:t>NG</a:t>
            </a:r>
            <a:r>
              <a:rPr lang="ja-JP" altLang="ja-JP" sz="1800" dirty="0"/>
              <a:t>です。</a:t>
            </a:r>
          </a:p>
        </p:txBody>
      </p:sp>
    </p:spTree>
    <p:extLst>
      <p:ext uri="{BB962C8B-B14F-4D97-AF65-F5344CB8AC3E}">
        <p14:creationId xmlns:p14="http://schemas.microsoft.com/office/powerpoint/2010/main" val="2934330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6</a:t>
            </a:r>
            <a:r>
              <a:rPr lang="ja-JP" altLang="en-US" dirty="0" err="1"/>
              <a:t>．</a:t>
            </a:r>
            <a:r>
              <a:rPr lang="ja-JP" altLang="en-US" dirty="0"/>
              <a:t>ネットトラブル事例　「無断公開」</a:t>
            </a:r>
            <a:endParaRPr kumimoji="1" lang="ja-JP" altLang="en-US" dirty="0"/>
          </a:p>
        </p:txBody>
      </p:sp>
      <p:sp>
        <p:nvSpPr>
          <p:cNvPr id="3" name="コンテンツ プレースホルダー 2"/>
          <p:cNvSpPr>
            <a:spLocks noGrp="1"/>
          </p:cNvSpPr>
          <p:nvPr>
            <p:ph idx="1"/>
          </p:nvPr>
        </p:nvSpPr>
        <p:spPr>
          <a:xfrm>
            <a:off x="609521" y="1046748"/>
            <a:ext cx="3973517" cy="5263368"/>
          </a:xfrm>
        </p:spPr>
        <p:txBody>
          <a:bodyPr/>
          <a:lstStyle/>
          <a:p>
            <a:pPr marL="719138" lvl="1" indent="-365125">
              <a:buFont typeface="+mj-ea"/>
              <a:buAutoNum type="circleNumDbPlain"/>
            </a:pPr>
            <a:r>
              <a:rPr lang="ja-JP" altLang="en-US" dirty="0">
                <a:solidFill>
                  <a:srgbClr val="000000"/>
                </a:solidFill>
              </a:rPr>
              <a:t>少年野球の試合で</a:t>
            </a:r>
            <a:r>
              <a:rPr lang="en-US" altLang="ja-JP" dirty="0">
                <a:solidFill>
                  <a:srgbClr val="000000"/>
                </a:solidFill>
              </a:rPr>
              <a:t>,A</a:t>
            </a:r>
            <a:r>
              <a:rPr lang="ja-JP" altLang="en-US" dirty="0" err="1">
                <a:solidFill>
                  <a:srgbClr val="000000"/>
                </a:solidFill>
              </a:rPr>
              <a:t>さんが</a:t>
            </a:r>
            <a:r>
              <a:rPr lang="ja-JP" altLang="en-US" dirty="0">
                <a:solidFill>
                  <a:srgbClr val="000000"/>
                </a:solidFill>
              </a:rPr>
              <a:t>落球してしまった。</a:t>
            </a:r>
          </a:p>
          <a:p>
            <a:pPr marL="719138" lvl="1" indent="-365125">
              <a:buFont typeface="+mj-ea"/>
              <a:buAutoNum type="circleNumDbPlain"/>
            </a:pPr>
            <a:r>
              <a:rPr lang="ja-JP" altLang="en-US" dirty="0">
                <a:solidFill>
                  <a:srgbClr val="000000"/>
                </a:solidFill>
              </a:rPr>
              <a:t>その瞬間を</a:t>
            </a:r>
            <a:r>
              <a:rPr lang="en-US" altLang="ja-JP" dirty="0">
                <a:solidFill>
                  <a:srgbClr val="000000"/>
                </a:solidFill>
              </a:rPr>
              <a:t>B</a:t>
            </a:r>
            <a:r>
              <a:rPr lang="ja-JP" altLang="en-US" dirty="0" err="1">
                <a:solidFill>
                  <a:srgbClr val="000000"/>
                </a:solidFill>
              </a:rPr>
              <a:t>さんが</a:t>
            </a:r>
            <a:r>
              <a:rPr lang="ja-JP" altLang="en-US" dirty="0">
                <a:solidFill>
                  <a:srgbClr val="000000"/>
                </a:solidFill>
              </a:rPr>
              <a:t>写真に撮った。</a:t>
            </a:r>
          </a:p>
          <a:p>
            <a:pPr marL="719138" lvl="1" indent="-365125">
              <a:buFont typeface="+mj-ea"/>
              <a:buAutoNum type="circleNumDbPlain"/>
            </a:pPr>
            <a:r>
              <a:rPr lang="en-US" altLang="ja-JP" dirty="0">
                <a:solidFill>
                  <a:srgbClr val="000000"/>
                </a:solidFill>
              </a:rPr>
              <a:t>B</a:t>
            </a:r>
            <a:r>
              <a:rPr lang="ja-JP" altLang="en-US" dirty="0" err="1">
                <a:solidFill>
                  <a:srgbClr val="000000"/>
                </a:solidFill>
              </a:rPr>
              <a:t>さん</a:t>
            </a:r>
            <a:r>
              <a:rPr lang="ja-JP" altLang="en-US" dirty="0">
                <a:solidFill>
                  <a:srgbClr val="000000"/>
                </a:solidFill>
              </a:rPr>
              <a:t>が</a:t>
            </a:r>
            <a:r>
              <a:rPr lang="en-US" altLang="ja-JP" dirty="0">
                <a:solidFill>
                  <a:srgbClr val="000000"/>
                </a:solidFill>
              </a:rPr>
              <a:t>,A</a:t>
            </a:r>
            <a:r>
              <a:rPr lang="ja-JP" altLang="en-US" dirty="0" err="1">
                <a:solidFill>
                  <a:srgbClr val="000000"/>
                </a:solidFill>
              </a:rPr>
              <a:t>さんに</a:t>
            </a:r>
            <a:r>
              <a:rPr lang="ja-JP" altLang="en-US" dirty="0">
                <a:solidFill>
                  <a:srgbClr val="000000"/>
                </a:solidFill>
              </a:rPr>
              <a:t>無断でブログに「今日の出来事」として掲載</a:t>
            </a:r>
            <a:r>
              <a:rPr lang="ja-JP" altLang="en-US" dirty="0"/>
              <a:t>した。</a:t>
            </a:r>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27</a:t>
            </a:fld>
            <a:endParaRPr lang="ja-JP" altLang="en-US" dirty="0"/>
          </a:p>
        </p:txBody>
      </p:sp>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94932" y="1052235"/>
            <a:ext cx="6621152" cy="4815164"/>
          </a:xfrm>
          <a:prstGeom prst="rect">
            <a:avLst/>
          </a:prstGeom>
        </p:spPr>
      </p:pic>
    </p:spTree>
    <p:extLst>
      <p:ext uri="{BB962C8B-B14F-4D97-AF65-F5344CB8AC3E}">
        <p14:creationId xmlns:p14="http://schemas.microsoft.com/office/powerpoint/2010/main" val="2022830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7</a:t>
            </a:r>
            <a:r>
              <a:rPr lang="ja-JP" altLang="ja-JP" dirty="0" err="1"/>
              <a:t>．</a:t>
            </a:r>
            <a:r>
              <a:rPr lang="ja-JP" altLang="ja-JP" dirty="0"/>
              <a:t>ネットトラブル事例　「</a:t>
            </a:r>
            <a:r>
              <a:rPr lang="ja-JP" altLang="en-US" dirty="0"/>
              <a:t>悪ふざけの自慢を</a:t>
            </a:r>
            <a:r>
              <a:rPr lang="ja-JP" altLang="ja-JP" dirty="0"/>
              <a:t>投稿」</a:t>
            </a:r>
          </a:p>
        </p:txBody>
      </p:sp>
      <p:sp>
        <p:nvSpPr>
          <p:cNvPr id="3" name="コンテンツ プレースホルダー 2"/>
          <p:cNvSpPr>
            <a:spLocks noGrp="1"/>
          </p:cNvSpPr>
          <p:nvPr>
            <p:ph idx="1"/>
          </p:nvPr>
        </p:nvSpPr>
        <p:spPr>
          <a:xfrm>
            <a:off x="609521" y="1046748"/>
            <a:ext cx="3973517" cy="5263368"/>
          </a:xfrm>
        </p:spPr>
        <p:txBody>
          <a:bodyPr/>
          <a:lstStyle/>
          <a:p>
            <a:pPr marL="719138" lvl="1" indent="-365125">
              <a:buFont typeface="+mj-ea"/>
              <a:buAutoNum type="circleNumDbPlain"/>
            </a:pPr>
            <a:r>
              <a:rPr lang="ja-JP" altLang="en-US" dirty="0"/>
              <a:t>ピンポンダッシュをしている</a:t>
            </a:r>
            <a:r>
              <a:rPr lang="en-US" altLang="ja-JP" dirty="0">
                <a:solidFill>
                  <a:srgbClr val="000000"/>
                </a:solidFill>
              </a:rPr>
              <a:t>A,B,C</a:t>
            </a:r>
            <a:r>
              <a:rPr lang="ja-JP" altLang="en-US" dirty="0">
                <a:solidFill>
                  <a:srgbClr val="000000"/>
                </a:solidFill>
              </a:rPr>
              <a:t>さん。</a:t>
            </a:r>
          </a:p>
          <a:p>
            <a:pPr marL="719138" lvl="1" indent="-365125">
              <a:buFont typeface="+mj-ea"/>
              <a:buAutoNum type="circleNumDbPlain"/>
            </a:pPr>
            <a:r>
              <a:rPr lang="ja-JP" altLang="en-US" dirty="0">
                <a:solidFill>
                  <a:srgbClr val="000000"/>
                </a:solidFill>
              </a:rPr>
              <a:t>ピンポンダッシュをする</a:t>
            </a:r>
            <a:r>
              <a:rPr lang="en-US" altLang="ja-JP" dirty="0">
                <a:solidFill>
                  <a:srgbClr val="000000"/>
                </a:solidFill>
              </a:rPr>
              <a:t>B,C</a:t>
            </a:r>
            <a:r>
              <a:rPr lang="ja-JP" altLang="en-US" dirty="0" err="1">
                <a:solidFill>
                  <a:srgbClr val="000000"/>
                </a:solidFill>
              </a:rPr>
              <a:t>さんを</a:t>
            </a:r>
            <a:r>
              <a:rPr lang="en-US" altLang="ja-JP" dirty="0">
                <a:solidFill>
                  <a:srgbClr val="000000"/>
                </a:solidFill>
              </a:rPr>
              <a:t>A</a:t>
            </a:r>
            <a:r>
              <a:rPr lang="ja-JP" altLang="en-US" dirty="0" err="1">
                <a:solidFill>
                  <a:srgbClr val="000000"/>
                </a:solidFill>
              </a:rPr>
              <a:t>さんが</a:t>
            </a:r>
            <a:r>
              <a:rPr lang="ja-JP" altLang="en-US" dirty="0">
                <a:solidFill>
                  <a:srgbClr val="000000"/>
                </a:solidFill>
              </a:rPr>
              <a:t>撮影し</a:t>
            </a:r>
            <a:r>
              <a:rPr lang="en-US" altLang="ja-JP" dirty="0">
                <a:solidFill>
                  <a:srgbClr val="000000"/>
                </a:solidFill>
              </a:rPr>
              <a:t>,</a:t>
            </a:r>
            <a:r>
              <a:rPr lang="ja-JP" altLang="en-US" dirty="0">
                <a:solidFill>
                  <a:srgbClr val="000000"/>
                </a:solidFill>
              </a:rPr>
              <a:t>ネットにアップする。</a:t>
            </a:r>
            <a:endParaRPr lang="en-US" altLang="ja-JP" dirty="0">
              <a:solidFill>
                <a:srgbClr val="000000"/>
              </a:solidFill>
            </a:endParaRPr>
          </a:p>
          <a:p>
            <a:pPr marL="719138" lvl="1" indent="-365125">
              <a:buFont typeface="+mj-ea"/>
              <a:buAutoNum type="circleNumDbPlain"/>
            </a:pPr>
            <a:r>
              <a:rPr lang="ja-JP" altLang="en-US" dirty="0">
                <a:solidFill>
                  <a:srgbClr val="000000"/>
                </a:solidFill>
              </a:rPr>
              <a:t>この写真を色々</a:t>
            </a:r>
            <a:r>
              <a:rPr lang="ja-JP" altLang="en-US" dirty="0"/>
              <a:t>な人が見て非難される。</a:t>
            </a:r>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28</a:t>
            </a:fld>
            <a:endParaRPr lang="ja-JP" altLang="en-US" dirty="0"/>
          </a:p>
        </p:txBody>
      </p:sp>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20533" y="1070852"/>
            <a:ext cx="6595552" cy="4796547"/>
          </a:xfrm>
          <a:prstGeom prst="rect">
            <a:avLst/>
          </a:prstGeom>
        </p:spPr>
      </p:pic>
    </p:spTree>
    <p:extLst>
      <p:ext uri="{BB962C8B-B14F-4D97-AF65-F5344CB8AC3E}">
        <p14:creationId xmlns:p14="http://schemas.microsoft.com/office/powerpoint/2010/main" val="3406816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8</a:t>
            </a:r>
            <a:r>
              <a:rPr kumimoji="1" lang="en-US" altLang="ja-JP" dirty="0"/>
              <a:t>.</a:t>
            </a:r>
            <a:r>
              <a:rPr kumimoji="1" lang="ja-JP" altLang="en-US" dirty="0"/>
              <a:t>ネットトラブル事例「自画撮り」（不適切画像の発信）</a:t>
            </a:r>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29</a:t>
            </a:fld>
            <a:endParaRPr lang="ja-JP" altLang="en-US" dirty="0"/>
          </a:p>
        </p:txBody>
      </p:sp>
      <p:sp>
        <p:nvSpPr>
          <p:cNvPr id="7" name="コンテンツ プレースホルダー 2"/>
          <p:cNvSpPr>
            <a:spLocks noGrp="1"/>
          </p:cNvSpPr>
          <p:nvPr>
            <p:ph idx="1"/>
          </p:nvPr>
        </p:nvSpPr>
        <p:spPr>
          <a:xfrm>
            <a:off x="609521" y="1046748"/>
            <a:ext cx="3973517" cy="5263368"/>
          </a:xfrm>
        </p:spPr>
        <p:txBody>
          <a:bodyPr/>
          <a:lstStyle/>
          <a:p>
            <a:pPr marL="719138" lvl="1" indent="-365125">
              <a:buFont typeface="+mj-ea"/>
              <a:buAutoNum type="circleNumDbPlain"/>
            </a:pPr>
            <a:r>
              <a:rPr lang="en-US" altLang="ja-JP" dirty="0">
                <a:solidFill>
                  <a:srgbClr val="000000"/>
                </a:solidFill>
              </a:rPr>
              <a:t>A</a:t>
            </a:r>
            <a:r>
              <a:rPr lang="ja-JP" altLang="en-US" dirty="0" err="1">
                <a:solidFill>
                  <a:srgbClr val="000000"/>
                </a:solidFill>
              </a:rPr>
              <a:t>さんは</a:t>
            </a:r>
            <a:r>
              <a:rPr lang="ja-JP" altLang="en-US" dirty="0">
                <a:solidFill>
                  <a:srgbClr val="000000"/>
                </a:solidFill>
              </a:rPr>
              <a:t>インターネット上で</a:t>
            </a:r>
            <a:r>
              <a:rPr lang="en-US" altLang="ja-JP" dirty="0">
                <a:solidFill>
                  <a:srgbClr val="000000"/>
                </a:solidFill>
              </a:rPr>
              <a:t>B</a:t>
            </a:r>
            <a:r>
              <a:rPr lang="ja-JP" altLang="en-US" dirty="0" err="1">
                <a:solidFill>
                  <a:srgbClr val="000000"/>
                </a:solidFill>
              </a:rPr>
              <a:t>さんと</a:t>
            </a:r>
            <a:r>
              <a:rPr lang="ja-JP" altLang="en-US" dirty="0">
                <a:solidFill>
                  <a:srgbClr val="000000"/>
                </a:solidFill>
              </a:rPr>
              <a:t>友達になった。</a:t>
            </a:r>
          </a:p>
          <a:p>
            <a:pPr marL="719138" lvl="1" indent="-365125">
              <a:buFont typeface="+mj-ea"/>
              <a:buAutoNum type="circleNumDbPlain"/>
            </a:pPr>
            <a:r>
              <a:rPr lang="en-US" altLang="ja-JP" dirty="0">
                <a:solidFill>
                  <a:srgbClr val="000000"/>
                </a:solidFill>
              </a:rPr>
              <a:t>B</a:t>
            </a:r>
            <a:r>
              <a:rPr lang="ja-JP" altLang="en-US" dirty="0">
                <a:solidFill>
                  <a:srgbClr val="000000"/>
                </a:solidFill>
              </a:rPr>
              <a:t>さんが「最近太って悩んでいる」と言って下着姿の写真を送ってきて</a:t>
            </a:r>
            <a:r>
              <a:rPr lang="en-US" altLang="ja-JP" dirty="0">
                <a:solidFill>
                  <a:srgbClr val="000000"/>
                </a:solidFill>
              </a:rPr>
              <a:t>,</a:t>
            </a:r>
            <a:r>
              <a:rPr lang="ja-JP" altLang="en-US" dirty="0">
                <a:solidFill>
                  <a:srgbClr val="000000"/>
                </a:solidFill>
              </a:rPr>
              <a:t>「私が送ったんだから</a:t>
            </a:r>
            <a:r>
              <a:rPr lang="en-US" altLang="ja-JP" dirty="0">
                <a:solidFill>
                  <a:srgbClr val="000000"/>
                </a:solidFill>
              </a:rPr>
              <a:t>,A</a:t>
            </a:r>
            <a:r>
              <a:rPr lang="ja-JP" altLang="en-US" dirty="0" err="1">
                <a:solidFill>
                  <a:srgbClr val="000000"/>
                </a:solidFill>
              </a:rPr>
              <a:t>さんも</a:t>
            </a:r>
            <a:r>
              <a:rPr lang="ja-JP" altLang="en-US" dirty="0">
                <a:solidFill>
                  <a:srgbClr val="000000"/>
                </a:solidFill>
              </a:rPr>
              <a:t>送ってよ」と言ってきた。</a:t>
            </a:r>
            <a:endParaRPr lang="en-US" altLang="ja-JP" dirty="0">
              <a:solidFill>
                <a:srgbClr val="000000"/>
              </a:solidFill>
            </a:endParaRPr>
          </a:p>
          <a:p>
            <a:pPr marL="719138" lvl="1" indent="-365125">
              <a:buFont typeface="+mj-ea"/>
              <a:buAutoNum type="circleNumDbPlain"/>
            </a:pPr>
            <a:r>
              <a:rPr lang="en-US" altLang="ja-JP" dirty="0">
                <a:solidFill>
                  <a:srgbClr val="000000"/>
                </a:solidFill>
              </a:rPr>
              <a:t>A</a:t>
            </a:r>
            <a:r>
              <a:rPr lang="ja-JP" altLang="en-US" dirty="0" err="1">
                <a:solidFill>
                  <a:srgbClr val="000000"/>
                </a:solidFill>
              </a:rPr>
              <a:t>さんは</a:t>
            </a:r>
            <a:r>
              <a:rPr lang="en-US" altLang="ja-JP" dirty="0">
                <a:solidFill>
                  <a:srgbClr val="000000"/>
                </a:solidFill>
              </a:rPr>
              <a:t>B</a:t>
            </a:r>
            <a:r>
              <a:rPr lang="ja-JP" altLang="en-US" dirty="0" err="1">
                <a:solidFill>
                  <a:srgbClr val="000000"/>
                </a:solidFill>
              </a:rPr>
              <a:t>さんの</a:t>
            </a:r>
            <a:r>
              <a:rPr lang="ja-JP" altLang="en-US" dirty="0">
                <a:solidFill>
                  <a:srgbClr val="000000"/>
                </a:solidFill>
              </a:rPr>
              <a:t>ことを女の子と信じて</a:t>
            </a:r>
            <a:r>
              <a:rPr lang="en-US" altLang="ja-JP" dirty="0">
                <a:solidFill>
                  <a:srgbClr val="000000"/>
                </a:solidFill>
              </a:rPr>
              <a:t>,</a:t>
            </a:r>
            <a:r>
              <a:rPr lang="ja-JP" altLang="en-US" dirty="0">
                <a:solidFill>
                  <a:srgbClr val="000000"/>
                </a:solidFill>
              </a:rPr>
              <a:t>下着姿の写真を送った。</a:t>
            </a:r>
            <a:endParaRPr lang="en-US" altLang="ja-JP" dirty="0">
              <a:solidFill>
                <a:srgbClr val="000000"/>
              </a:solidFill>
            </a:endParaRPr>
          </a:p>
        </p:txBody>
      </p:sp>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23373" y="1070852"/>
            <a:ext cx="6589872" cy="4796547"/>
          </a:xfrm>
          <a:prstGeom prst="rect">
            <a:avLst/>
          </a:prstGeom>
        </p:spPr>
      </p:pic>
    </p:spTree>
    <p:extLst>
      <p:ext uri="{BB962C8B-B14F-4D97-AF65-F5344CB8AC3E}">
        <p14:creationId xmlns:p14="http://schemas.microsoft.com/office/powerpoint/2010/main" val="2476934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情報モラル教材制作の目的②</a:t>
            </a:r>
            <a:endParaRPr kumimoji="1" lang="ja-JP" altLang="en-US" dirty="0"/>
          </a:p>
        </p:txBody>
      </p:sp>
      <p:sp>
        <p:nvSpPr>
          <p:cNvPr id="3" name="コンテンツ プレースホルダー 2"/>
          <p:cNvSpPr>
            <a:spLocks noGrp="1"/>
          </p:cNvSpPr>
          <p:nvPr>
            <p:ph idx="1"/>
          </p:nvPr>
        </p:nvSpPr>
        <p:spPr/>
        <p:txBody>
          <a:bodyPr/>
          <a:lstStyle/>
          <a:p>
            <a:pPr>
              <a:spcBef>
                <a:spcPct val="0"/>
              </a:spcBef>
            </a:pPr>
            <a:r>
              <a:rPr lang="ja-JP" altLang="en-US" dirty="0"/>
              <a:t>○インターネットを含めた情報環境の変化</a:t>
            </a:r>
          </a:p>
          <a:p>
            <a:pPr lvl="1">
              <a:spcBef>
                <a:spcPct val="0"/>
              </a:spcBef>
            </a:pPr>
            <a:r>
              <a:rPr lang="ja-JP" altLang="en-US" dirty="0"/>
              <a:t>・新たなアプリ、ＳＮＳ　　　　　　　・新機能端末の発売</a:t>
            </a:r>
            <a:endParaRPr lang="en-US" altLang="ja-JP" dirty="0"/>
          </a:p>
          <a:p>
            <a:pPr lvl="1">
              <a:spcBef>
                <a:spcPct val="0"/>
              </a:spcBef>
            </a:pPr>
            <a:r>
              <a:rPr lang="ja-JP" altLang="en-US" dirty="0"/>
              <a:t>・ウイルスの進化　　　　　　　　　　・ハッキング技術の高度化</a:t>
            </a:r>
            <a:endParaRPr lang="en-US" altLang="ja-JP" dirty="0"/>
          </a:p>
          <a:p>
            <a:pPr lvl="1">
              <a:spcBef>
                <a:spcPct val="0"/>
              </a:spcBef>
            </a:pPr>
            <a:r>
              <a:rPr lang="ja-JP" altLang="en-US" dirty="0"/>
              <a:t>・ユーザーの口コミやマスコミの影響　</a:t>
            </a:r>
            <a:r>
              <a:rPr lang="ja-JP" altLang="en-US" dirty="0">
                <a:solidFill>
                  <a:srgbClr val="000000"/>
                </a:solidFill>
              </a:rPr>
              <a:t>・</a:t>
            </a:r>
            <a:r>
              <a:rPr lang="en-US" altLang="ja-JP" dirty="0">
                <a:solidFill>
                  <a:srgbClr val="000000"/>
                </a:solidFill>
              </a:rPr>
              <a:t>ICT</a:t>
            </a:r>
            <a:r>
              <a:rPr lang="ja-JP" altLang="en-US" dirty="0" err="1">
                <a:solidFill>
                  <a:srgbClr val="000000"/>
                </a:solidFill>
              </a:rPr>
              <a:t>、</a:t>
            </a:r>
            <a:r>
              <a:rPr lang="en-US" altLang="ja-JP" dirty="0" err="1">
                <a:solidFill>
                  <a:srgbClr val="000000"/>
                </a:solidFill>
              </a:rPr>
              <a:t>IoT</a:t>
            </a:r>
            <a:r>
              <a:rPr lang="ja-JP" altLang="en-US" dirty="0">
                <a:solidFill>
                  <a:srgbClr val="000000"/>
                </a:solidFill>
              </a:rPr>
              <a:t>の普及</a:t>
            </a:r>
            <a:endParaRPr lang="en-US" altLang="ja-JP" dirty="0">
              <a:solidFill>
                <a:srgbClr val="000000"/>
              </a:solidFill>
            </a:endParaRPr>
          </a:p>
          <a:p>
            <a:pPr lvl="1">
              <a:spcBef>
                <a:spcPct val="0"/>
              </a:spcBef>
            </a:pPr>
            <a:r>
              <a:rPr lang="ja-JP" altLang="en-US" dirty="0">
                <a:solidFill>
                  <a:srgbClr val="000000"/>
                </a:solidFill>
              </a:rPr>
              <a:t>・</a:t>
            </a:r>
            <a:r>
              <a:rPr lang="en-US" altLang="ja-JP" dirty="0">
                <a:solidFill>
                  <a:srgbClr val="000000"/>
                </a:solidFill>
              </a:rPr>
              <a:t>GIGA</a:t>
            </a:r>
            <a:r>
              <a:rPr lang="ja-JP" altLang="en-US" dirty="0">
                <a:solidFill>
                  <a:srgbClr val="000000"/>
                </a:solidFill>
              </a:rPr>
              <a:t>スクール構想</a:t>
            </a:r>
            <a:endParaRPr lang="en-US" altLang="ja-JP" dirty="0">
              <a:solidFill>
                <a:srgbClr val="000000"/>
              </a:solidFill>
            </a:endParaRPr>
          </a:p>
          <a:p>
            <a:pPr lvl="1">
              <a:spcBef>
                <a:spcPct val="0"/>
              </a:spcBef>
            </a:pPr>
            <a:endParaRPr lang="ja-JP" altLang="en-US" dirty="0"/>
          </a:p>
          <a:p>
            <a:endParaRPr kumimoji="1" lang="en-US" altLang="ja-JP" dirty="0"/>
          </a:p>
          <a:p>
            <a:pPr>
              <a:spcBef>
                <a:spcPct val="0"/>
              </a:spcBef>
            </a:pPr>
            <a:r>
              <a:rPr lang="ja-JP" altLang="en-US" dirty="0"/>
              <a:t>○利用形態・トラブル事案の多様化</a:t>
            </a:r>
          </a:p>
          <a:p>
            <a:pPr>
              <a:spcBef>
                <a:spcPct val="0"/>
              </a:spcBef>
            </a:pPr>
            <a:endParaRPr lang="en-US" altLang="ja-JP" dirty="0"/>
          </a:p>
          <a:p>
            <a:pPr>
              <a:spcBef>
                <a:spcPct val="0"/>
              </a:spcBef>
            </a:pPr>
            <a:endParaRPr lang="en-US" altLang="ja-JP" dirty="0"/>
          </a:p>
          <a:p>
            <a:pPr marL="363538" indent="-363538">
              <a:spcBef>
                <a:spcPct val="0"/>
              </a:spcBef>
            </a:pPr>
            <a:endParaRPr lang="en-US" altLang="ja-JP" dirty="0"/>
          </a:p>
          <a:p>
            <a:pPr marL="363538" indent="-363538">
              <a:spcBef>
                <a:spcPct val="0"/>
              </a:spcBef>
            </a:pPr>
            <a:r>
              <a:rPr lang="ja-JP" altLang="en-US" dirty="0"/>
              <a:t>○利用者（子ども）とともに、保護者においても、インターネットの適切な利用方法に関する知識の必要性が高まる</a:t>
            </a:r>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3</a:t>
            </a:fld>
            <a:endParaRPr lang="ja-JP" altLang="en-US" dirty="0"/>
          </a:p>
        </p:txBody>
      </p:sp>
      <p:sp>
        <p:nvSpPr>
          <p:cNvPr id="5" name="下矢印 4"/>
          <p:cNvSpPr/>
          <p:nvPr/>
        </p:nvSpPr>
        <p:spPr>
          <a:xfrm>
            <a:off x="3502918" y="2848873"/>
            <a:ext cx="1296144" cy="854386"/>
          </a:xfrm>
          <a:prstGeom prst="downArrow">
            <a:avLst>
              <a:gd name="adj1" fmla="val 50000"/>
              <a:gd name="adj2" fmla="val 51289"/>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ja-JP" altLang="en-US"/>
          </a:p>
        </p:txBody>
      </p:sp>
      <p:sp>
        <p:nvSpPr>
          <p:cNvPr id="6" name="下矢印 5"/>
          <p:cNvSpPr/>
          <p:nvPr/>
        </p:nvSpPr>
        <p:spPr>
          <a:xfrm>
            <a:off x="3502918" y="4365898"/>
            <a:ext cx="1296144" cy="854386"/>
          </a:xfrm>
          <a:prstGeom prst="downArrow">
            <a:avLst>
              <a:gd name="adj1" fmla="val 50000"/>
              <a:gd name="adj2" fmla="val 51289"/>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ja-JP" altLang="en-US"/>
          </a:p>
        </p:txBody>
      </p:sp>
    </p:spTree>
    <p:extLst>
      <p:ext uri="{BB962C8B-B14F-4D97-AF65-F5344CB8AC3E}">
        <p14:creationId xmlns:p14="http://schemas.microsoft.com/office/powerpoint/2010/main" val="354010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9</a:t>
            </a:r>
            <a:r>
              <a:rPr lang="ja-JP" altLang="ja-JP" dirty="0" err="1"/>
              <a:t>．</a:t>
            </a:r>
            <a:r>
              <a:rPr lang="ja-JP" altLang="ja-JP" dirty="0"/>
              <a:t>ネットトラブル事例　「違法ダウンロード」</a:t>
            </a:r>
          </a:p>
        </p:txBody>
      </p:sp>
      <p:sp>
        <p:nvSpPr>
          <p:cNvPr id="3" name="コンテンツ プレースホルダー 2"/>
          <p:cNvSpPr>
            <a:spLocks noGrp="1"/>
          </p:cNvSpPr>
          <p:nvPr>
            <p:ph idx="1"/>
          </p:nvPr>
        </p:nvSpPr>
        <p:spPr>
          <a:xfrm>
            <a:off x="609521" y="1046748"/>
            <a:ext cx="3973517" cy="5263368"/>
          </a:xfrm>
        </p:spPr>
        <p:txBody>
          <a:bodyPr/>
          <a:lstStyle/>
          <a:p>
            <a:pPr marL="719138" lvl="1" indent="-365125">
              <a:buFont typeface="+mj-ea"/>
              <a:buAutoNum type="circleNumDbPlain"/>
            </a:pPr>
            <a:r>
              <a:rPr lang="ja-JP" altLang="en-US" dirty="0"/>
              <a:t>学校で</a:t>
            </a:r>
            <a:r>
              <a:rPr lang="en-US" altLang="ja-JP" dirty="0"/>
              <a:t>A</a:t>
            </a:r>
            <a:r>
              <a:rPr lang="ja-JP" altLang="en-US" dirty="0" err="1"/>
              <a:t>さん</a:t>
            </a:r>
            <a:r>
              <a:rPr lang="ja-JP" altLang="en-US" dirty="0"/>
              <a:t>が</a:t>
            </a:r>
            <a:r>
              <a:rPr lang="en-US" altLang="ja-JP" dirty="0"/>
              <a:t>B</a:t>
            </a:r>
            <a:r>
              <a:rPr lang="ja-JP" altLang="en-US" dirty="0" err="1"/>
              <a:t>さんに</a:t>
            </a:r>
            <a:r>
              <a:rPr lang="ja-JP" altLang="en-US" dirty="0"/>
              <a:t>話をしている。</a:t>
            </a:r>
          </a:p>
          <a:p>
            <a:pPr marL="719138" lvl="1" indent="-365125">
              <a:buFont typeface="+mj-ea"/>
              <a:buAutoNum type="circleNumDbPlain"/>
            </a:pPr>
            <a:r>
              <a:rPr lang="ja-JP" altLang="en-US" dirty="0"/>
              <a:t>人気グループのニューアルバムがただでダウンロードできるサイトがある。</a:t>
            </a:r>
          </a:p>
          <a:p>
            <a:pPr marL="719138" lvl="1" indent="-365125">
              <a:buFont typeface="+mj-ea"/>
              <a:buAutoNum type="circleNumDbPlain"/>
            </a:pPr>
            <a:r>
              <a:rPr lang="ja-JP" altLang="en-US" dirty="0"/>
              <a:t>早くダウンロードしないと削除されてしまうと誘っている。</a:t>
            </a:r>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30</a:t>
            </a:fld>
            <a:endParaRPr lang="ja-JP" altLang="en-US" dirty="0"/>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20531" y="1070853"/>
            <a:ext cx="6595552" cy="4796547"/>
          </a:xfrm>
          <a:prstGeom prst="rect">
            <a:avLst/>
          </a:prstGeom>
        </p:spPr>
      </p:pic>
    </p:spTree>
    <p:extLst>
      <p:ext uri="{BB962C8B-B14F-4D97-AF65-F5344CB8AC3E}">
        <p14:creationId xmlns:p14="http://schemas.microsoft.com/office/powerpoint/2010/main" val="368226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10</a:t>
            </a:r>
            <a:r>
              <a:rPr lang="ja-JP" altLang="ja-JP" dirty="0" err="1"/>
              <a:t>．</a:t>
            </a:r>
            <a:r>
              <a:rPr lang="ja-JP" altLang="ja-JP" dirty="0"/>
              <a:t>ネットトラブル事例　「ゲーム課金</a:t>
            </a:r>
            <a:r>
              <a:rPr lang="ja-JP" altLang="en-US" dirty="0"/>
              <a:t>」</a:t>
            </a:r>
            <a:endParaRPr lang="ja-JP" altLang="ja-JP" dirty="0"/>
          </a:p>
        </p:txBody>
      </p:sp>
      <p:sp>
        <p:nvSpPr>
          <p:cNvPr id="3" name="コンテンツ プレースホルダー 2"/>
          <p:cNvSpPr>
            <a:spLocks noGrp="1"/>
          </p:cNvSpPr>
          <p:nvPr>
            <p:ph idx="1"/>
          </p:nvPr>
        </p:nvSpPr>
        <p:spPr>
          <a:xfrm>
            <a:off x="609521" y="1046748"/>
            <a:ext cx="3973517" cy="5263368"/>
          </a:xfrm>
        </p:spPr>
        <p:txBody>
          <a:bodyPr/>
          <a:lstStyle/>
          <a:p>
            <a:pPr marL="719138" lvl="1" indent="-365125">
              <a:buFont typeface="+mj-ea"/>
              <a:buAutoNum type="circleNumDbPlain"/>
            </a:pPr>
            <a:r>
              <a:rPr lang="ja-JP" altLang="en-US" dirty="0"/>
              <a:t>「あのアイテムがあれば勝てたのに</a:t>
            </a:r>
            <a:r>
              <a:rPr lang="en-US" altLang="ja-JP" dirty="0"/>
              <a:t>…</a:t>
            </a:r>
            <a:r>
              <a:rPr lang="ja-JP" altLang="en-US" dirty="0"/>
              <a:t>」と悔しがる</a:t>
            </a:r>
            <a:r>
              <a:rPr lang="en-US" altLang="ja-JP" dirty="0">
                <a:solidFill>
                  <a:srgbClr val="000000"/>
                </a:solidFill>
              </a:rPr>
              <a:t>A</a:t>
            </a:r>
            <a:r>
              <a:rPr lang="ja-JP" altLang="en-US" dirty="0">
                <a:solidFill>
                  <a:srgbClr val="000000"/>
                </a:solidFill>
              </a:rPr>
              <a:t>さん。</a:t>
            </a:r>
          </a:p>
          <a:p>
            <a:pPr marL="719138" lvl="1" indent="-365125">
              <a:buFont typeface="+mj-ea"/>
              <a:buAutoNum type="circleNumDbPlain"/>
            </a:pPr>
            <a:r>
              <a:rPr lang="ja-JP" altLang="en-US" dirty="0">
                <a:solidFill>
                  <a:srgbClr val="000000"/>
                </a:solidFill>
              </a:rPr>
              <a:t>コンビニでプリペイドカードをこっそり買ってアイテムを手に入れる</a:t>
            </a:r>
            <a:r>
              <a:rPr lang="en-US" altLang="ja-JP" dirty="0">
                <a:solidFill>
                  <a:srgbClr val="000000"/>
                </a:solidFill>
              </a:rPr>
              <a:t>A</a:t>
            </a:r>
            <a:r>
              <a:rPr lang="ja-JP" altLang="en-US" dirty="0">
                <a:solidFill>
                  <a:srgbClr val="000000"/>
                </a:solidFill>
              </a:rPr>
              <a:t>さん。</a:t>
            </a:r>
            <a:endParaRPr lang="en-US" altLang="ja-JP" dirty="0">
              <a:solidFill>
                <a:srgbClr val="000000"/>
              </a:solidFill>
            </a:endParaRPr>
          </a:p>
          <a:p>
            <a:pPr marL="719138" lvl="1" indent="-365125">
              <a:buFont typeface="+mj-ea"/>
              <a:buAutoNum type="circleNumDbPlain"/>
            </a:pPr>
            <a:r>
              <a:rPr lang="ja-JP" altLang="en-US" dirty="0">
                <a:solidFill>
                  <a:srgbClr val="000000"/>
                </a:solidFill>
              </a:rPr>
              <a:t>すぐに使い切ってしまい</a:t>
            </a:r>
            <a:r>
              <a:rPr lang="en-US" altLang="ja-JP" dirty="0">
                <a:solidFill>
                  <a:srgbClr val="000000"/>
                </a:solidFill>
              </a:rPr>
              <a:t>,</a:t>
            </a:r>
            <a:r>
              <a:rPr lang="ja-JP" altLang="en-US" dirty="0">
                <a:solidFill>
                  <a:srgbClr val="000000"/>
                </a:solidFill>
              </a:rPr>
              <a:t>またコンビニへ行こうとするがお金が全くないことに気づき</a:t>
            </a:r>
            <a:r>
              <a:rPr lang="en-US" altLang="ja-JP" dirty="0">
                <a:solidFill>
                  <a:srgbClr val="000000"/>
                </a:solidFill>
              </a:rPr>
              <a:t>…</a:t>
            </a:r>
            <a:r>
              <a:rPr lang="ja-JP" altLang="en-US" dirty="0" err="1">
                <a:solidFill>
                  <a:srgbClr val="000000"/>
                </a:solidFill>
              </a:rPr>
              <a:t>。</a:t>
            </a:r>
            <a:endParaRPr lang="ja-JP" altLang="en-US" dirty="0">
              <a:solidFill>
                <a:srgbClr val="000000"/>
              </a:solidFill>
            </a:endParaRPr>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31</a:t>
            </a:fld>
            <a:endParaRPr lang="ja-JP" altLang="en-US" dirty="0"/>
          </a:p>
        </p:txBody>
      </p:sp>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20531" y="1070853"/>
            <a:ext cx="6595552" cy="4796547"/>
          </a:xfrm>
          <a:prstGeom prst="rect">
            <a:avLst/>
          </a:prstGeom>
        </p:spPr>
      </p:pic>
    </p:spTree>
    <p:extLst>
      <p:ext uri="{BB962C8B-B14F-4D97-AF65-F5344CB8AC3E}">
        <p14:creationId xmlns:p14="http://schemas.microsoft.com/office/powerpoint/2010/main" val="1587666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11</a:t>
            </a:r>
            <a:r>
              <a:rPr lang="ja-JP" altLang="ja-JP" dirty="0" err="1"/>
              <a:t>．</a:t>
            </a:r>
            <a:r>
              <a:rPr lang="ja-JP" altLang="ja-JP" dirty="0"/>
              <a:t>ネットトラブル事例　「</a:t>
            </a:r>
            <a:r>
              <a:rPr lang="ja-JP" altLang="en-US" dirty="0"/>
              <a:t>依存</a:t>
            </a:r>
            <a:r>
              <a:rPr lang="ja-JP" altLang="ja-JP" dirty="0"/>
              <a:t>」</a:t>
            </a:r>
          </a:p>
        </p:txBody>
      </p:sp>
      <p:sp>
        <p:nvSpPr>
          <p:cNvPr id="3" name="コンテンツ プレースホルダー 2"/>
          <p:cNvSpPr>
            <a:spLocks noGrp="1"/>
          </p:cNvSpPr>
          <p:nvPr>
            <p:ph idx="1"/>
          </p:nvPr>
        </p:nvSpPr>
        <p:spPr>
          <a:xfrm>
            <a:off x="609521" y="1046748"/>
            <a:ext cx="3973517" cy="5263368"/>
          </a:xfrm>
        </p:spPr>
        <p:txBody>
          <a:bodyPr/>
          <a:lstStyle/>
          <a:p>
            <a:pPr marL="719138" lvl="1" indent="-365125">
              <a:buFont typeface="+mj-ea"/>
              <a:buAutoNum type="circleNumDbPlain"/>
            </a:pPr>
            <a:r>
              <a:rPr lang="ja-JP" altLang="en-US" dirty="0"/>
              <a:t>自分の部屋で勉強をしているふりをしたり</a:t>
            </a:r>
            <a:r>
              <a:rPr lang="en-US" altLang="ja-JP" dirty="0"/>
              <a:t>,</a:t>
            </a:r>
            <a:r>
              <a:rPr lang="ja-JP" altLang="en-US" dirty="0"/>
              <a:t>トイレ</a:t>
            </a:r>
            <a:r>
              <a:rPr lang="ja-JP" altLang="en-US" dirty="0">
                <a:solidFill>
                  <a:srgbClr val="000000"/>
                </a:solidFill>
              </a:rPr>
              <a:t>に持ち込んだりしてネットゲームをしている</a:t>
            </a:r>
            <a:r>
              <a:rPr lang="en-US" altLang="ja-JP" dirty="0">
                <a:solidFill>
                  <a:srgbClr val="000000"/>
                </a:solidFill>
              </a:rPr>
              <a:t>A</a:t>
            </a:r>
            <a:r>
              <a:rPr lang="ja-JP" altLang="en-US" dirty="0">
                <a:solidFill>
                  <a:srgbClr val="000000"/>
                </a:solidFill>
              </a:rPr>
              <a:t>さん。</a:t>
            </a:r>
          </a:p>
          <a:p>
            <a:pPr marL="719138" lvl="1" indent="-365125">
              <a:buFont typeface="+mj-ea"/>
              <a:buAutoNum type="circleNumDbPlain"/>
            </a:pPr>
            <a:r>
              <a:rPr lang="ja-JP" altLang="en-US" dirty="0">
                <a:solidFill>
                  <a:srgbClr val="000000"/>
                </a:solidFill>
              </a:rPr>
              <a:t>食事中に見つからないようにしたり</a:t>
            </a:r>
            <a:r>
              <a:rPr lang="en-US" altLang="ja-JP" dirty="0">
                <a:solidFill>
                  <a:srgbClr val="000000"/>
                </a:solidFill>
              </a:rPr>
              <a:t>,</a:t>
            </a:r>
            <a:r>
              <a:rPr lang="ja-JP" altLang="en-US" dirty="0">
                <a:solidFill>
                  <a:srgbClr val="000000"/>
                </a:solidFill>
              </a:rPr>
              <a:t>夜中</a:t>
            </a:r>
            <a:r>
              <a:rPr lang="en-US" altLang="ja-JP" dirty="0">
                <a:solidFill>
                  <a:srgbClr val="000000"/>
                </a:solidFill>
              </a:rPr>
              <a:t>,</a:t>
            </a:r>
            <a:r>
              <a:rPr lang="ja-JP" altLang="en-US" dirty="0">
                <a:solidFill>
                  <a:srgbClr val="000000"/>
                </a:solidFill>
              </a:rPr>
              <a:t>ふとんの中に潜り込んだりしてネットゲームをしている</a:t>
            </a:r>
            <a:r>
              <a:rPr lang="en-US" altLang="ja-JP" dirty="0">
                <a:solidFill>
                  <a:srgbClr val="000000"/>
                </a:solidFill>
              </a:rPr>
              <a:t>A</a:t>
            </a:r>
            <a:r>
              <a:rPr lang="ja-JP" altLang="en-US" dirty="0">
                <a:solidFill>
                  <a:srgbClr val="000000"/>
                </a:solidFill>
              </a:rPr>
              <a:t>さん。</a:t>
            </a:r>
          </a:p>
          <a:p>
            <a:pPr marL="719138" lvl="1" indent="-365125">
              <a:buFont typeface="+mj-ea"/>
              <a:buAutoNum type="circleNumDbPlain"/>
            </a:pPr>
            <a:r>
              <a:rPr lang="ja-JP" altLang="en-US" dirty="0">
                <a:solidFill>
                  <a:srgbClr val="000000"/>
                </a:solidFill>
              </a:rPr>
              <a:t>そんな</a:t>
            </a:r>
            <a:r>
              <a:rPr lang="en-US" altLang="ja-JP" dirty="0">
                <a:solidFill>
                  <a:srgbClr val="000000"/>
                </a:solidFill>
              </a:rPr>
              <a:t>A</a:t>
            </a:r>
            <a:r>
              <a:rPr lang="ja-JP" altLang="en-US" dirty="0" err="1">
                <a:solidFill>
                  <a:srgbClr val="000000"/>
                </a:solidFill>
              </a:rPr>
              <a:t>さんは</a:t>
            </a:r>
            <a:r>
              <a:rPr lang="ja-JP" altLang="en-US" dirty="0">
                <a:solidFill>
                  <a:srgbClr val="000000"/>
                </a:solidFill>
              </a:rPr>
              <a:t>ネットの使用時間を短くするとイライラしてしまうように。</a:t>
            </a:r>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32</a:t>
            </a:fld>
            <a:endParaRPr lang="ja-JP" altLang="en-US" dirty="0"/>
          </a:p>
        </p:txBody>
      </p:sp>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23371" y="1070853"/>
            <a:ext cx="6589872" cy="4796547"/>
          </a:xfrm>
          <a:prstGeom prst="rect">
            <a:avLst/>
          </a:prstGeom>
        </p:spPr>
      </p:pic>
    </p:spTree>
    <p:extLst>
      <p:ext uri="{BB962C8B-B14F-4D97-AF65-F5344CB8AC3E}">
        <p14:creationId xmlns:p14="http://schemas.microsoft.com/office/powerpoint/2010/main" val="1983325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12</a:t>
            </a:r>
            <a:r>
              <a:rPr lang="ja-JP" altLang="ja-JP" dirty="0" err="1"/>
              <a:t>．</a:t>
            </a:r>
            <a:r>
              <a:rPr lang="ja-JP" altLang="ja-JP" dirty="0"/>
              <a:t>ネットトラブル事例　「</a:t>
            </a:r>
            <a:r>
              <a:rPr lang="ja-JP" altLang="ja-JP" dirty="0" err="1"/>
              <a:t>ながら</a:t>
            </a:r>
            <a:r>
              <a:rPr lang="ja-JP" altLang="ja-JP" dirty="0"/>
              <a:t>スマホ」</a:t>
            </a:r>
          </a:p>
        </p:txBody>
      </p:sp>
      <p:sp>
        <p:nvSpPr>
          <p:cNvPr id="3" name="コンテンツ プレースホルダー 2"/>
          <p:cNvSpPr>
            <a:spLocks noGrp="1"/>
          </p:cNvSpPr>
          <p:nvPr>
            <p:ph idx="1"/>
          </p:nvPr>
        </p:nvSpPr>
        <p:spPr>
          <a:xfrm>
            <a:off x="609521" y="1046748"/>
            <a:ext cx="3973517" cy="5263368"/>
          </a:xfrm>
        </p:spPr>
        <p:txBody>
          <a:bodyPr/>
          <a:lstStyle/>
          <a:p>
            <a:pPr marL="719138" lvl="1" indent="-365125">
              <a:buFont typeface="+mj-ea"/>
              <a:buAutoNum type="circleNumDbPlain"/>
            </a:pPr>
            <a:r>
              <a:rPr lang="ja-JP" altLang="en-US" dirty="0"/>
              <a:t>スマホに夢中になっている</a:t>
            </a:r>
            <a:r>
              <a:rPr lang="en-US" altLang="ja-JP" dirty="0"/>
              <a:t>A</a:t>
            </a:r>
            <a:r>
              <a:rPr lang="ja-JP" altLang="en-US" dirty="0" err="1"/>
              <a:t>さん</a:t>
            </a:r>
            <a:r>
              <a:rPr lang="ja-JP" altLang="en-US" dirty="0"/>
              <a:t>が</a:t>
            </a:r>
            <a:r>
              <a:rPr lang="en-US" altLang="ja-JP" dirty="0"/>
              <a:t>,</a:t>
            </a:r>
            <a:r>
              <a:rPr lang="ja-JP" altLang="en-US" dirty="0"/>
              <a:t>スマホを見ながら歩いている。</a:t>
            </a:r>
            <a:r>
              <a:rPr lang="en-US" altLang="ja-JP" dirty="0"/>
              <a:t>A</a:t>
            </a:r>
            <a:r>
              <a:rPr lang="ja-JP" altLang="en-US" dirty="0" err="1"/>
              <a:t>さんは</a:t>
            </a:r>
            <a:r>
              <a:rPr lang="en-US" altLang="ja-JP" dirty="0"/>
              <a:t>,</a:t>
            </a:r>
            <a:r>
              <a:rPr lang="ja-JP" altLang="en-US" dirty="0"/>
              <a:t>大きな道路に差し掛かって信号が赤でも前に進もうとする。</a:t>
            </a:r>
          </a:p>
          <a:p>
            <a:pPr marL="719138" lvl="1" indent="-365125">
              <a:buFont typeface="+mj-ea"/>
              <a:buAutoNum type="circleNumDbPlain"/>
            </a:pPr>
            <a:r>
              <a:rPr lang="en-US" altLang="ja-JP" dirty="0"/>
              <a:t>A</a:t>
            </a:r>
            <a:r>
              <a:rPr lang="ja-JP" altLang="en-US" dirty="0" err="1"/>
              <a:t>さんは</a:t>
            </a:r>
            <a:r>
              <a:rPr lang="ja-JP" altLang="en-US" dirty="0"/>
              <a:t>車にひかれそうになるが</a:t>
            </a:r>
            <a:r>
              <a:rPr lang="en-US" altLang="ja-JP" dirty="0"/>
              <a:t>,</a:t>
            </a:r>
            <a:r>
              <a:rPr lang="ja-JP" altLang="en-US" dirty="0"/>
              <a:t>腕を引っ張られて間一髪で助けられる。</a:t>
            </a:r>
          </a:p>
          <a:p>
            <a:pPr marL="719138" lvl="1" indent="-365125">
              <a:buFont typeface="+mj-ea"/>
              <a:buAutoNum type="circleNumDbPlain"/>
            </a:pPr>
            <a:r>
              <a:rPr lang="ja-JP" altLang="en-US" dirty="0"/>
              <a:t>それでも</a:t>
            </a:r>
            <a:r>
              <a:rPr lang="en-US" altLang="ja-JP" dirty="0"/>
              <a:t>A</a:t>
            </a:r>
            <a:r>
              <a:rPr lang="ja-JP" altLang="en-US" dirty="0" err="1"/>
              <a:t>さんは</a:t>
            </a:r>
            <a:r>
              <a:rPr lang="en-US" altLang="ja-JP" dirty="0"/>
              <a:t>,</a:t>
            </a:r>
            <a:r>
              <a:rPr lang="ja-JP" altLang="en-US" dirty="0"/>
              <a:t>まだスマホを気にして止めようとしない。</a:t>
            </a:r>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33</a:t>
            </a:fld>
            <a:endParaRPr lang="ja-JP" altLang="en-US" dirty="0"/>
          </a:p>
        </p:txBody>
      </p:sp>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20531" y="1070853"/>
            <a:ext cx="6595552" cy="4796548"/>
          </a:xfrm>
          <a:prstGeom prst="rect">
            <a:avLst/>
          </a:prstGeom>
        </p:spPr>
      </p:pic>
    </p:spTree>
    <p:extLst>
      <p:ext uri="{BB962C8B-B14F-4D97-AF65-F5344CB8AC3E}">
        <p14:creationId xmlns:p14="http://schemas.microsoft.com/office/powerpoint/2010/main" val="211297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13</a:t>
            </a:r>
            <a:r>
              <a:rPr lang="ja-JP" altLang="en-US" dirty="0" err="1"/>
              <a:t>．</a:t>
            </a:r>
            <a:r>
              <a:rPr lang="ja-JP" altLang="en-US" dirty="0"/>
              <a:t>ネットトラブル事例「有害・危険サイトへのアクセス」</a:t>
            </a:r>
            <a:endParaRPr kumimoji="1" lang="ja-JP" altLang="en-US" dirty="0"/>
          </a:p>
        </p:txBody>
      </p:sp>
      <p:sp>
        <p:nvSpPr>
          <p:cNvPr id="3" name="コンテンツ プレースホルダー 2"/>
          <p:cNvSpPr>
            <a:spLocks noGrp="1"/>
          </p:cNvSpPr>
          <p:nvPr>
            <p:ph idx="1"/>
          </p:nvPr>
        </p:nvSpPr>
        <p:spPr>
          <a:xfrm>
            <a:off x="609521" y="1046748"/>
            <a:ext cx="3685485" cy="5263368"/>
          </a:xfrm>
        </p:spPr>
        <p:txBody>
          <a:bodyPr/>
          <a:lstStyle/>
          <a:p>
            <a:pPr marL="263525" lvl="1" indent="-263525"/>
            <a:r>
              <a:rPr lang="ja-JP" altLang="ja-JP" b="1" dirty="0">
                <a:solidFill>
                  <a:schemeClr val="accent4"/>
                </a:solidFill>
              </a:rPr>
              <a:t>①コミュニティーサイトでの不審者との出会い</a:t>
            </a:r>
          </a:p>
          <a:p>
            <a:pPr marL="265113" lvl="2"/>
            <a:r>
              <a:rPr lang="en-US" altLang="ja-JP" sz="1800" dirty="0"/>
              <a:t>SNS</a:t>
            </a:r>
            <a:r>
              <a:rPr lang="ja-JP" altLang="ja-JP" sz="1800" dirty="0"/>
              <a:t>や通信ゲームなどでは知</a:t>
            </a:r>
            <a:r>
              <a:rPr lang="ja-JP" altLang="en-US" sz="1800" dirty="0"/>
              <a:t>り合った人が本当のことを話しているとは限りません</a:t>
            </a:r>
            <a:r>
              <a:rPr lang="ja-JP" altLang="ja-JP" sz="1800" dirty="0"/>
              <a:t>。相手の顔が見えないので危険な人物かもしれません。</a:t>
            </a:r>
            <a:endParaRPr lang="en-US" altLang="ja-JP" sz="1800" dirty="0"/>
          </a:p>
          <a:p>
            <a:pPr lvl="1" indent="-360363"/>
            <a:endParaRPr lang="en-US" altLang="ja-JP" dirty="0"/>
          </a:p>
          <a:p>
            <a:pPr marL="0" lvl="1" indent="357188"/>
            <a:br>
              <a:rPr lang="en-US" altLang="ja-JP" dirty="0"/>
            </a:br>
            <a:r>
              <a:rPr lang="ja-JP" altLang="ja-JP" b="1" dirty="0">
                <a:solidFill>
                  <a:schemeClr val="accent4"/>
                </a:solidFill>
              </a:rPr>
              <a:t>②ワンクリック詐欺などの</a:t>
            </a:r>
            <a:br>
              <a:rPr lang="en-US" altLang="ja-JP" b="1" dirty="0">
                <a:solidFill>
                  <a:schemeClr val="accent4"/>
                </a:solidFill>
              </a:rPr>
            </a:br>
            <a:r>
              <a:rPr lang="ja-JP" altLang="en-US" b="1" dirty="0">
                <a:solidFill>
                  <a:schemeClr val="accent4"/>
                </a:solidFill>
              </a:rPr>
              <a:t>　</a:t>
            </a:r>
            <a:r>
              <a:rPr lang="ja-JP" altLang="ja-JP" b="1" dirty="0">
                <a:solidFill>
                  <a:schemeClr val="accent4"/>
                </a:solidFill>
              </a:rPr>
              <a:t>不正請求</a:t>
            </a:r>
          </a:p>
          <a:p>
            <a:pPr marL="265113" lvl="2"/>
            <a:r>
              <a:rPr lang="ja-JP" altLang="ja-JP" sz="1800" dirty="0"/>
              <a:t>何かのサイトを見ようとしてクリックすると突然請求画面が表示されることがあります。慌てず相手にせず</a:t>
            </a:r>
            <a:r>
              <a:rPr lang="en-US" altLang="ja-JP" sz="1800" dirty="0"/>
              <a:t>,</a:t>
            </a:r>
            <a:r>
              <a:rPr lang="ja-JP" altLang="ja-JP" sz="1800" dirty="0"/>
              <a:t>信頼できる大人の人に相談しましょう。</a:t>
            </a:r>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34</a:t>
            </a:fld>
            <a:endParaRPr lang="ja-JP" altLang="en-US" dirty="0"/>
          </a:p>
        </p:txBody>
      </p:sp>
      <p:sp>
        <p:nvSpPr>
          <p:cNvPr id="7" name="コンテンツ プレースホルダー 2"/>
          <p:cNvSpPr txBox="1">
            <a:spLocks/>
          </p:cNvSpPr>
          <p:nvPr/>
        </p:nvSpPr>
        <p:spPr>
          <a:xfrm>
            <a:off x="8399462" y="1046748"/>
            <a:ext cx="3048200" cy="5263368"/>
          </a:xfrm>
          <a:prstGeom prst="rect">
            <a:avLst/>
          </a:prstGeom>
        </p:spPr>
        <p:txBody>
          <a:bodyPr vert="horz" lIns="0" tIns="0" rIns="0" bIns="0" rtlCol="0">
            <a:noAutofit/>
          </a:bodyPr>
          <a:lstStyle>
            <a:lvl1pPr marL="0" indent="0" algn="just" defTabSz="1088502" rtl="0" eaLnBrk="1" latinLnBrk="0" hangingPunct="1">
              <a:spcBef>
                <a:spcPct val="20000"/>
              </a:spcBef>
              <a:buFontTx/>
              <a:buNone/>
              <a:defRPr kumimoji="1" sz="2800" kern="1200">
                <a:solidFill>
                  <a:schemeClr val="accent1"/>
                </a:solidFill>
                <a:latin typeface="HGPｺﾞｼｯｸE" pitchFamily="50" charset="-128"/>
                <a:ea typeface="HGPｺﾞｼｯｸE" pitchFamily="50" charset="-128"/>
                <a:cs typeface="+mn-cs"/>
              </a:defRPr>
            </a:lvl1pPr>
            <a:lvl2pPr marL="360363" indent="-6350" algn="just" defTabSz="1088502" rtl="0" eaLnBrk="1" latinLnBrk="0" hangingPunct="1">
              <a:spcBef>
                <a:spcPct val="20000"/>
              </a:spcBef>
              <a:buFontTx/>
              <a:buNone/>
              <a:defRPr kumimoji="1" sz="2200" kern="1200">
                <a:solidFill>
                  <a:schemeClr val="tx1"/>
                </a:solidFill>
                <a:latin typeface="HG丸ｺﾞｼｯｸM-PRO" pitchFamily="50" charset="-128"/>
                <a:ea typeface="HG丸ｺﾞｼｯｸM-PRO" pitchFamily="50" charset="-128"/>
                <a:cs typeface="+mn-cs"/>
              </a:defRPr>
            </a:lvl2pPr>
            <a:lvl3pPr marL="719138" indent="0" algn="just" defTabSz="1088502" rtl="0" eaLnBrk="1" latinLnBrk="0" hangingPunct="1">
              <a:spcBef>
                <a:spcPct val="20000"/>
              </a:spcBef>
              <a:buFontTx/>
              <a:buNone/>
              <a:defRPr kumimoji="1" sz="1800" kern="1200">
                <a:solidFill>
                  <a:schemeClr val="tx1"/>
                </a:solidFill>
                <a:latin typeface="+mn-ea"/>
                <a:ea typeface="+mn-ea"/>
                <a:cs typeface="+mn-cs"/>
              </a:defRPr>
            </a:lvl3pPr>
            <a:lvl4pPr marL="1904878" indent="-272125" algn="just"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4pPr>
            <a:lvl5pPr marL="2449129" indent="-272125" algn="just"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9pPr>
          </a:lstStyle>
          <a:p>
            <a:pPr lvl="1" indent="-360363"/>
            <a:r>
              <a:rPr lang="ja-JP" altLang="ja-JP" b="1" dirty="0">
                <a:solidFill>
                  <a:schemeClr val="accent4"/>
                </a:solidFill>
              </a:rPr>
              <a:t>③有害サイト</a:t>
            </a:r>
          </a:p>
          <a:p>
            <a:pPr marL="265113" lvl="2"/>
            <a:r>
              <a:rPr lang="ja-JP" altLang="ja-JP" dirty="0"/>
              <a:t>見るだけでウイルスに感染するサイトもあります。いかがわしいサイトに近づかないことが大切です。</a:t>
            </a:r>
          </a:p>
        </p:txBody>
      </p:sp>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32729" y="3744545"/>
            <a:ext cx="3318662" cy="2684905"/>
          </a:xfrm>
          <a:prstGeom prst="rect">
            <a:avLst/>
          </a:prstGeom>
        </p:spPr>
      </p:pic>
      <p:pic>
        <p:nvPicPr>
          <p:cNvPr id="12" name="図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67414" y="2709714"/>
            <a:ext cx="3704403" cy="2562212"/>
          </a:xfrm>
          <a:prstGeom prst="rect">
            <a:avLst/>
          </a:prstGeom>
        </p:spPr>
      </p:pic>
      <p:pic>
        <p:nvPicPr>
          <p:cNvPr id="5" name="図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72367" y="1218527"/>
            <a:ext cx="3883079" cy="2139259"/>
          </a:xfrm>
          <a:prstGeom prst="rect">
            <a:avLst/>
          </a:prstGeom>
        </p:spPr>
      </p:pic>
    </p:spTree>
    <p:extLst>
      <p:ext uri="{BB962C8B-B14F-4D97-AF65-F5344CB8AC3E}">
        <p14:creationId xmlns:p14="http://schemas.microsoft.com/office/powerpoint/2010/main" val="931292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14</a:t>
            </a:r>
            <a:r>
              <a:rPr lang="ja-JP" altLang="ja-JP" dirty="0" err="1"/>
              <a:t>．</a:t>
            </a:r>
            <a:r>
              <a:rPr lang="ja-JP" altLang="ja-JP" dirty="0"/>
              <a:t>ネットトラブル事例</a:t>
            </a:r>
            <a:r>
              <a:rPr lang="ja-JP" altLang="en-US" dirty="0"/>
              <a:t>「学校学習用タブレットの不適切利用」</a:t>
            </a:r>
            <a:endParaRPr lang="ja-JP" altLang="ja-JP" dirty="0"/>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35</a:t>
            </a:fld>
            <a:endParaRPr lang="ja-JP" altLang="en-US" dirty="0"/>
          </a:p>
        </p:txBody>
      </p:sp>
      <p:sp>
        <p:nvSpPr>
          <p:cNvPr id="12" name="コンテンツ プレースホルダー 2"/>
          <p:cNvSpPr txBox="1">
            <a:spLocks/>
          </p:cNvSpPr>
          <p:nvPr/>
        </p:nvSpPr>
        <p:spPr>
          <a:xfrm>
            <a:off x="7823398" y="1337350"/>
            <a:ext cx="3600400" cy="2239030"/>
          </a:xfrm>
          <a:prstGeom prst="rect">
            <a:avLst/>
          </a:prstGeom>
        </p:spPr>
        <p:txBody>
          <a:bodyPr vert="horz" lIns="0" tIns="0" rIns="0" bIns="0" rtlCol="0">
            <a:noAutofit/>
          </a:bodyPr>
          <a:lstStyle>
            <a:lvl1pPr marL="0" indent="0" algn="just" defTabSz="1088502" rtl="0" eaLnBrk="1" latinLnBrk="0" hangingPunct="1">
              <a:spcBef>
                <a:spcPct val="20000"/>
              </a:spcBef>
              <a:buFontTx/>
              <a:buNone/>
              <a:defRPr kumimoji="1" sz="2800" kern="1200">
                <a:solidFill>
                  <a:schemeClr val="accent1"/>
                </a:solidFill>
                <a:latin typeface="HGPｺﾞｼｯｸE" pitchFamily="50" charset="-128"/>
                <a:ea typeface="HGPｺﾞｼｯｸE" pitchFamily="50" charset="-128"/>
                <a:cs typeface="+mn-cs"/>
              </a:defRPr>
            </a:lvl1pPr>
            <a:lvl2pPr marL="360363" indent="-6350" algn="just" defTabSz="1088502" rtl="0" eaLnBrk="1" latinLnBrk="0" hangingPunct="1">
              <a:spcBef>
                <a:spcPct val="20000"/>
              </a:spcBef>
              <a:buFontTx/>
              <a:buNone/>
              <a:defRPr kumimoji="1" sz="2200" kern="1200">
                <a:solidFill>
                  <a:schemeClr val="tx1"/>
                </a:solidFill>
                <a:latin typeface="HG丸ｺﾞｼｯｸM-PRO" pitchFamily="50" charset="-128"/>
                <a:ea typeface="HG丸ｺﾞｼｯｸM-PRO" pitchFamily="50" charset="-128"/>
                <a:cs typeface="+mn-cs"/>
              </a:defRPr>
            </a:lvl2pPr>
            <a:lvl3pPr marL="719138" indent="0" algn="just" defTabSz="1088502" rtl="0" eaLnBrk="1" latinLnBrk="0" hangingPunct="1">
              <a:spcBef>
                <a:spcPct val="20000"/>
              </a:spcBef>
              <a:buFontTx/>
              <a:buNone/>
              <a:defRPr kumimoji="1" sz="1800" kern="1200">
                <a:solidFill>
                  <a:schemeClr val="tx1"/>
                </a:solidFill>
                <a:latin typeface="+mn-ea"/>
                <a:ea typeface="+mn-ea"/>
                <a:cs typeface="+mn-cs"/>
              </a:defRPr>
            </a:lvl3pPr>
            <a:lvl4pPr marL="1904878" indent="-272125" algn="just"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4pPr>
            <a:lvl5pPr marL="2449129" indent="-272125" algn="just"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9pPr>
          </a:lstStyle>
          <a:p>
            <a:pPr marL="357188" lvl="1" indent="-357188" algn="l"/>
            <a:r>
              <a:rPr lang="ja-JP" altLang="ja-JP" b="1" dirty="0">
                <a:solidFill>
                  <a:schemeClr val="accent4"/>
                </a:solidFill>
              </a:rPr>
              <a:t>③</a:t>
            </a:r>
            <a:r>
              <a:rPr lang="ja-JP" altLang="en-US" b="1" dirty="0">
                <a:solidFill>
                  <a:schemeClr val="accent4"/>
                </a:solidFill>
              </a:rPr>
              <a:t>なりすまし</a:t>
            </a:r>
            <a:endParaRPr lang="ja-JP" altLang="ja-JP" b="1" dirty="0">
              <a:solidFill>
                <a:schemeClr val="accent4"/>
              </a:solidFill>
            </a:endParaRPr>
          </a:p>
          <a:p>
            <a:pPr marL="263525" lvl="1" algn="l">
              <a:spcBef>
                <a:spcPts val="480"/>
              </a:spcBef>
            </a:pPr>
            <a:r>
              <a:rPr lang="ja-JP" altLang="en-US" sz="1800" dirty="0">
                <a:latin typeface="+mn-ea"/>
                <a:ea typeface="+mn-ea"/>
              </a:rPr>
              <a:t>クラスや出席番号等、</a:t>
            </a:r>
            <a:r>
              <a:rPr lang="en-US" altLang="ja-JP" sz="1800" dirty="0">
                <a:latin typeface="+mn-ea"/>
                <a:ea typeface="+mn-ea"/>
              </a:rPr>
              <a:t>ID</a:t>
            </a:r>
            <a:r>
              <a:rPr lang="ja-JP" altLang="en-US" sz="1800" dirty="0">
                <a:latin typeface="+mn-ea"/>
                <a:ea typeface="+mn-ea"/>
              </a:rPr>
              <a:t>や</a:t>
            </a:r>
            <a:br>
              <a:rPr lang="en-US" altLang="ja-JP" sz="1800" dirty="0">
                <a:latin typeface="+mn-ea"/>
                <a:ea typeface="+mn-ea"/>
              </a:rPr>
            </a:br>
            <a:r>
              <a:rPr lang="ja-JP" altLang="en-US" sz="1800" dirty="0">
                <a:latin typeface="+mn-ea"/>
                <a:ea typeface="+mn-ea"/>
              </a:rPr>
              <a:t>パスワードが容易に予測できる</a:t>
            </a:r>
            <a:br>
              <a:rPr lang="en-US" altLang="ja-JP" sz="1800" dirty="0">
                <a:latin typeface="+mn-ea"/>
                <a:ea typeface="+mn-ea"/>
              </a:rPr>
            </a:br>
            <a:r>
              <a:rPr lang="ja-JP" altLang="en-US" sz="1800" dirty="0">
                <a:latin typeface="+mn-ea"/>
                <a:ea typeface="+mn-ea"/>
              </a:rPr>
              <a:t>ものであれば、なりすましたり、</a:t>
            </a:r>
            <a:br>
              <a:rPr lang="en-US" altLang="ja-JP" sz="1800" dirty="0">
                <a:latin typeface="+mn-ea"/>
                <a:ea typeface="+mn-ea"/>
              </a:rPr>
            </a:br>
            <a:r>
              <a:rPr lang="ja-JP" altLang="en-US" sz="1800" dirty="0">
                <a:latin typeface="+mn-ea"/>
                <a:ea typeface="+mn-ea"/>
              </a:rPr>
              <a:t>なりすまされたりする場合もあり</a:t>
            </a:r>
            <a:br>
              <a:rPr lang="en-US" altLang="ja-JP" sz="1800" dirty="0">
                <a:latin typeface="+mn-ea"/>
                <a:ea typeface="+mn-ea"/>
              </a:rPr>
            </a:br>
            <a:r>
              <a:rPr lang="ja-JP" altLang="en-US" sz="1800" dirty="0">
                <a:latin typeface="+mn-ea"/>
                <a:ea typeface="+mn-ea"/>
              </a:rPr>
              <a:t>ます。</a:t>
            </a:r>
            <a:endParaRPr lang="ja-JP" altLang="ja-JP" sz="1800" dirty="0">
              <a:latin typeface="+mn-ea"/>
              <a:ea typeface="+mn-ea"/>
            </a:endParaRPr>
          </a:p>
        </p:txBody>
      </p:sp>
      <p:sp>
        <p:nvSpPr>
          <p:cNvPr id="13" name="テキスト ボックス 12"/>
          <p:cNvSpPr txBox="1"/>
          <p:nvPr/>
        </p:nvSpPr>
        <p:spPr>
          <a:xfrm>
            <a:off x="619878" y="4129519"/>
            <a:ext cx="4176464" cy="1664558"/>
          </a:xfrm>
          <a:prstGeom prst="rect">
            <a:avLst/>
          </a:prstGeom>
          <a:noFill/>
        </p:spPr>
        <p:txBody>
          <a:bodyPr wrap="square" rtlCol="0">
            <a:spAutoFit/>
          </a:bodyPr>
          <a:lstStyle/>
          <a:p>
            <a:pPr marL="273050" lvl="1" indent="-273050"/>
            <a:r>
              <a:rPr lang="ja-JP" altLang="ja-JP" sz="2200" b="1" dirty="0">
                <a:solidFill>
                  <a:schemeClr val="accent4"/>
                </a:solidFill>
                <a:latin typeface="HG丸ｺﾞｼｯｸM-PRO" pitchFamily="50" charset="-128"/>
                <a:ea typeface="HG丸ｺﾞｼｯｸM-PRO" pitchFamily="50" charset="-128"/>
              </a:rPr>
              <a:t>②</a:t>
            </a:r>
            <a:r>
              <a:rPr lang="ja-JP" altLang="en-US" sz="2200" b="1" dirty="0">
                <a:solidFill>
                  <a:schemeClr val="accent4"/>
                </a:solidFill>
                <a:latin typeface="HG丸ｺﾞｼｯｸM-PRO" pitchFamily="50" charset="-128"/>
                <a:ea typeface="HG丸ｺﾞｼｯｸM-PRO" pitchFamily="50" charset="-128"/>
              </a:rPr>
              <a:t>フィッシング詐欺など不正</a:t>
            </a:r>
            <a:br>
              <a:rPr lang="en-US" altLang="ja-JP" sz="2200" b="1" dirty="0">
                <a:solidFill>
                  <a:schemeClr val="accent4"/>
                </a:solidFill>
                <a:latin typeface="HG丸ｺﾞｼｯｸM-PRO" pitchFamily="50" charset="-128"/>
                <a:ea typeface="HG丸ｺﾞｼｯｸM-PRO" pitchFamily="50" charset="-128"/>
              </a:rPr>
            </a:br>
            <a:r>
              <a:rPr lang="ja-JP" altLang="en-US" sz="2200" b="1" dirty="0">
                <a:solidFill>
                  <a:schemeClr val="accent4"/>
                </a:solidFill>
                <a:latin typeface="HG丸ｺﾞｼｯｸM-PRO" pitchFamily="50" charset="-128"/>
                <a:ea typeface="HG丸ｺﾞｼｯｸM-PRO" pitchFamily="50" charset="-128"/>
              </a:rPr>
              <a:t>サイトへの接続</a:t>
            </a:r>
            <a:endParaRPr lang="en-US" altLang="ja-JP" sz="2200" b="1" dirty="0">
              <a:solidFill>
                <a:schemeClr val="accent4"/>
              </a:solidFill>
              <a:latin typeface="HG丸ｺﾞｼｯｸM-PRO" pitchFamily="50" charset="-128"/>
              <a:ea typeface="HG丸ｺﾞｼｯｸM-PRO" pitchFamily="50" charset="-128"/>
            </a:endParaRPr>
          </a:p>
          <a:p>
            <a:pPr marL="263525" lvl="1">
              <a:spcBef>
                <a:spcPts val="480"/>
              </a:spcBef>
            </a:pPr>
            <a:r>
              <a:rPr lang="ja-JP" altLang="ja-JP" sz="1800" dirty="0">
                <a:latin typeface="+mn-ea"/>
              </a:rPr>
              <a:t>何かのサイトを見ようとして</a:t>
            </a:r>
            <a:br>
              <a:rPr lang="en-US" altLang="ja-JP" sz="1800" dirty="0">
                <a:latin typeface="+mn-ea"/>
              </a:rPr>
            </a:br>
            <a:r>
              <a:rPr lang="ja-JP" altLang="ja-JP" sz="1800" dirty="0">
                <a:latin typeface="+mn-ea"/>
              </a:rPr>
              <a:t>クリックすると突然請求画面が</a:t>
            </a:r>
            <a:br>
              <a:rPr lang="en-US" altLang="ja-JP" sz="1800" dirty="0">
                <a:latin typeface="+mn-ea"/>
              </a:rPr>
            </a:br>
            <a:r>
              <a:rPr lang="ja-JP" altLang="ja-JP" sz="1800" dirty="0">
                <a:latin typeface="+mn-ea"/>
              </a:rPr>
              <a:t>表示されることがあります。</a:t>
            </a:r>
            <a:endParaRPr lang="ja-JP" altLang="en-US" sz="1800" dirty="0">
              <a:latin typeface="+mn-ea"/>
            </a:endParaRPr>
          </a:p>
        </p:txBody>
      </p:sp>
      <p:sp>
        <p:nvSpPr>
          <p:cNvPr id="14" name="テキスト ボックス 13"/>
          <p:cNvSpPr txBox="1"/>
          <p:nvPr/>
        </p:nvSpPr>
        <p:spPr>
          <a:xfrm>
            <a:off x="619878" y="1337350"/>
            <a:ext cx="3171072" cy="2218556"/>
          </a:xfrm>
          <a:prstGeom prst="rect">
            <a:avLst/>
          </a:prstGeom>
          <a:noFill/>
        </p:spPr>
        <p:txBody>
          <a:bodyPr wrap="square" rtlCol="0">
            <a:spAutoFit/>
          </a:bodyPr>
          <a:lstStyle/>
          <a:p>
            <a:pPr marL="263525" lvl="1" indent="-263525" algn="just"/>
            <a:r>
              <a:rPr lang="ja-JP" altLang="ja-JP" sz="2200" b="1" dirty="0">
                <a:solidFill>
                  <a:schemeClr val="accent4"/>
                </a:solidFill>
                <a:latin typeface="HG丸ｺﾞｼｯｸM-PRO" pitchFamily="50" charset="-128"/>
                <a:ea typeface="HG丸ｺﾞｼｯｸM-PRO" pitchFamily="50" charset="-128"/>
              </a:rPr>
              <a:t>①</a:t>
            </a:r>
            <a:r>
              <a:rPr lang="ja-JP" altLang="en-US" sz="2200" b="1" dirty="0">
                <a:solidFill>
                  <a:schemeClr val="accent4"/>
                </a:solidFill>
                <a:latin typeface="HG丸ｺﾞｼｯｸM-PRO" pitchFamily="50" charset="-128"/>
                <a:ea typeface="HG丸ｺﾞｼｯｸM-PRO" pitchFamily="50" charset="-128"/>
              </a:rPr>
              <a:t>学習活動に関係ないアプリ等の使用</a:t>
            </a:r>
            <a:endParaRPr lang="en-US" altLang="ja-JP" sz="2200" b="1" dirty="0">
              <a:solidFill>
                <a:schemeClr val="accent4"/>
              </a:solidFill>
              <a:latin typeface="HG丸ｺﾞｼｯｸM-PRO" pitchFamily="50" charset="-128"/>
              <a:ea typeface="HG丸ｺﾞｼｯｸM-PRO" pitchFamily="50" charset="-128"/>
            </a:endParaRPr>
          </a:p>
          <a:p>
            <a:pPr marL="263525" lvl="1" algn="just">
              <a:spcBef>
                <a:spcPts val="480"/>
              </a:spcBef>
            </a:pPr>
            <a:r>
              <a:rPr lang="ja-JP" altLang="en-US" sz="1800" dirty="0">
                <a:latin typeface="+mn-ea"/>
              </a:rPr>
              <a:t>端末に使用制限が付されていても、様々な方法を駆使することで学習活動に関係のないアプリやサイトを見られてしまう場合もあります。</a:t>
            </a:r>
            <a:endParaRPr lang="en-US" altLang="ja-JP" sz="1800" dirty="0">
              <a:latin typeface="+mn-ea"/>
            </a:endParaRPr>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34966" y="1248761"/>
            <a:ext cx="3278131" cy="2395733"/>
          </a:xfrm>
          <a:prstGeom prst="rect">
            <a:avLst/>
          </a:prstGeom>
        </p:spPr>
      </p:pic>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34966" y="4345707"/>
            <a:ext cx="3054102" cy="2011684"/>
          </a:xfrm>
          <a:prstGeom prst="rect">
            <a:avLst/>
          </a:prstGeom>
        </p:spPr>
      </p:pic>
      <p:pic>
        <p:nvPicPr>
          <p:cNvPr id="7" name="図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05056" y="3213770"/>
            <a:ext cx="4037084" cy="2793497"/>
          </a:xfrm>
          <a:prstGeom prst="rect">
            <a:avLst/>
          </a:prstGeom>
        </p:spPr>
      </p:pic>
    </p:spTree>
    <p:extLst>
      <p:ext uri="{BB962C8B-B14F-4D97-AF65-F5344CB8AC3E}">
        <p14:creationId xmlns:p14="http://schemas.microsoft.com/office/powerpoint/2010/main" val="74565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7983" y="2205658"/>
            <a:ext cx="12199078" cy="1362390"/>
          </a:xfrm>
        </p:spPr>
        <p:txBody>
          <a:bodyPr anchor="t" anchorCtr="0"/>
          <a:lstStyle/>
          <a:p>
            <a:r>
              <a:rPr lang="ja-JP" altLang="en-US" dirty="0"/>
              <a:t>ネットトラブルの</a:t>
            </a:r>
            <a:br>
              <a:rPr lang="en-US" altLang="ja-JP" dirty="0"/>
            </a:br>
            <a:r>
              <a:rPr lang="ja-JP" altLang="en-US" dirty="0"/>
              <a:t>要因と</a:t>
            </a:r>
            <a:r>
              <a:rPr lang="ja-JP" altLang="en-US" dirty="0">
                <a:solidFill>
                  <a:srgbClr val="FF8021"/>
                </a:solidFill>
              </a:rPr>
              <a:t>対策</a:t>
            </a:r>
          </a:p>
        </p:txBody>
      </p:sp>
      <p:sp>
        <p:nvSpPr>
          <p:cNvPr id="8" name="テキスト プレースホルダー 7"/>
          <p:cNvSpPr>
            <a:spLocks noGrp="1"/>
          </p:cNvSpPr>
          <p:nvPr>
            <p:ph type="body" idx="1"/>
          </p:nvPr>
        </p:nvSpPr>
        <p:spPr/>
        <p:txBody>
          <a:bodyPr/>
          <a:lstStyle/>
          <a:p>
            <a:r>
              <a:rPr kumimoji="1" lang="ja-JP" altLang="en-US" dirty="0"/>
              <a:t>第３章</a:t>
            </a:r>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59502" y="3597894"/>
            <a:ext cx="1247922" cy="2518330"/>
          </a:xfrm>
          <a:prstGeom prst="rect">
            <a:avLst/>
          </a:prstGeom>
        </p:spPr>
      </p:pic>
    </p:spTree>
    <p:extLst>
      <p:ext uri="{BB962C8B-B14F-4D97-AF65-F5344CB8AC3E}">
        <p14:creationId xmlns:p14="http://schemas.microsoft.com/office/powerpoint/2010/main" val="2896383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a:t>1</a:t>
            </a:r>
            <a:r>
              <a:rPr lang="ja-JP" altLang="en-US" dirty="0" err="1"/>
              <a:t>．</a:t>
            </a:r>
            <a:r>
              <a:rPr lang="ja-JP" altLang="en-US" dirty="0"/>
              <a:t>トラブルと要因、結果</a:t>
            </a:r>
            <a:endParaRPr kumimoji="1" lang="ja-JP" altLang="en-US" dirty="0"/>
          </a:p>
        </p:txBody>
      </p:sp>
      <p:sp>
        <p:nvSpPr>
          <p:cNvPr id="5" name="コンテンツ プレースホルダー 4"/>
          <p:cNvSpPr>
            <a:spLocks noGrp="1"/>
          </p:cNvSpPr>
          <p:nvPr>
            <p:ph idx="1"/>
          </p:nvPr>
        </p:nvSpPr>
        <p:spPr>
          <a:xfrm>
            <a:off x="609521" y="1046748"/>
            <a:ext cx="10971372" cy="413779"/>
          </a:xfrm>
        </p:spPr>
        <p:txBody>
          <a:bodyPr/>
          <a:lstStyle/>
          <a:p>
            <a:pPr lvl="1"/>
            <a:r>
              <a:rPr lang="ja-JP" altLang="en-US" dirty="0"/>
              <a:t>ネットトラブルには要因が存在し、トラブルが起こることにより、被害が発生します。</a:t>
            </a:r>
          </a:p>
        </p:txBody>
      </p:sp>
      <p:sp>
        <p:nvSpPr>
          <p:cNvPr id="41" name="スライド番号プレースホルダー 34"/>
          <p:cNvSpPr>
            <a:spLocks noGrp="1"/>
          </p:cNvSpPr>
          <p:nvPr>
            <p:ph type="sldNum" sz="quarter" idx="12"/>
          </p:nvPr>
        </p:nvSpPr>
        <p:spPr>
          <a:xfrm>
            <a:off x="11423798" y="6357822"/>
            <a:ext cx="685073" cy="365210"/>
          </a:xfrm>
        </p:spPr>
        <p:txBody>
          <a:bodyPr/>
          <a:lstStyle/>
          <a:p>
            <a:fld id="{FE9BCB6C-B0B8-4E73-AD91-95F69BB24812}" type="slidenum">
              <a:rPr lang="ja-JP" altLang="en-US" smtClean="0"/>
              <a:pPr/>
              <a:t>37</a:t>
            </a:fld>
            <a:endParaRPr lang="ja-JP" altLang="en-US" dirty="0"/>
          </a:p>
        </p:txBody>
      </p:sp>
      <p:sp>
        <p:nvSpPr>
          <p:cNvPr id="50" name="楕円 16"/>
          <p:cNvSpPr/>
          <p:nvPr/>
        </p:nvSpPr>
        <p:spPr>
          <a:xfrm>
            <a:off x="8680676" y="2847616"/>
            <a:ext cx="2751582" cy="2742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spcBef>
                <a:spcPts val="1200"/>
              </a:spcBef>
            </a:pPr>
            <a:r>
              <a:rPr lang="ja-JP" altLang="en-US" sz="2400" b="1" dirty="0">
                <a:solidFill>
                  <a:schemeClr val="tx1"/>
                </a:solidFill>
                <a:latin typeface="HG丸ｺﾞｼｯｸM-PRO" pitchFamily="50" charset="-128"/>
                <a:ea typeface="HG丸ｺﾞｼｯｸM-PRO" pitchFamily="50" charset="-128"/>
              </a:rPr>
              <a:t>心</a:t>
            </a:r>
            <a:endParaRPr lang="en-US" altLang="ja-JP" sz="2400" b="1" dirty="0">
              <a:solidFill>
                <a:schemeClr val="tx1"/>
              </a:solidFill>
              <a:latin typeface="HG丸ｺﾞｼｯｸM-PRO" pitchFamily="50" charset="-128"/>
              <a:ea typeface="HG丸ｺﾞｼｯｸM-PRO" pitchFamily="50" charset="-128"/>
            </a:endParaRPr>
          </a:p>
          <a:p>
            <a:pPr algn="ctr">
              <a:spcBef>
                <a:spcPts val="1200"/>
              </a:spcBef>
            </a:pPr>
            <a:r>
              <a:rPr lang="ja-JP" altLang="en-US" sz="2400" b="1" dirty="0">
                <a:solidFill>
                  <a:schemeClr val="tx1"/>
                </a:solidFill>
                <a:latin typeface="HG丸ｺﾞｼｯｸM-PRO" pitchFamily="50" charset="-128"/>
                <a:ea typeface="HG丸ｺﾞｼｯｸM-PRO" pitchFamily="50" charset="-128"/>
              </a:rPr>
              <a:t>身体</a:t>
            </a:r>
            <a:endParaRPr lang="en-US" altLang="ja-JP" sz="2400" b="1" dirty="0">
              <a:solidFill>
                <a:schemeClr val="tx1"/>
              </a:solidFill>
              <a:latin typeface="HG丸ｺﾞｼｯｸM-PRO" pitchFamily="50" charset="-128"/>
              <a:ea typeface="HG丸ｺﾞｼｯｸM-PRO" pitchFamily="50" charset="-128"/>
            </a:endParaRPr>
          </a:p>
          <a:p>
            <a:pPr algn="ctr">
              <a:spcBef>
                <a:spcPts val="1200"/>
              </a:spcBef>
            </a:pPr>
            <a:r>
              <a:rPr lang="ja-JP" altLang="en-US" sz="2400" b="1" dirty="0">
                <a:solidFill>
                  <a:schemeClr val="tx1"/>
                </a:solidFill>
                <a:latin typeface="HG丸ｺﾞｼｯｸM-PRO" pitchFamily="50" charset="-128"/>
                <a:ea typeface="HG丸ｺﾞｼｯｸM-PRO" pitchFamily="50" charset="-128"/>
              </a:rPr>
              <a:t>金銭</a:t>
            </a:r>
            <a:endParaRPr lang="en-US" altLang="ja-JP" sz="2400" b="1" dirty="0">
              <a:solidFill>
                <a:schemeClr val="tx1"/>
              </a:solidFill>
              <a:latin typeface="HG丸ｺﾞｼｯｸM-PRO" pitchFamily="50" charset="-128"/>
              <a:ea typeface="HG丸ｺﾞｼｯｸM-PRO" pitchFamily="50" charset="-128"/>
            </a:endParaRPr>
          </a:p>
          <a:p>
            <a:pPr algn="ctr">
              <a:spcBef>
                <a:spcPts val="1200"/>
              </a:spcBef>
            </a:pPr>
            <a:r>
              <a:rPr lang="ja-JP" altLang="en-US" sz="2400" b="1" dirty="0">
                <a:solidFill>
                  <a:schemeClr val="tx1"/>
                </a:solidFill>
                <a:latin typeface="HG丸ｺﾞｼｯｸM-PRO" pitchFamily="50" charset="-128"/>
                <a:ea typeface="HG丸ｺﾞｼｯｸM-PRO" pitchFamily="50" charset="-128"/>
              </a:rPr>
              <a:t>将来</a:t>
            </a:r>
            <a:endParaRPr kumimoji="1" lang="en-US" altLang="ja-JP" sz="2400" b="1" dirty="0">
              <a:solidFill>
                <a:schemeClr val="tx1"/>
              </a:solidFill>
              <a:latin typeface="HG丸ｺﾞｼｯｸM-PRO" pitchFamily="50" charset="-128"/>
              <a:ea typeface="HG丸ｺﾞｼｯｸM-PRO" pitchFamily="50" charset="-128"/>
            </a:endParaRPr>
          </a:p>
        </p:txBody>
      </p:sp>
      <p:sp>
        <p:nvSpPr>
          <p:cNvPr id="52" name="右矢印 51"/>
          <p:cNvSpPr/>
          <p:nvPr/>
        </p:nvSpPr>
        <p:spPr>
          <a:xfrm>
            <a:off x="982637" y="1701602"/>
            <a:ext cx="3096345" cy="864096"/>
          </a:xfrm>
          <a:prstGeom prst="rightArrow">
            <a:avLst>
              <a:gd name="adj1" fmla="val 60200"/>
              <a:gd name="adj2" fmla="val 5765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tIns="0" rtlCol="0" anchor="ctr"/>
          <a:lstStyle/>
          <a:p>
            <a:r>
              <a:rPr lang="ja-JP" altLang="en-US" b="1" dirty="0">
                <a:latin typeface="HGPｺﾞｼｯｸE" pitchFamily="50" charset="-128"/>
                <a:ea typeface="HGPｺﾞｼｯｸE" pitchFamily="50" charset="-128"/>
              </a:rPr>
              <a:t>要因</a:t>
            </a:r>
            <a:r>
              <a:rPr lang="ja-JP" altLang="en-US" dirty="0">
                <a:latin typeface="HGPｺﾞｼｯｸE" pitchFamily="50" charset="-128"/>
                <a:ea typeface="HGPｺﾞｼｯｸE" pitchFamily="50" charset="-128"/>
              </a:rPr>
              <a:t>（行動）</a:t>
            </a:r>
          </a:p>
        </p:txBody>
      </p:sp>
      <p:sp>
        <p:nvSpPr>
          <p:cNvPr id="55" name="右矢印 54"/>
          <p:cNvSpPr/>
          <p:nvPr/>
        </p:nvSpPr>
        <p:spPr>
          <a:xfrm>
            <a:off x="4295006" y="1701602"/>
            <a:ext cx="4230447" cy="864096"/>
          </a:xfrm>
          <a:prstGeom prst="rightArrow">
            <a:avLst>
              <a:gd name="adj1" fmla="val 60200"/>
              <a:gd name="adj2" fmla="val 5765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tIns="0" rtlCol="0" anchor="ctr"/>
          <a:lstStyle/>
          <a:p>
            <a:r>
              <a:rPr lang="ja-JP" altLang="en-US" b="1" dirty="0">
                <a:latin typeface="HGPｺﾞｼｯｸE" pitchFamily="50" charset="-128"/>
                <a:ea typeface="HGPｺﾞｼｯｸE" pitchFamily="50" charset="-128"/>
              </a:rPr>
              <a:t>トラブル</a:t>
            </a:r>
            <a:r>
              <a:rPr lang="ja-JP" altLang="en-US" dirty="0">
                <a:latin typeface="HGPｺﾞｼｯｸE" pitchFamily="50" charset="-128"/>
                <a:ea typeface="HGPｺﾞｼｯｸE" pitchFamily="50" charset="-128"/>
              </a:rPr>
              <a:t>（不安・出来事）</a:t>
            </a:r>
          </a:p>
        </p:txBody>
      </p:sp>
      <p:sp>
        <p:nvSpPr>
          <p:cNvPr id="56" name="楕円 16"/>
          <p:cNvSpPr/>
          <p:nvPr/>
        </p:nvSpPr>
        <p:spPr>
          <a:xfrm>
            <a:off x="9049180" y="1773610"/>
            <a:ext cx="2014577" cy="720080"/>
          </a:xfrm>
          <a:prstGeom prst="roundRect">
            <a:avLst>
              <a:gd name="adj" fmla="val 29417"/>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ja-JP" altLang="en-US" sz="2800" b="1" dirty="0">
                <a:latin typeface="HGPｺﾞｼｯｸE" pitchFamily="50" charset="-128"/>
                <a:ea typeface="HGPｺﾞｼｯｸE" pitchFamily="50" charset="-128"/>
              </a:rPr>
              <a:t>結　果</a:t>
            </a:r>
            <a:endParaRPr kumimoji="1" lang="en-US" altLang="ja-JP" sz="2800" dirty="0">
              <a:latin typeface="HGPｺﾞｼｯｸE" pitchFamily="50" charset="-128"/>
              <a:ea typeface="HGPｺﾞｼｯｸE" pitchFamily="50" charset="-128"/>
            </a:endParaRPr>
          </a:p>
        </p:txBody>
      </p:sp>
      <p:pic>
        <p:nvPicPr>
          <p:cNvPr id="58" name="図 5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63638" y="3867955"/>
            <a:ext cx="1266540" cy="1203552"/>
          </a:xfrm>
          <a:prstGeom prst="rect">
            <a:avLst/>
          </a:prstGeom>
        </p:spPr>
      </p:pic>
      <p:pic>
        <p:nvPicPr>
          <p:cNvPr id="60" name="図 5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62078" y="3963860"/>
            <a:ext cx="1237384" cy="1091674"/>
          </a:xfrm>
          <a:prstGeom prst="rect">
            <a:avLst/>
          </a:prstGeom>
        </p:spPr>
      </p:pic>
      <p:pic>
        <p:nvPicPr>
          <p:cNvPr id="62" name="図 6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62078" y="2657241"/>
            <a:ext cx="1082348" cy="1010342"/>
          </a:xfrm>
          <a:prstGeom prst="rect">
            <a:avLst/>
          </a:prstGeom>
        </p:spPr>
      </p:pic>
      <p:pic>
        <p:nvPicPr>
          <p:cNvPr id="63" name="図 6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12738" y="2567654"/>
            <a:ext cx="717950" cy="1215756"/>
          </a:xfrm>
          <a:prstGeom prst="rect">
            <a:avLst/>
          </a:prstGeom>
        </p:spPr>
      </p:pic>
      <p:pic>
        <p:nvPicPr>
          <p:cNvPr id="64" name="図 6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19095" y="2667158"/>
            <a:ext cx="999356" cy="955428"/>
          </a:xfrm>
          <a:prstGeom prst="rect">
            <a:avLst/>
          </a:prstGeom>
        </p:spPr>
      </p:pic>
      <p:pic>
        <p:nvPicPr>
          <p:cNvPr id="65" name="図 6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12738" y="5233872"/>
            <a:ext cx="1048090" cy="1172360"/>
          </a:xfrm>
          <a:prstGeom prst="rect">
            <a:avLst/>
          </a:prstGeom>
        </p:spPr>
      </p:pic>
      <p:pic>
        <p:nvPicPr>
          <p:cNvPr id="66" name="図 6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79191" y="2746873"/>
            <a:ext cx="1090464" cy="999006"/>
          </a:xfrm>
          <a:prstGeom prst="rect">
            <a:avLst/>
          </a:prstGeom>
        </p:spPr>
      </p:pic>
      <p:pic>
        <p:nvPicPr>
          <p:cNvPr id="67" name="図 6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09075" y="4085054"/>
            <a:ext cx="1160580" cy="909788"/>
          </a:xfrm>
          <a:prstGeom prst="rect">
            <a:avLst/>
          </a:prstGeom>
        </p:spPr>
      </p:pic>
      <p:pic>
        <p:nvPicPr>
          <p:cNvPr id="68" name="図 67"/>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600371" y="5337004"/>
            <a:ext cx="1309988" cy="1099216"/>
          </a:xfrm>
          <a:prstGeom prst="rect">
            <a:avLst/>
          </a:prstGeom>
        </p:spPr>
      </p:pic>
      <p:pic>
        <p:nvPicPr>
          <p:cNvPr id="22" name="図 2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056806" y="3892224"/>
            <a:ext cx="1522845" cy="1182418"/>
          </a:xfrm>
          <a:prstGeom prst="rect">
            <a:avLst/>
          </a:prstGeom>
        </p:spPr>
      </p:pic>
      <p:sp>
        <p:nvSpPr>
          <p:cNvPr id="23" name="テキスト ボックス 22"/>
          <p:cNvSpPr txBox="1"/>
          <p:nvPr/>
        </p:nvSpPr>
        <p:spPr>
          <a:xfrm>
            <a:off x="7691901" y="6326082"/>
            <a:ext cx="3905945" cy="400110"/>
          </a:xfrm>
          <a:prstGeom prst="rect">
            <a:avLst/>
          </a:prstGeom>
          <a:noFill/>
        </p:spPr>
        <p:txBody>
          <a:bodyPr wrap="square" rtlCol="0">
            <a:spAutoFit/>
          </a:bodyPr>
          <a:lstStyle/>
          <a:p>
            <a:pPr algn="r"/>
            <a:r>
              <a:rPr lang="ja-JP" altLang="en-US" sz="1000" dirty="0">
                <a:latin typeface="+mn-ea"/>
              </a:rPr>
              <a:t>出典：教材「</a:t>
            </a:r>
            <a:r>
              <a:rPr lang="en-US" altLang="ja-JP" sz="1000" dirty="0">
                <a:latin typeface="+mn-ea"/>
              </a:rPr>
              <a:t>『</a:t>
            </a:r>
            <a:r>
              <a:rPr lang="ja-JP" altLang="en-US" sz="1000" dirty="0">
                <a:latin typeface="+mn-ea"/>
              </a:rPr>
              <a:t>楽しいコミュニケーション</a:t>
            </a:r>
            <a:r>
              <a:rPr lang="en-US" altLang="ja-JP" sz="1000" dirty="0">
                <a:latin typeface="+mn-ea"/>
              </a:rPr>
              <a:t>』</a:t>
            </a:r>
            <a:r>
              <a:rPr lang="ja-JP" altLang="en-US" sz="1000" dirty="0">
                <a:latin typeface="+mn-ea"/>
              </a:rPr>
              <a:t>を考えよう！家庭での対話編」</a:t>
            </a:r>
            <a:endParaRPr lang="en-US" altLang="ja-JP" sz="1000" dirty="0">
              <a:latin typeface="+mn-ea"/>
            </a:endParaRPr>
          </a:p>
          <a:p>
            <a:pPr algn="r"/>
            <a:r>
              <a:rPr lang="ja-JP" altLang="en-US" sz="1000" dirty="0">
                <a:latin typeface="+mn-ea"/>
              </a:rPr>
              <a:t>（一般財団法人</a:t>
            </a:r>
            <a:r>
              <a:rPr lang="en-US" altLang="ja-JP" sz="1000" dirty="0">
                <a:latin typeface="+mn-ea"/>
              </a:rPr>
              <a:t>LINE</a:t>
            </a:r>
            <a:r>
              <a:rPr lang="ja-JP" altLang="en-US" sz="1000" dirty="0">
                <a:latin typeface="+mn-ea"/>
              </a:rPr>
              <a:t>みらい財団）より</a:t>
            </a:r>
            <a:endParaRPr lang="zh-CN" altLang="en-US" sz="1000" dirty="0">
              <a:latin typeface="+mn-ea"/>
            </a:endParaRPr>
          </a:p>
        </p:txBody>
      </p:sp>
      <p:pic>
        <p:nvPicPr>
          <p:cNvPr id="2" name="図 1"/>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219095" y="5287893"/>
            <a:ext cx="1200007" cy="1197437"/>
          </a:xfrm>
          <a:prstGeom prst="rect">
            <a:avLst/>
          </a:prstGeom>
        </p:spPr>
      </p:pic>
    </p:spTree>
    <p:extLst>
      <p:ext uri="{BB962C8B-B14F-4D97-AF65-F5344CB8AC3E}">
        <p14:creationId xmlns:p14="http://schemas.microsoft.com/office/powerpoint/2010/main" val="23527565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51190" y="4590115"/>
            <a:ext cx="1803556" cy="1799694"/>
          </a:xfrm>
          <a:prstGeom prst="rect">
            <a:avLst/>
          </a:prstGeom>
        </p:spPr>
      </p:pic>
      <p:pic>
        <p:nvPicPr>
          <p:cNvPr id="14" name="図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36857" y="1575566"/>
            <a:ext cx="2676114" cy="2077877"/>
          </a:xfrm>
          <a:prstGeom prst="rect">
            <a:avLst/>
          </a:prstGeom>
        </p:spPr>
      </p:pic>
      <p:pic>
        <p:nvPicPr>
          <p:cNvPr id="11" name="図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36631" y="4957290"/>
            <a:ext cx="1908930" cy="1684140"/>
          </a:xfrm>
          <a:prstGeom prst="rect">
            <a:avLst/>
          </a:prstGeom>
        </p:spPr>
      </p:pic>
      <p:pic>
        <p:nvPicPr>
          <p:cNvPr id="9" name="図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7488" y="4752428"/>
            <a:ext cx="1953910" cy="1856735"/>
          </a:xfrm>
          <a:prstGeom prst="rect">
            <a:avLst/>
          </a:prstGeom>
        </p:spPr>
      </p:pic>
      <p:pic>
        <p:nvPicPr>
          <p:cNvPr id="7" name="図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01645" y="2122511"/>
            <a:ext cx="1818806" cy="1697804"/>
          </a:xfrm>
          <a:prstGeom prst="rect">
            <a:avLst/>
          </a:prstGeom>
        </p:spPr>
      </p:pic>
      <p:pic>
        <p:nvPicPr>
          <p:cNvPr id="6" name="図 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727054" y="1951146"/>
            <a:ext cx="1107592" cy="1875564"/>
          </a:xfrm>
          <a:prstGeom prst="rect">
            <a:avLst/>
          </a:prstGeom>
        </p:spPr>
      </p:pic>
      <p:pic>
        <p:nvPicPr>
          <p:cNvPr id="3" name="図 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247973" y="1836230"/>
            <a:ext cx="1541718" cy="1473950"/>
          </a:xfrm>
          <a:prstGeom prst="rect">
            <a:avLst/>
          </a:prstGeom>
        </p:spPr>
      </p:pic>
      <p:sp>
        <p:nvSpPr>
          <p:cNvPr id="4" name="タイトル 3"/>
          <p:cNvSpPr>
            <a:spLocks noGrp="1"/>
          </p:cNvSpPr>
          <p:nvPr>
            <p:ph type="title"/>
          </p:nvPr>
        </p:nvSpPr>
        <p:spPr/>
        <p:txBody>
          <a:bodyPr/>
          <a:lstStyle/>
          <a:p>
            <a:r>
              <a:rPr lang="en-US" altLang="ja-JP" dirty="0"/>
              <a:t>2</a:t>
            </a:r>
            <a:r>
              <a:rPr lang="ja-JP" altLang="en-US" dirty="0" err="1"/>
              <a:t>．</a:t>
            </a:r>
            <a:r>
              <a:rPr lang="ja-JP" altLang="en-US" dirty="0"/>
              <a:t>トラブルの整理</a:t>
            </a:r>
            <a:endParaRPr kumimoji="1" lang="ja-JP" altLang="en-US" dirty="0"/>
          </a:p>
        </p:txBody>
      </p:sp>
      <p:sp>
        <p:nvSpPr>
          <p:cNvPr id="5" name="コンテンツ プレースホルダー 4"/>
          <p:cNvSpPr>
            <a:spLocks noGrp="1"/>
          </p:cNvSpPr>
          <p:nvPr>
            <p:ph idx="1"/>
          </p:nvPr>
        </p:nvSpPr>
        <p:spPr>
          <a:xfrm>
            <a:off x="609521" y="1046748"/>
            <a:ext cx="10971372" cy="413779"/>
          </a:xfrm>
        </p:spPr>
        <p:txBody>
          <a:bodyPr/>
          <a:lstStyle/>
          <a:p>
            <a:pPr lvl="1"/>
            <a:r>
              <a:rPr lang="ja-JP" altLang="en-US" dirty="0">
                <a:solidFill>
                  <a:srgbClr val="000000"/>
                </a:solidFill>
              </a:rPr>
              <a:t>現在のネット利用に関するトラブルはたとえば次のようなものがあります。</a:t>
            </a:r>
          </a:p>
        </p:txBody>
      </p:sp>
      <p:sp>
        <p:nvSpPr>
          <p:cNvPr id="13" name="楕円 9"/>
          <p:cNvSpPr/>
          <p:nvPr/>
        </p:nvSpPr>
        <p:spPr>
          <a:xfrm>
            <a:off x="1092201" y="1629595"/>
            <a:ext cx="1978669"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sz="1800" dirty="0">
                <a:solidFill>
                  <a:schemeClr val="accent1"/>
                </a:solidFill>
                <a:latin typeface="HGPｺﾞｼｯｸE" pitchFamily="50" charset="-128"/>
                <a:ea typeface="HGPｺﾞｼｯｸE" pitchFamily="50" charset="-128"/>
              </a:rPr>
              <a:t>悪口・いじり</a:t>
            </a:r>
          </a:p>
        </p:txBody>
      </p:sp>
      <p:sp>
        <p:nvSpPr>
          <p:cNvPr id="17" name="楕円 10"/>
          <p:cNvSpPr/>
          <p:nvPr/>
        </p:nvSpPr>
        <p:spPr>
          <a:xfrm>
            <a:off x="3815987" y="1629595"/>
            <a:ext cx="1978669"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sz="1800" dirty="0">
                <a:solidFill>
                  <a:schemeClr val="accent1"/>
                </a:solidFill>
                <a:latin typeface="HGPｺﾞｼｯｸE" pitchFamily="50" charset="-128"/>
                <a:ea typeface="HGPｺﾞｼｯｸE" pitchFamily="50" charset="-128"/>
              </a:rPr>
              <a:t>不適切情報の</a:t>
            </a:r>
            <a:endParaRPr kumimoji="1" lang="en-US" altLang="ja-JP" sz="1800" dirty="0">
              <a:solidFill>
                <a:schemeClr val="accent1"/>
              </a:solidFill>
              <a:latin typeface="HGPｺﾞｼｯｸE" pitchFamily="50" charset="-128"/>
              <a:ea typeface="HGPｺﾞｼｯｸE" pitchFamily="50" charset="-128"/>
            </a:endParaRPr>
          </a:p>
          <a:p>
            <a:r>
              <a:rPr kumimoji="1" lang="ja-JP" altLang="en-US" sz="1800" dirty="0">
                <a:solidFill>
                  <a:schemeClr val="accent1"/>
                </a:solidFill>
                <a:latin typeface="HGPｺﾞｼｯｸE" pitchFamily="50" charset="-128"/>
                <a:ea typeface="HGPｺﾞｼｯｸE" pitchFamily="50" charset="-128"/>
              </a:rPr>
              <a:t>発信</a:t>
            </a:r>
          </a:p>
        </p:txBody>
      </p:sp>
      <p:sp>
        <p:nvSpPr>
          <p:cNvPr id="20" name="楕円 11"/>
          <p:cNvSpPr/>
          <p:nvPr/>
        </p:nvSpPr>
        <p:spPr>
          <a:xfrm>
            <a:off x="6539773" y="1629595"/>
            <a:ext cx="1978669"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sz="1800" dirty="0">
                <a:solidFill>
                  <a:schemeClr val="accent1"/>
                </a:solidFill>
                <a:latin typeface="HGPｺﾞｼｯｸE" pitchFamily="50" charset="-128"/>
                <a:ea typeface="HGPｺﾞｼｯｸE" pitchFamily="50" charset="-128"/>
              </a:rPr>
              <a:t>不適切サイトの閲覧</a:t>
            </a:r>
          </a:p>
        </p:txBody>
      </p:sp>
      <p:sp>
        <p:nvSpPr>
          <p:cNvPr id="21" name="楕円 12"/>
          <p:cNvSpPr/>
          <p:nvPr/>
        </p:nvSpPr>
        <p:spPr>
          <a:xfrm>
            <a:off x="9263558" y="1629595"/>
            <a:ext cx="1978669"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sz="1800" dirty="0">
                <a:solidFill>
                  <a:schemeClr val="accent1"/>
                </a:solidFill>
                <a:latin typeface="HGPｺﾞｼｯｸE" pitchFamily="50" charset="-128"/>
                <a:ea typeface="HGPｺﾞｼｯｸE" pitchFamily="50" charset="-128"/>
              </a:rPr>
              <a:t>著作権の</a:t>
            </a:r>
            <a:endParaRPr kumimoji="1" lang="en-US" altLang="ja-JP" sz="1800" dirty="0">
              <a:solidFill>
                <a:schemeClr val="accent1"/>
              </a:solidFill>
              <a:latin typeface="HGPｺﾞｼｯｸE" pitchFamily="50" charset="-128"/>
              <a:ea typeface="HGPｺﾞｼｯｸE" pitchFamily="50" charset="-128"/>
            </a:endParaRPr>
          </a:p>
          <a:p>
            <a:r>
              <a:rPr kumimoji="1" lang="ja-JP" altLang="en-US" sz="1800" dirty="0">
                <a:solidFill>
                  <a:schemeClr val="accent1"/>
                </a:solidFill>
                <a:latin typeface="HGPｺﾞｼｯｸE" pitchFamily="50" charset="-128"/>
                <a:ea typeface="HGPｺﾞｼｯｸE" pitchFamily="50" charset="-128"/>
              </a:rPr>
              <a:t>侵害</a:t>
            </a:r>
          </a:p>
        </p:txBody>
      </p:sp>
      <p:sp>
        <p:nvSpPr>
          <p:cNvPr id="22" name="楕円 13"/>
          <p:cNvSpPr/>
          <p:nvPr/>
        </p:nvSpPr>
        <p:spPr>
          <a:xfrm>
            <a:off x="1092201" y="4132057"/>
            <a:ext cx="2304256" cy="697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sz="1800" dirty="0">
                <a:solidFill>
                  <a:schemeClr val="accent1"/>
                </a:solidFill>
                <a:latin typeface="HGPｺﾞｼｯｸE" pitchFamily="50" charset="-128"/>
                <a:ea typeface="HGPｺﾞｼｯｸE" pitchFamily="50" charset="-128"/>
              </a:rPr>
              <a:t>知らない人との</a:t>
            </a:r>
            <a:br>
              <a:rPr kumimoji="1" lang="en-US" altLang="ja-JP" sz="1800" dirty="0">
                <a:solidFill>
                  <a:schemeClr val="accent1"/>
                </a:solidFill>
                <a:latin typeface="HGPｺﾞｼｯｸE" pitchFamily="50" charset="-128"/>
                <a:ea typeface="HGPｺﾞｼｯｸE" pitchFamily="50" charset="-128"/>
              </a:rPr>
            </a:br>
            <a:r>
              <a:rPr kumimoji="1" lang="ja-JP" altLang="en-US" sz="1800" dirty="0">
                <a:solidFill>
                  <a:schemeClr val="accent1"/>
                </a:solidFill>
                <a:latin typeface="HGPｺﾞｼｯｸE" pitchFamily="50" charset="-128"/>
                <a:ea typeface="HGPｺﾞｼｯｸE" pitchFamily="50" charset="-128"/>
              </a:rPr>
              <a:t>出会いに</a:t>
            </a:r>
            <a:r>
              <a:rPr lang="ja-JP" altLang="en-US" sz="1800" dirty="0">
                <a:solidFill>
                  <a:schemeClr val="accent1"/>
                </a:solidFill>
                <a:latin typeface="HGPｺﾞｼｯｸE" pitchFamily="50" charset="-128"/>
                <a:ea typeface="HGPｺﾞｼｯｸE" pitchFamily="50" charset="-128"/>
              </a:rPr>
              <a:t>よるトラブル</a:t>
            </a:r>
            <a:endParaRPr kumimoji="1" lang="ja-JP" altLang="en-US" sz="1800" dirty="0">
              <a:solidFill>
                <a:schemeClr val="accent1"/>
              </a:solidFill>
              <a:latin typeface="HGPｺﾞｼｯｸE" pitchFamily="50" charset="-128"/>
              <a:ea typeface="HGPｺﾞｼｯｸE" pitchFamily="50" charset="-128"/>
            </a:endParaRPr>
          </a:p>
        </p:txBody>
      </p:sp>
      <p:sp>
        <p:nvSpPr>
          <p:cNvPr id="23" name="楕円 14"/>
          <p:cNvSpPr/>
          <p:nvPr/>
        </p:nvSpPr>
        <p:spPr>
          <a:xfrm>
            <a:off x="3815987" y="4144986"/>
            <a:ext cx="2304256" cy="697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sz="1800" dirty="0">
                <a:solidFill>
                  <a:schemeClr val="accent1"/>
                </a:solidFill>
                <a:latin typeface="HGPｺﾞｼｯｸE" pitchFamily="50" charset="-128"/>
                <a:ea typeface="HGPｺﾞｼｯｸE" pitchFamily="50" charset="-128"/>
              </a:rPr>
              <a:t>高額課金</a:t>
            </a:r>
          </a:p>
        </p:txBody>
      </p:sp>
      <p:sp>
        <p:nvSpPr>
          <p:cNvPr id="24" name="楕円 15"/>
          <p:cNvSpPr/>
          <p:nvPr/>
        </p:nvSpPr>
        <p:spPr>
          <a:xfrm>
            <a:off x="6539773" y="4148970"/>
            <a:ext cx="2304256" cy="697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sz="1800" dirty="0">
                <a:solidFill>
                  <a:schemeClr val="accent1"/>
                </a:solidFill>
                <a:latin typeface="HGPｺﾞｼｯｸE" pitchFamily="50" charset="-128"/>
                <a:ea typeface="HGPｺﾞｼｯｸE" pitchFamily="50" charset="-128"/>
              </a:rPr>
              <a:t>不適切な利用方法</a:t>
            </a:r>
          </a:p>
        </p:txBody>
      </p:sp>
      <p:sp>
        <p:nvSpPr>
          <p:cNvPr id="25" name="楕円 16"/>
          <p:cNvSpPr/>
          <p:nvPr/>
        </p:nvSpPr>
        <p:spPr>
          <a:xfrm>
            <a:off x="9263558" y="4132057"/>
            <a:ext cx="2592288" cy="697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sz="1800" dirty="0">
                <a:solidFill>
                  <a:schemeClr val="accent1"/>
                </a:solidFill>
                <a:latin typeface="HGPｺﾞｼｯｸE" pitchFamily="50" charset="-128"/>
                <a:ea typeface="HGPｺﾞｼｯｸE" pitchFamily="50" charset="-128"/>
              </a:rPr>
              <a:t>不正アプリのインストール</a:t>
            </a:r>
            <a:endParaRPr kumimoji="1" lang="en-US" altLang="ja-JP" sz="1800" dirty="0">
              <a:solidFill>
                <a:schemeClr val="accent1"/>
              </a:solidFill>
              <a:latin typeface="HGPｺﾞｼｯｸE" pitchFamily="50" charset="-128"/>
              <a:ea typeface="HGPｺﾞｼｯｸE" pitchFamily="50" charset="-128"/>
            </a:endParaRPr>
          </a:p>
        </p:txBody>
      </p:sp>
      <p:sp>
        <p:nvSpPr>
          <p:cNvPr id="27" name="角丸四角形 26"/>
          <p:cNvSpPr/>
          <p:nvPr/>
        </p:nvSpPr>
        <p:spPr>
          <a:xfrm>
            <a:off x="518606" y="3687996"/>
            <a:ext cx="1745845" cy="264639"/>
          </a:xfrm>
          <a:prstGeom prst="roundRect">
            <a:avLst/>
          </a:prstGeom>
          <a:solidFill>
            <a:srgbClr val="FFFFFF">
              <a:alpha val="69804"/>
            </a:srgbClr>
          </a:solidFill>
        </p:spPr>
        <p:style>
          <a:lnRef idx="2">
            <a:schemeClr val="accent1"/>
          </a:lnRef>
          <a:fillRef idx="1">
            <a:schemeClr val="lt1"/>
          </a:fillRef>
          <a:effectRef idx="0">
            <a:schemeClr val="accent1"/>
          </a:effectRef>
          <a:fontRef idx="minor">
            <a:schemeClr val="dk1"/>
          </a:fontRef>
        </p:style>
        <p:txBody>
          <a:bodyPr wrap="none" lIns="0" tIns="18000" rIns="0" bIns="36000" anchor="ctr" anchorCtr="0">
            <a:spAutoFit/>
          </a:bodyPr>
          <a:lstStyle/>
          <a:p>
            <a:r>
              <a:rPr lang="ja-JP" altLang="en-US" sz="1200" b="1" dirty="0">
                <a:latin typeface="HG丸ｺﾞｼｯｸM-PRO" pitchFamily="50" charset="-128"/>
                <a:ea typeface="HG丸ｺﾞｼｯｸM-PRO" pitchFamily="50" charset="-128"/>
              </a:rPr>
              <a:t>「悪口や嘘の書き込み」</a:t>
            </a:r>
          </a:p>
        </p:txBody>
      </p:sp>
      <p:sp>
        <p:nvSpPr>
          <p:cNvPr id="28" name="角丸四角形 27"/>
          <p:cNvSpPr/>
          <p:nvPr/>
        </p:nvSpPr>
        <p:spPr>
          <a:xfrm>
            <a:off x="518606" y="2978253"/>
            <a:ext cx="1398389" cy="264639"/>
          </a:xfrm>
          <a:prstGeom prst="roundRect">
            <a:avLst/>
          </a:prstGeom>
          <a:solidFill>
            <a:srgbClr val="FFFFFF">
              <a:alpha val="69804"/>
            </a:srgbClr>
          </a:solidFill>
        </p:spPr>
        <p:style>
          <a:lnRef idx="2">
            <a:schemeClr val="accent1"/>
          </a:lnRef>
          <a:fillRef idx="1">
            <a:schemeClr val="lt1"/>
          </a:fillRef>
          <a:effectRef idx="0">
            <a:schemeClr val="accent1"/>
          </a:effectRef>
          <a:fontRef idx="minor">
            <a:schemeClr val="dk1"/>
          </a:fontRef>
        </p:style>
        <p:txBody>
          <a:bodyPr wrap="none" lIns="0" tIns="18000" rIns="0" bIns="36000" anchor="ctr" anchorCtr="0">
            <a:spAutoFit/>
          </a:bodyPr>
          <a:lstStyle/>
          <a:p>
            <a:r>
              <a:rPr lang="ja-JP" altLang="ja-JP" sz="1200" b="1" dirty="0">
                <a:latin typeface="HG丸ｺﾞｼｯｸM-PRO" pitchFamily="50" charset="-128"/>
                <a:ea typeface="HG丸ｺﾞｼｯｸM-PRO" pitchFamily="50" charset="-128"/>
              </a:rPr>
              <a:t>「</a:t>
            </a:r>
            <a:r>
              <a:rPr lang="ja-JP" altLang="en-US" sz="1200" b="1" dirty="0">
                <a:latin typeface="HG丸ｺﾞｼｯｸM-PRO" pitchFamily="50" charset="-128"/>
                <a:ea typeface="HG丸ｺﾞｼｯｸM-PRO" pitchFamily="50" charset="-128"/>
              </a:rPr>
              <a:t>グルチャ</a:t>
            </a:r>
            <a:r>
              <a:rPr lang="ja-JP" altLang="ja-JP" sz="1200" b="1" dirty="0">
                <a:latin typeface="HG丸ｺﾞｼｯｸM-PRO" pitchFamily="50" charset="-128"/>
                <a:ea typeface="HG丸ｺﾞｼｯｸM-PRO" pitchFamily="50" charset="-128"/>
              </a:rPr>
              <a:t>はずし」</a:t>
            </a:r>
            <a:endParaRPr lang="ja-JP" altLang="en-US" sz="1200" b="1" dirty="0">
              <a:latin typeface="HG丸ｺﾞｼｯｸM-PRO" pitchFamily="50" charset="-128"/>
              <a:ea typeface="HG丸ｺﾞｼｯｸM-PRO" pitchFamily="50" charset="-128"/>
            </a:endParaRPr>
          </a:p>
        </p:txBody>
      </p:sp>
      <p:sp>
        <p:nvSpPr>
          <p:cNvPr id="29" name="角丸四角形 28"/>
          <p:cNvSpPr/>
          <p:nvPr/>
        </p:nvSpPr>
        <p:spPr>
          <a:xfrm>
            <a:off x="518606" y="3333125"/>
            <a:ext cx="1254919" cy="264639"/>
          </a:xfrm>
          <a:prstGeom prst="roundRect">
            <a:avLst/>
          </a:prstGeom>
          <a:solidFill>
            <a:srgbClr val="FFFFFF">
              <a:alpha val="69804"/>
            </a:srgbClr>
          </a:solidFill>
        </p:spPr>
        <p:style>
          <a:lnRef idx="2">
            <a:schemeClr val="accent1"/>
          </a:lnRef>
          <a:fillRef idx="1">
            <a:schemeClr val="lt1"/>
          </a:fillRef>
          <a:effectRef idx="0">
            <a:schemeClr val="accent1"/>
          </a:effectRef>
          <a:fontRef idx="minor">
            <a:schemeClr val="dk1"/>
          </a:fontRef>
        </p:style>
        <p:txBody>
          <a:bodyPr wrap="none" lIns="0" tIns="18000" rIns="0" bIns="36000" anchor="ctr" anchorCtr="0">
            <a:spAutoFit/>
          </a:bodyPr>
          <a:lstStyle/>
          <a:p>
            <a:r>
              <a:rPr lang="ja-JP" altLang="ja-JP" sz="1200" b="1" dirty="0">
                <a:latin typeface="HG丸ｺﾞｼｯｸM-PRO" pitchFamily="50" charset="-128"/>
                <a:ea typeface="HG丸ｺﾞｼｯｸM-PRO" pitchFamily="50" charset="-128"/>
              </a:rPr>
              <a:t>「ネットいじめ」</a:t>
            </a:r>
            <a:endParaRPr lang="ja-JP" altLang="en-US" sz="1200" b="1" dirty="0">
              <a:latin typeface="HG丸ｺﾞｼｯｸM-PRO" pitchFamily="50" charset="-128"/>
              <a:ea typeface="HG丸ｺﾞｼｯｸM-PRO" pitchFamily="50" charset="-128"/>
            </a:endParaRPr>
          </a:p>
        </p:txBody>
      </p:sp>
      <p:sp>
        <p:nvSpPr>
          <p:cNvPr id="30" name="角丸四角形 29"/>
          <p:cNvSpPr/>
          <p:nvPr/>
        </p:nvSpPr>
        <p:spPr>
          <a:xfrm>
            <a:off x="3103581" y="2283466"/>
            <a:ext cx="941189" cy="264639"/>
          </a:xfrm>
          <a:prstGeom prst="roundRect">
            <a:avLst/>
          </a:prstGeom>
          <a:solidFill>
            <a:srgbClr val="FFFFFF">
              <a:alpha val="69804"/>
            </a:srgbClr>
          </a:solidFill>
        </p:spPr>
        <p:style>
          <a:lnRef idx="2">
            <a:schemeClr val="accent1"/>
          </a:lnRef>
          <a:fillRef idx="1">
            <a:schemeClr val="lt1"/>
          </a:fillRef>
          <a:effectRef idx="0">
            <a:schemeClr val="accent1"/>
          </a:effectRef>
          <a:fontRef idx="minor">
            <a:schemeClr val="dk1"/>
          </a:fontRef>
        </p:style>
        <p:txBody>
          <a:bodyPr wrap="none" lIns="0" tIns="18000" rIns="0" bIns="36000" anchor="ctr" anchorCtr="0">
            <a:spAutoFit/>
          </a:bodyPr>
          <a:lstStyle/>
          <a:p>
            <a:r>
              <a:rPr lang="ja-JP" altLang="ja-JP" sz="1200" b="1" dirty="0">
                <a:latin typeface="HG丸ｺﾞｼｯｸM-PRO" pitchFamily="50" charset="-128"/>
                <a:ea typeface="HG丸ｺﾞｼｯｸM-PRO" pitchFamily="50" charset="-128"/>
              </a:rPr>
              <a:t>「個人情報」</a:t>
            </a:r>
            <a:endParaRPr lang="ja-JP" altLang="en-US" sz="1200" b="1" dirty="0">
              <a:latin typeface="HG丸ｺﾞｼｯｸM-PRO" pitchFamily="50" charset="-128"/>
              <a:ea typeface="HG丸ｺﾞｼｯｸM-PRO" pitchFamily="50" charset="-128"/>
            </a:endParaRPr>
          </a:p>
        </p:txBody>
      </p:sp>
      <p:sp>
        <p:nvSpPr>
          <p:cNvPr id="31" name="角丸四角形 30"/>
          <p:cNvSpPr/>
          <p:nvPr/>
        </p:nvSpPr>
        <p:spPr>
          <a:xfrm>
            <a:off x="3116792" y="2605752"/>
            <a:ext cx="1398389" cy="264639"/>
          </a:xfrm>
          <a:prstGeom prst="roundRect">
            <a:avLst/>
          </a:prstGeom>
          <a:solidFill>
            <a:srgbClr val="FFFFFF">
              <a:alpha val="69804"/>
            </a:srgbClr>
          </a:solidFill>
        </p:spPr>
        <p:style>
          <a:lnRef idx="2">
            <a:schemeClr val="accent1"/>
          </a:lnRef>
          <a:fillRef idx="1">
            <a:schemeClr val="lt1"/>
          </a:fillRef>
          <a:effectRef idx="0">
            <a:schemeClr val="accent1"/>
          </a:effectRef>
          <a:fontRef idx="minor">
            <a:schemeClr val="dk1"/>
          </a:fontRef>
        </p:style>
        <p:txBody>
          <a:bodyPr wrap="none" lIns="0" tIns="18000" rIns="0" bIns="36000" anchor="ctr" anchorCtr="0">
            <a:spAutoFit/>
          </a:bodyPr>
          <a:lstStyle/>
          <a:p>
            <a:r>
              <a:rPr lang="ja-JP" altLang="en-US" sz="1200" b="1" dirty="0">
                <a:solidFill>
                  <a:schemeClr val="tx1"/>
                </a:solidFill>
                <a:latin typeface="HG丸ｺﾞｼｯｸM-PRO" pitchFamily="50" charset="-128"/>
                <a:ea typeface="HG丸ｺﾞｼｯｸM-PRO" pitchFamily="50" charset="-128"/>
              </a:rPr>
              <a:t>「個人情報の流出」</a:t>
            </a:r>
          </a:p>
        </p:txBody>
      </p:sp>
      <p:sp>
        <p:nvSpPr>
          <p:cNvPr id="32" name="角丸四角形 31"/>
          <p:cNvSpPr/>
          <p:nvPr/>
        </p:nvSpPr>
        <p:spPr>
          <a:xfrm>
            <a:off x="3114473" y="2919085"/>
            <a:ext cx="941189" cy="264639"/>
          </a:xfrm>
          <a:prstGeom prst="roundRect">
            <a:avLst/>
          </a:prstGeom>
          <a:solidFill>
            <a:srgbClr val="FFFFFF">
              <a:alpha val="69804"/>
            </a:srgbClr>
          </a:solidFill>
        </p:spPr>
        <p:style>
          <a:lnRef idx="2">
            <a:schemeClr val="accent1"/>
          </a:lnRef>
          <a:fillRef idx="1">
            <a:schemeClr val="lt1"/>
          </a:fillRef>
          <a:effectRef idx="0">
            <a:schemeClr val="accent1"/>
          </a:effectRef>
          <a:fontRef idx="minor">
            <a:schemeClr val="dk1"/>
          </a:fontRef>
        </p:style>
        <p:txBody>
          <a:bodyPr wrap="none" lIns="0" tIns="18000" rIns="0" bIns="36000" anchor="ctr" anchorCtr="0">
            <a:spAutoFit/>
          </a:bodyPr>
          <a:lstStyle/>
          <a:p>
            <a:r>
              <a:rPr lang="ja-JP" altLang="en-US" sz="1200" b="1" dirty="0">
                <a:solidFill>
                  <a:schemeClr val="tx1"/>
                </a:solidFill>
                <a:latin typeface="HG丸ｺﾞｼｯｸM-PRO" pitchFamily="50" charset="-128"/>
                <a:ea typeface="HG丸ｺﾞｼｯｸM-PRO" pitchFamily="50" charset="-128"/>
              </a:rPr>
              <a:t>「無断公開」</a:t>
            </a:r>
          </a:p>
        </p:txBody>
      </p:sp>
      <p:sp>
        <p:nvSpPr>
          <p:cNvPr id="33" name="角丸四角形 32"/>
          <p:cNvSpPr/>
          <p:nvPr/>
        </p:nvSpPr>
        <p:spPr>
          <a:xfrm>
            <a:off x="3114274" y="3236056"/>
            <a:ext cx="1901222" cy="264639"/>
          </a:xfrm>
          <a:prstGeom prst="roundRect">
            <a:avLst/>
          </a:prstGeom>
          <a:solidFill>
            <a:srgbClr val="FFFFFF">
              <a:alpha val="69804"/>
            </a:srgbClr>
          </a:solidFill>
        </p:spPr>
        <p:style>
          <a:lnRef idx="2">
            <a:schemeClr val="accent1"/>
          </a:lnRef>
          <a:fillRef idx="1">
            <a:schemeClr val="lt1"/>
          </a:fillRef>
          <a:effectRef idx="0">
            <a:schemeClr val="accent1"/>
          </a:effectRef>
          <a:fontRef idx="minor">
            <a:schemeClr val="dk1"/>
          </a:fontRef>
        </p:style>
        <p:txBody>
          <a:bodyPr wrap="none" lIns="0" tIns="18000" rIns="0" bIns="36000" anchor="ctr" anchorCtr="0">
            <a:spAutoFit/>
          </a:bodyPr>
          <a:lstStyle/>
          <a:p>
            <a:r>
              <a:rPr lang="ja-JP" altLang="ja-JP" sz="1200" b="1" dirty="0">
                <a:solidFill>
                  <a:schemeClr val="tx1"/>
                </a:solidFill>
                <a:latin typeface="HG丸ｺﾞｼｯｸM-PRO" pitchFamily="50" charset="-128"/>
                <a:ea typeface="HG丸ｺﾞｼｯｸM-PRO" pitchFamily="50" charset="-128"/>
              </a:rPr>
              <a:t>「</a:t>
            </a:r>
            <a:r>
              <a:rPr lang="ja-JP" altLang="en-US" sz="1200" b="1" dirty="0">
                <a:solidFill>
                  <a:schemeClr val="tx1"/>
                </a:solidFill>
                <a:latin typeface="HG丸ｺﾞｼｯｸM-PRO" pitchFamily="50" charset="-128"/>
                <a:ea typeface="HG丸ｺﾞｼｯｸM-PRO" pitchFamily="50" charset="-128"/>
              </a:rPr>
              <a:t>悪ふざけの自慢を</a:t>
            </a:r>
            <a:r>
              <a:rPr lang="ja-JP" altLang="ja-JP" sz="1200" b="1" dirty="0">
                <a:solidFill>
                  <a:schemeClr val="tx1"/>
                </a:solidFill>
                <a:latin typeface="HG丸ｺﾞｼｯｸM-PRO" pitchFamily="50" charset="-128"/>
                <a:ea typeface="HG丸ｺﾞｼｯｸM-PRO" pitchFamily="50" charset="-128"/>
              </a:rPr>
              <a:t>投稿」</a:t>
            </a:r>
            <a:endParaRPr lang="ja-JP" altLang="en-US" sz="1200" b="1" dirty="0">
              <a:solidFill>
                <a:schemeClr val="tx1"/>
              </a:solidFill>
              <a:latin typeface="HG丸ｺﾞｼｯｸM-PRO" pitchFamily="50" charset="-128"/>
              <a:ea typeface="HG丸ｺﾞｼｯｸM-PRO" pitchFamily="50" charset="-128"/>
            </a:endParaRPr>
          </a:p>
        </p:txBody>
      </p:sp>
      <p:sp>
        <p:nvSpPr>
          <p:cNvPr id="34" name="角丸四角形 33"/>
          <p:cNvSpPr/>
          <p:nvPr/>
        </p:nvSpPr>
        <p:spPr>
          <a:xfrm>
            <a:off x="8969233" y="3757187"/>
            <a:ext cx="1590469" cy="264639"/>
          </a:xfrm>
          <a:prstGeom prst="roundRect">
            <a:avLst/>
          </a:prstGeom>
          <a:solidFill>
            <a:srgbClr val="FFFFFF">
              <a:alpha val="69804"/>
            </a:srgbClr>
          </a:solidFill>
        </p:spPr>
        <p:style>
          <a:lnRef idx="2">
            <a:schemeClr val="accent1"/>
          </a:lnRef>
          <a:fillRef idx="1">
            <a:schemeClr val="lt1"/>
          </a:fillRef>
          <a:effectRef idx="0">
            <a:schemeClr val="accent1"/>
          </a:effectRef>
          <a:fontRef idx="minor">
            <a:schemeClr val="dk1"/>
          </a:fontRef>
        </p:style>
        <p:txBody>
          <a:bodyPr wrap="none" lIns="0" tIns="18000" rIns="0" bIns="36000" anchor="ctr" anchorCtr="0">
            <a:spAutoFit/>
          </a:bodyPr>
          <a:lstStyle/>
          <a:p>
            <a:r>
              <a:rPr lang="ja-JP" altLang="ja-JP" sz="1200" b="1" dirty="0">
                <a:latin typeface="HG丸ｺﾞｼｯｸM-PRO" pitchFamily="50" charset="-128"/>
                <a:ea typeface="HG丸ｺﾞｼｯｸM-PRO" pitchFamily="50" charset="-128"/>
              </a:rPr>
              <a:t>「違法ダウンロード」</a:t>
            </a:r>
            <a:endParaRPr lang="ja-JP" altLang="en-US" sz="1200" b="1" dirty="0">
              <a:latin typeface="HG丸ｺﾞｼｯｸM-PRO" pitchFamily="50" charset="-128"/>
              <a:ea typeface="HG丸ｺﾞｼｯｸM-PRO" pitchFamily="50" charset="-128"/>
            </a:endParaRPr>
          </a:p>
        </p:txBody>
      </p:sp>
      <p:sp>
        <p:nvSpPr>
          <p:cNvPr id="35" name="角丸四角形 34"/>
          <p:cNvSpPr/>
          <p:nvPr/>
        </p:nvSpPr>
        <p:spPr>
          <a:xfrm>
            <a:off x="5364051" y="6261498"/>
            <a:ext cx="941189" cy="264639"/>
          </a:xfrm>
          <a:prstGeom prst="roundRect">
            <a:avLst/>
          </a:prstGeom>
          <a:solidFill>
            <a:srgbClr val="FFFFFF">
              <a:alpha val="69804"/>
            </a:srgbClr>
          </a:solidFill>
        </p:spPr>
        <p:style>
          <a:lnRef idx="2">
            <a:schemeClr val="accent1"/>
          </a:lnRef>
          <a:fillRef idx="1">
            <a:schemeClr val="lt1"/>
          </a:fillRef>
          <a:effectRef idx="0">
            <a:schemeClr val="accent1"/>
          </a:effectRef>
          <a:fontRef idx="minor">
            <a:schemeClr val="dk1"/>
          </a:fontRef>
        </p:style>
        <p:txBody>
          <a:bodyPr wrap="none" lIns="0" tIns="18000" rIns="0" bIns="36000" anchor="ctr" anchorCtr="0">
            <a:spAutoFit/>
          </a:bodyPr>
          <a:lstStyle/>
          <a:p>
            <a:r>
              <a:rPr lang="ja-JP" altLang="ja-JP" sz="1200" b="1" dirty="0">
                <a:latin typeface="HG丸ｺﾞｼｯｸM-PRO" pitchFamily="50" charset="-128"/>
                <a:ea typeface="HG丸ｺﾞｼｯｸM-PRO" pitchFamily="50" charset="-128"/>
              </a:rPr>
              <a:t>「使いすぎ」</a:t>
            </a:r>
            <a:endParaRPr lang="ja-JP" altLang="en-US" sz="1200" b="1" dirty="0">
              <a:latin typeface="HG丸ｺﾞｼｯｸM-PRO" pitchFamily="50" charset="-128"/>
              <a:ea typeface="HG丸ｺﾞｼｯｸM-PRO" pitchFamily="50" charset="-128"/>
            </a:endParaRPr>
          </a:p>
        </p:txBody>
      </p:sp>
      <p:sp>
        <p:nvSpPr>
          <p:cNvPr id="36" name="角丸四角形 35"/>
          <p:cNvSpPr/>
          <p:nvPr/>
        </p:nvSpPr>
        <p:spPr>
          <a:xfrm>
            <a:off x="4622370" y="4888731"/>
            <a:ext cx="1098054" cy="264639"/>
          </a:xfrm>
          <a:prstGeom prst="roundRect">
            <a:avLst/>
          </a:prstGeom>
          <a:solidFill>
            <a:srgbClr val="FFFFFF">
              <a:alpha val="69804"/>
            </a:srgbClr>
          </a:solidFill>
        </p:spPr>
        <p:style>
          <a:lnRef idx="2">
            <a:schemeClr val="accent1"/>
          </a:lnRef>
          <a:fillRef idx="1">
            <a:schemeClr val="lt1"/>
          </a:fillRef>
          <a:effectRef idx="0">
            <a:schemeClr val="accent1"/>
          </a:effectRef>
          <a:fontRef idx="minor">
            <a:schemeClr val="dk1"/>
          </a:fontRef>
        </p:style>
        <p:txBody>
          <a:bodyPr wrap="none" lIns="0" tIns="18000" rIns="0" bIns="36000" anchor="ctr" anchorCtr="0">
            <a:spAutoFit/>
          </a:bodyPr>
          <a:lstStyle/>
          <a:p>
            <a:r>
              <a:rPr lang="ja-JP" altLang="ja-JP" sz="1200" b="1" dirty="0">
                <a:latin typeface="HG丸ｺﾞｼｯｸM-PRO" pitchFamily="50" charset="-128"/>
                <a:ea typeface="HG丸ｺﾞｼｯｸM-PRO" pitchFamily="50" charset="-128"/>
              </a:rPr>
              <a:t>「ゲーム課金</a:t>
            </a:r>
            <a:r>
              <a:rPr lang="ja-JP" altLang="en-US" sz="1200" b="1" dirty="0">
                <a:latin typeface="HG丸ｺﾞｼｯｸM-PRO" pitchFamily="50" charset="-128"/>
                <a:ea typeface="HG丸ｺﾞｼｯｸM-PRO" pitchFamily="50" charset="-128"/>
              </a:rPr>
              <a:t>」</a:t>
            </a:r>
          </a:p>
        </p:txBody>
      </p:sp>
      <p:sp>
        <p:nvSpPr>
          <p:cNvPr id="37" name="角丸四角形 36"/>
          <p:cNvSpPr/>
          <p:nvPr/>
        </p:nvSpPr>
        <p:spPr>
          <a:xfrm>
            <a:off x="7638585" y="5560234"/>
            <a:ext cx="1254919" cy="264639"/>
          </a:xfrm>
          <a:prstGeom prst="roundRect">
            <a:avLst/>
          </a:prstGeom>
          <a:solidFill>
            <a:srgbClr val="FFFFFF">
              <a:alpha val="69804"/>
            </a:srgbClr>
          </a:solidFill>
        </p:spPr>
        <p:style>
          <a:lnRef idx="2">
            <a:schemeClr val="accent1"/>
          </a:lnRef>
          <a:fillRef idx="1">
            <a:schemeClr val="lt1"/>
          </a:fillRef>
          <a:effectRef idx="0">
            <a:schemeClr val="accent1"/>
          </a:effectRef>
          <a:fontRef idx="minor">
            <a:schemeClr val="dk1"/>
          </a:fontRef>
        </p:style>
        <p:txBody>
          <a:bodyPr wrap="none" lIns="0" tIns="18000" rIns="0" bIns="36000" anchor="ctr" anchorCtr="0">
            <a:spAutoFit/>
          </a:bodyPr>
          <a:lstStyle/>
          <a:p>
            <a:r>
              <a:rPr lang="ja-JP" altLang="ja-JP" sz="1200" b="1" dirty="0">
                <a:solidFill>
                  <a:schemeClr val="tx1"/>
                </a:solidFill>
                <a:latin typeface="HG丸ｺﾞｼｯｸM-PRO" pitchFamily="50" charset="-128"/>
                <a:ea typeface="HG丸ｺﾞｼｯｸM-PRO" pitchFamily="50" charset="-128"/>
              </a:rPr>
              <a:t>「</a:t>
            </a:r>
            <a:r>
              <a:rPr lang="ja-JP" altLang="ja-JP" sz="1200" b="1" dirty="0" err="1">
                <a:solidFill>
                  <a:schemeClr val="tx1"/>
                </a:solidFill>
                <a:latin typeface="HG丸ｺﾞｼｯｸM-PRO" pitchFamily="50" charset="-128"/>
                <a:ea typeface="HG丸ｺﾞｼｯｸM-PRO" pitchFamily="50" charset="-128"/>
              </a:rPr>
              <a:t>ながら</a:t>
            </a:r>
            <a:r>
              <a:rPr lang="ja-JP" altLang="ja-JP" sz="1200" b="1" dirty="0">
                <a:solidFill>
                  <a:schemeClr val="tx1"/>
                </a:solidFill>
                <a:latin typeface="HG丸ｺﾞｼｯｸM-PRO" pitchFamily="50" charset="-128"/>
                <a:ea typeface="HG丸ｺﾞｼｯｸM-PRO" pitchFamily="50" charset="-128"/>
              </a:rPr>
              <a:t>スマホ」</a:t>
            </a:r>
            <a:endParaRPr lang="ja-JP" altLang="en-US" sz="1200" b="1" dirty="0">
              <a:solidFill>
                <a:schemeClr val="tx1"/>
              </a:solidFill>
              <a:latin typeface="HG丸ｺﾞｼｯｸM-PRO" pitchFamily="50" charset="-128"/>
              <a:ea typeface="HG丸ｺﾞｼｯｸM-PRO" pitchFamily="50" charset="-128"/>
            </a:endParaRPr>
          </a:p>
        </p:txBody>
      </p:sp>
      <p:sp>
        <p:nvSpPr>
          <p:cNvPr id="38" name="角丸四角形 37"/>
          <p:cNvSpPr/>
          <p:nvPr/>
        </p:nvSpPr>
        <p:spPr>
          <a:xfrm>
            <a:off x="7027954" y="5871116"/>
            <a:ext cx="1873732" cy="468951"/>
          </a:xfrm>
          <a:prstGeom prst="roundRect">
            <a:avLst/>
          </a:prstGeom>
          <a:solidFill>
            <a:srgbClr val="FFFFFF">
              <a:alpha val="69804"/>
            </a:srgbClr>
          </a:solidFill>
        </p:spPr>
        <p:style>
          <a:lnRef idx="2">
            <a:schemeClr val="accent1"/>
          </a:lnRef>
          <a:fillRef idx="1">
            <a:schemeClr val="lt1"/>
          </a:fillRef>
          <a:effectRef idx="0">
            <a:schemeClr val="accent1"/>
          </a:effectRef>
          <a:fontRef idx="minor">
            <a:schemeClr val="dk1"/>
          </a:fontRef>
        </p:style>
        <p:txBody>
          <a:bodyPr wrap="none" lIns="72000" tIns="18000" rIns="72000" bIns="36000" anchor="ctr" anchorCtr="0">
            <a:spAutoFit/>
          </a:bodyPr>
          <a:lstStyle/>
          <a:p>
            <a:r>
              <a:rPr lang="ja-JP" altLang="en-US" sz="1200" b="1" dirty="0">
                <a:solidFill>
                  <a:schemeClr val="tx1"/>
                </a:solidFill>
                <a:latin typeface="HG丸ｺﾞｼｯｸM-PRO" pitchFamily="50" charset="-128"/>
                <a:ea typeface="HG丸ｺﾞｼｯｸM-PRO" pitchFamily="50" charset="-128"/>
              </a:rPr>
              <a:t>学校学習用タブレットの</a:t>
            </a:r>
            <a:endParaRPr lang="en-US" altLang="ja-JP" sz="1200" b="1" dirty="0">
              <a:solidFill>
                <a:schemeClr val="tx1"/>
              </a:solidFill>
              <a:latin typeface="HG丸ｺﾞｼｯｸM-PRO" pitchFamily="50" charset="-128"/>
              <a:ea typeface="HG丸ｺﾞｼｯｸM-PRO" pitchFamily="50" charset="-128"/>
            </a:endParaRPr>
          </a:p>
          <a:p>
            <a:r>
              <a:rPr lang="ja-JP" altLang="en-US" sz="1200" b="1" dirty="0">
                <a:solidFill>
                  <a:schemeClr val="tx1"/>
                </a:solidFill>
                <a:latin typeface="HG丸ｺﾞｼｯｸM-PRO" pitchFamily="50" charset="-128"/>
                <a:ea typeface="HG丸ｺﾞｼｯｸM-PRO" pitchFamily="50" charset="-128"/>
              </a:rPr>
              <a:t>不適切利用</a:t>
            </a:r>
          </a:p>
        </p:txBody>
      </p:sp>
      <p:sp>
        <p:nvSpPr>
          <p:cNvPr id="39" name="角丸四角形 38"/>
          <p:cNvSpPr/>
          <p:nvPr/>
        </p:nvSpPr>
        <p:spPr>
          <a:xfrm>
            <a:off x="6198346" y="2823932"/>
            <a:ext cx="932543" cy="264639"/>
          </a:xfrm>
          <a:prstGeom prst="roundRect">
            <a:avLst/>
          </a:prstGeom>
          <a:solidFill>
            <a:srgbClr val="FFFFFF">
              <a:alpha val="69804"/>
            </a:srgbClr>
          </a:solidFill>
        </p:spPr>
        <p:style>
          <a:lnRef idx="2">
            <a:schemeClr val="accent1"/>
          </a:lnRef>
          <a:fillRef idx="1">
            <a:schemeClr val="lt1"/>
          </a:fillRef>
          <a:effectRef idx="0">
            <a:schemeClr val="accent1"/>
          </a:effectRef>
          <a:fontRef idx="minor">
            <a:schemeClr val="dk1"/>
          </a:fontRef>
        </p:style>
        <p:txBody>
          <a:bodyPr wrap="none" lIns="72000" tIns="18000" rIns="72000" bIns="36000" anchor="ctr" anchorCtr="0">
            <a:spAutoFit/>
          </a:bodyPr>
          <a:lstStyle/>
          <a:p>
            <a:r>
              <a:rPr lang="ja-JP" altLang="ja-JP" sz="1200" b="1" dirty="0">
                <a:latin typeface="HG丸ｺﾞｼｯｸM-PRO" pitchFamily="50" charset="-128"/>
                <a:ea typeface="HG丸ｺﾞｼｯｸM-PRO" pitchFamily="50" charset="-128"/>
              </a:rPr>
              <a:t>有害サイト</a:t>
            </a:r>
            <a:endParaRPr lang="ja-JP" altLang="en-US" sz="1200" b="1" dirty="0">
              <a:latin typeface="HG丸ｺﾞｼｯｸM-PRO" pitchFamily="50" charset="-128"/>
              <a:ea typeface="HG丸ｺﾞｼｯｸM-PRO" pitchFamily="50" charset="-128"/>
            </a:endParaRPr>
          </a:p>
        </p:txBody>
      </p:sp>
      <p:sp>
        <p:nvSpPr>
          <p:cNvPr id="40" name="角丸四角形 39"/>
          <p:cNvSpPr/>
          <p:nvPr/>
        </p:nvSpPr>
        <p:spPr>
          <a:xfrm>
            <a:off x="4164367" y="4554025"/>
            <a:ext cx="1590469" cy="264639"/>
          </a:xfrm>
          <a:prstGeom prst="roundRect">
            <a:avLst/>
          </a:prstGeom>
          <a:solidFill>
            <a:srgbClr val="FFFFFF">
              <a:alpha val="69804"/>
            </a:srgbClr>
          </a:solidFill>
        </p:spPr>
        <p:style>
          <a:lnRef idx="2">
            <a:schemeClr val="accent1"/>
          </a:lnRef>
          <a:fillRef idx="1">
            <a:schemeClr val="lt1"/>
          </a:fillRef>
          <a:effectRef idx="0">
            <a:schemeClr val="accent1"/>
          </a:effectRef>
          <a:fontRef idx="minor">
            <a:schemeClr val="dk1"/>
          </a:fontRef>
        </p:style>
        <p:txBody>
          <a:bodyPr wrap="none" lIns="0" tIns="18000" rIns="0" bIns="36000" anchor="ctr" anchorCtr="0">
            <a:spAutoFit/>
          </a:bodyPr>
          <a:lstStyle/>
          <a:p>
            <a:r>
              <a:rPr lang="ja-JP" altLang="en-US" sz="1200" b="1" dirty="0">
                <a:latin typeface="HG丸ｺﾞｼｯｸM-PRO" pitchFamily="50" charset="-128"/>
                <a:ea typeface="HG丸ｺﾞｼｯｸM-PRO" pitchFamily="50" charset="-128"/>
              </a:rPr>
              <a:t>「ワンクリック詐欺」</a:t>
            </a:r>
          </a:p>
        </p:txBody>
      </p:sp>
      <p:sp>
        <p:nvSpPr>
          <p:cNvPr id="41" name="スライド番号プレースホルダー 34"/>
          <p:cNvSpPr>
            <a:spLocks noGrp="1"/>
          </p:cNvSpPr>
          <p:nvPr>
            <p:ph type="sldNum" sz="quarter" idx="12"/>
          </p:nvPr>
        </p:nvSpPr>
        <p:spPr>
          <a:xfrm>
            <a:off x="11423798" y="6357822"/>
            <a:ext cx="685073" cy="365210"/>
          </a:xfrm>
        </p:spPr>
        <p:txBody>
          <a:bodyPr/>
          <a:lstStyle/>
          <a:p>
            <a:fld id="{FE9BCB6C-B0B8-4E73-AD91-95F69BB24812}" type="slidenum">
              <a:rPr lang="ja-JP" altLang="en-US" smtClean="0"/>
              <a:pPr/>
              <a:t>38</a:t>
            </a:fld>
            <a:endParaRPr lang="ja-JP" altLang="en-US" dirty="0"/>
          </a:p>
        </p:txBody>
      </p:sp>
      <p:sp>
        <p:nvSpPr>
          <p:cNvPr id="2" name="円/楕円 1"/>
          <p:cNvSpPr/>
          <p:nvPr/>
        </p:nvSpPr>
        <p:spPr>
          <a:xfrm>
            <a:off x="583459" y="1560739"/>
            <a:ext cx="432048"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HGP創英角ｺﾞｼｯｸUB" pitchFamily="50" charset="-128"/>
                <a:ea typeface="HGP創英角ｺﾞｼｯｸUB" pitchFamily="50" charset="-128"/>
              </a:rPr>
              <a:t>1</a:t>
            </a:r>
            <a:endParaRPr kumimoji="1" lang="ja-JP" altLang="en-US" dirty="0">
              <a:latin typeface="HGP創英角ｺﾞｼｯｸUB" pitchFamily="50" charset="-128"/>
              <a:ea typeface="HGP創英角ｺﾞｼｯｸUB" pitchFamily="50" charset="-128"/>
            </a:endParaRPr>
          </a:p>
        </p:txBody>
      </p:sp>
      <p:sp>
        <p:nvSpPr>
          <p:cNvPr id="43" name="円/楕円 42"/>
          <p:cNvSpPr/>
          <p:nvPr/>
        </p:nvSpPr>
        <p:spPr>
          <a:xfrm>
            <a:off x="3327819" y="1560739"/>
            <a:ext cx="432048"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HGP創英角ｺﾞｼｯｸUB" pitchFamily="50" charset="-128"/>
                <a:ea typeface="HGP創英角ｺﾞｼｯｸUB" pitchFamily="50" charset="-128"/>
              </a:rPr>
              <a:t>2</a:t>
            </a:r>
            <a:endParaRPr kumimoji="1" lang="ja-JP" altLang="en-US" dirty="0">
              <a:latin typeface="HGP創英角ｺﾞｼｯｸUB" pitchFamily="50" charset="-128"/>
              <a:ea typeface="HGP創英角ｺﾞｼｯｸUB" pitchFamily="50" charset="-128"/>
            </a:endParaRPr>
          </a:p>
        </p:txBody>
      </p:sp>
      <p:sp>
        <p:nvSpPr>
          <p:cNvPr id="44" name="円/楕円 43"/>
          <p:cNvSpPr/>
          <p:nvPr/>
        </p:nvSpPr>
        <p:spPr>
          <a:xfrm>
            <a:off x="6069597" y="1560739"/>
            <a:ext cx="432048"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HGP創英角ｺﾞｼｯｸUB" pitchFamily="50" charset="-128"/>
                <a:ea typeface="HGP創英角ｺﾞｼｯｸUB" pitchFamily="50" charset="-128"/>
              </a:rPr>
              <a:t>3</a:t>
            </a:r>
            <a:endParaRPr kumimoji="1" lang="ja-JP" altLang="en-US" dirty="0">
              <a:latin typeface="HGP創英角ｺﾞｼｯｸUB" pitchFamily="50" charset="-128"/>
              <a:ea typeface="HGP創英角ｺﾞｼｯｸUB" pitchFamily="50" charset="-128"/>
            </a:endParaRPr>
          </a:p>
        </p:txBody>
      </p:sp>
      <p:sp>
        <p:nvSpPr>
          <p:cNvPr id="45" name="円/楕円 44"/>
          <p:cNvSpPr/>
          <p:nvPr/>
        </p:nvSpPr>
        <p:spPr>
          <a:xfrm>
            <a:off x="8776963" y="1560739"/>
            <a:ext cx="432048"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HGP創英角ｺﾞｼｯｸUB" pitchFamily="50" charset="-128"/>
                <a:ea typeface="HGP創英角ｺﾞｼｯｸUB" pitchFamily="50" charset="-128"/>
              </a:rPr>
              <a:t>4</a:t>
            </a:r>
            <a:endParaRPr kumimoji="1" lang="ja-JP" altLang="en-US" dirty="0">
              <a:latin typeface="HGP創英角ｺﾞｼｯｸUB" pitchFamily="50" charset="-128"/>
              <a:ea typeface="HGP創英角ｺﾞｼｯｸUB" pitchFamily="50" charset="-128"/>
            </a:endParaRPr>
          </a:p>
        </p:txBody>
      </p:sp>
      <p:sp>
        <p:nvSpPr>
          <p:cNvPr id="46" name="円/楕円 45"/>
          <p:cNvSpPr/>
          <p:nvPr/>
        </p:nvSpPr>
        <p:spPr>
          <a:xfrm>
            <a:off x="583459" y="4099402"/>
            <a:ext cx="432048"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HGP創英角ｺﾞｼｯｸUB" pitchFamily="50" charset="-128"/>
                <a:ea typeface="HGP創英角ｺﾞｼｯｸUB" pitchFamily="50" charset="-128"/>
              </a:rPr>
              <a:t>5</a:t>
            </a:r>
            <a:endParaRPr kumimoji="1" lang="ja-JP" altLang="en-US" dirty="0">
              <a:latin typeface="HGP創英角ｺﾞｼｯｸUB" pitchFamily="50" charset="-128"/>
              <a:ea typeface="HGP創英角ｺﾞｼｯｸUB" pitchFamily="50" charset="-128"/>
            </a:endParaRPr>
          </a:p>
        </p:txBody>
      </p:sp>
      <p:sp>
        <p:nvSpPr>
          <p:cNvPr id="47" name="円/楕円 46"/>
          <p:cNvSpPr/>
          <p:nvPr/>
        </p:nvSpPr>
        <p:spPr>
          <a:xfrm>
            <a:off x="3327819" y="4099402"/>
            <a:ext cx="432048"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HGP創英角ｺﾞｼｯｸUB" pitchFamily="50" charset="-128"/>
                <a:ea typeface="HGP創英角ｺﾞｼｯｸUB" pitchFamily="50" charset="-128"/>
              </a:rPr>
              <a:t>6</a:t>
            </a:r>
            <a:endParaRPr kumimoji="1" lang="ja-JP" altLang="en-US" dirty="0">
              <a:latin typeface="HGP創英角ｺﾞｼｯｸUB" pitchFamily="50" charset="-128"/>
              <a:ea typeface="HGP創英角ｺﾞｼｯｸUB" pitchFamily="50" charset="-128"/>
            </a:endParaRPr>
          </a:p>
        </p:txBody>
      </p:sp>
      <p:sp>
        <p:nvSpPr>
          <p:cNvPr id="48" name="円/楕円 47"/>
          <p:cNvSpPr/>
          <p:nvPr/>
        </p:nvSpPr>
        <p:spPr>
          <a:xfrm>
            <a:off x="6069597" y="4099402"/>
            <a:ext cx="432048"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HGP創英角ｺﾞｼｯｸUB" pitchFamily="50" charset="-128"/>
                <a:ea typeface="HGP創英角ｺﾞｼｯｸUB" pitchFamily="50" charset="-128"/>
              </a:rPr>
              <a:t>7</a:t>
            </a:r>
            <a:endParaRPr kumimoji="1" lang="ja-JP" altLang="en-US" dirty="0">
              <a:latin typeface="HGP創英角ｺﾞｼｯｸUB" pitchFamily="50" charset="-128"/>
              <a:ea typeface="HGP創英角ｺﾞｼｯｸUB" pitchFamily="50" charset="-128"/>
            </a:endParaRPr>
          </a:p>
        </p:txBody>
      </p:sp>
      <p:sp>
        <p:nvSpPr>
          <p:cNvPr id="49" name="円/楕円 48"/>
          <p:cNvSpPr/>
          <p:nvPr/>
        </p:nvSpPr>
        <p:spPr>
          <a:xfrm>
            <a:off x="8776963" y="4099402"/>
            <a:ext cx="432048"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HGP創英角ｺﾞｼｯｸUB" pitchFamily="50" charset="-128"/>
                <a:ea typeface="HGP創英角ｺﾞｼｯｸUB" pitchFamily="50" charset="-128"/>
              </a:rPr>
              <a:t>8</a:t>
            </a:r>
            <a:endParaRPr kumimoji="1" lang="ja-JP" altLang="en-US" dirty="0">
              <a:latin typeface="HGP創英角ｺﾞｼｯｸUB" pitchFamily="50" charset="-128"/>
              <a:ea typeface="HGP創英角ｺﾞｼｯｸUB" pitchFamily="50" charset="-128"/>
            </a:endParaRPr>
          </a:p>
        </p:txBody>
      </p:sp>
      <p:sp>
        <p:nvSpPr>
          <p:cNvPr id="57" name="角丸四角形 56"/>
          <p:cNvSpPr/>
          <p:nvPr/>
        </p:nvSpPr>
        <p:spPr>
          <a:xfrm>
            <a:off x="445712" y="6393818"/>
            <a:ext cx="2477461" cy="264639"/>
          </a:xfrm>
          <a:prstGeom prst="roundRect">
            <a:avLst/>
          </a:prstGeom>
          <a:solidFill>
            <a:srgbClr val="FFFFFF">
              <a:alpha val="69804"/>
            </a:srgbClr>
          </a:solidFill>
        </p:spPr>
        <p:style>
          <a:lnRef idx="2">
            <a:schemeClr val="accent1"/>
          </a:lnRef>
          <a:fillRef idx="1">
            <a:schemeClr val="lt1"/>
          </a:fillRef>
          <a:effectRef idx="0">
            <a:schemeClr val="accent1"/>
          </a:effectRef>
          <a:fontRef idx="minor">
            <a:schemeClr val="dk1"/>
          </a:fontRef>
        </p:style>
        <p:txBody>
          <a:bodyPr wrap="none" lIns="72000" tIns="18000" rIns="72000" bIns="36000" anchor="ctr" anchorCtr="0">
            <a:spAutoFit/>
          </a:bodyPr>
          <a:lstStyle/>
          <a:p>
            <a:pPr marL="0" lvl="1"/>
            <a:r>
              <a:rPr lang="ja-JP" altLang="ja-JP" sz="1200" b="1" dirty="0">
                <a:latin typeface="HG丸ｺﾞｼｯｸM-PRO" pitchFamily="50" charset="-128"/>
                <a:ea typeface="HG丸ｺﾞｼｯｸM-PRO" pitchFamily="50" charset="-128"/>
              </a:rPr>
              <a:t>コミュニティーサイト</a:t>
            </a:r>
            <a:r>
              <a:rPr lang="ja-JP" altLang="en-US" sz="1200" b="1" dirty="0">
                <a:latin typeface="HG丸ｺﾞｼｯｸM-PRO" pitchFamily="50" charset="-128"/>
                <a:ea typeface="HG丸ｺﾞｼｯｸM-PRO" pitchFamily="50" charset="-128"/>
              </a:rPr>
              <a:t>での</a:t>
            </a:r>
            <a:r>
              <a:rPr lang="ja-JP" altLang="ja-JP" sz="1200" b="1" dirty="0">
                <a:latin typeface="HG丸ｺﾞｼｯｸM-PRO" pitchFamily="50" charset="-128"/>
                <a:ea typeface="HG丸ｺﾞｼｯｸM-PRO" pitchFamily="50" charset="-128"/>
              </a:rPr>
              <a:t>出会い</a:t>
            </a:r>
          </a:p>
        </p:txBody>
      </p:sp>
      <p:pic>
        <p:nvPicPr>
          <p:cNvPr id="12" name="図 1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285878" y="4531450"/>
            <a:ext cx="1616903" cy="1808617"/>
          </a:xfrm>
          <a:prstGeom prst="rect">
            <a:avLst/>
          </a:prstGeom>
        </p:spPr>
      </p:pic>
      <p:sp>
        <p:nvSpPr>
          <p:cNvPr id="50" name="角丸四角形 49"/>
          <p:cNvSpPr/>
          <p:nvPr/>
        </p:nvSpPr>
        <p:spPr>
          <a:xfrm>
            <a:off x="8377046" y="5246675"/>
            <a:ext cx="475097" cy="264639"/>
          </a:xfrm>
          <a:prstGeom prst="roundRect">
            <a:avLst/>
          </a:prstGeom>
          <a:solidFill>
            <a:srgbClr val="FFFFFF">
              <a:alpha val="69804"/>
            </a:srgbClr>
          </a:solidFill>
        </p:spPr>
        <p:style>
          <a:lnRef idx="2">
            <a:schemeClr val="accent1"/>
          </a:lnRef>
          <a:fillRef idx="1">
            <a:schemeClr val="lt1"/>
          </a:fillRef>
          <a:effectRef idx="0">
            <a:schemeClr val="accent1"/>
          </a:effectRef>
          <a:fontRef idx="minor">
            <a:schemeClr val="dk1"/>
          </a:fontRef>
        </p:style>
        <p:txBody>
          <a:bodyPr wrap="none" lIns="72000" tIns="18000" rIns="72000" bIns="36000" anchor="ctr" anchorCtr="0">
            <a:spAutoFit/>
          </a:bodyPr>
          <a:lstStyle/>
          <a:p>
            <a:r>
              <a:rPr lang="ja-JP" altLang="en-US" sz="1200" b="1" dirty="0">
                <a:solidFill>
                  <a:schemeClr val="tx1"/>
                </a:solidFill>
                <a:latin typeface="HG丸ｺﾞｼｯｸM-PRO" pitchFamily="50" charset="-128"/>
                <a:ea typeface="HG丸ｺﾞｼｯｸM-PRO" pitchFamily="50" charset="-128"/>
              </a:rPr>
              <a:t>依存</a:t>
            </a:r>
          </a:p>
        </p:txBody>
      </p:sp>
      <p:sp>
        <p:nvSpPr>
          <p:cNvPr id="52" name="テキスト ボックス 51"/>
          <p:cNvSpPr txBox="1"/>
          <p:nvPr/>
        </p:nvSpPr>
        <p:spPr>
          <a:xfrm>
            <a:off x="7691901" y="6326082"/>
            <a:ext cx="3905945" cy="400110"/>
          </a:xfrm>
          <a:prstGeom prst="rect">
            <a:avLst/>
          </a:prstGeom>
          <a:noFill/>
        </p:spPr>
        <p:txBody>
          <a:bodyPr wrap="square" rtlCol="0">
            <a:spAutoFit/>
          </a:bodyPr>
          <a:lstStyle/>
          <a:p>
            <a:pPr algn="r"/>
            <a:r>
              <a:rPr lang="ja-JP" altLang="en-US" sz="1000" dirty="0">
                <a:latin typeface="+mn-ea"/>
              </a:rPr>
              <a:t>出典：教材「</a:t>
            </a:r>
            <a:r>
              <a:rPr lang="en-US" altLang="ja-JP" sz="1000" dirty="0">
                <a:latin typeface="+mn-ea"/>
              </a:rPr>
              <a:t>『</a:t>
            </a:r>
            <a:r>
              <a:rPr lang="ja-JP" altLang="en-US" sz="1000" dirty="0">
                <a:latin typeface="+mn-ea"/>
              </a:rPr>
              <a:t>楽しいコミュニケーション</a:t>
            </a:r>
            <a:r>
              <a:rPr lang="en-US" altLang="ja-JP" sz="1000" dirty="0">
                <a:latin typeface="+mn-ea"/>
              </a:rPr>
              <a:t>』</a:t>
            </a:r>
            <a:r>
              <a:rPr lang="ja-JP" altLang="en-US" sz="1000" dirty="0">
                <a:latin typeface="+mn-ea"/>
              </a:rPr>
              <a:t>を考えよう！家庭での対話編」</a:t>
            </a:r>
            <a:endParaRPr lang="en-US" altLang="ja-JP" sz="1000" dirty="0">
              <a:latin typeface="+mn-ea"/>
            </a:endParaRPr>
          </a:p>
          <a:p>
            <a:pPr algn="r"/>
            <a:r>
              <a:rPr lang="ja-JP" altLang="en-US" sz="1000" dirty="0">
                <a:latin typeface="+mn-ea"/>
              </a:rPr>
              <a:t>（一般財団法人</a:t>
            </a:r>
            <a:r>
              <a:rPr lang="en-US" altLang="ja-JP" sz="1000" dirty="0">
                <a:latin typeface="+mn-ea"/>
              </a:rPr>
              <a:t>LINE</a:t>
            </a:r>
            <a:r>
              <a:rPr lang="ja-JP" altLang="en-US" sz="1000" dirty="0">
                <a:latin typeface="+mn-ea"/>
              </a:rPr>
              <a:t>みらい財団）より</a:t>
            </a:r>
            <a:endParaRPr lang="zh-CN" altLang="en-US" sz="1000" dirty="0">
              <a:latin typeface="+mn-ea"/>
            </a:endParaRPr>
          </a:p>
        </p:txBody>
      </p:sp>
      <p:sp>
        <p:nvSpPr>
          <p:cNvPr id="51" name="角丸四角形 50"/>
          <p:cNvSpPr/>
          <p:nvPr/>
        </p:nvSpPr>
        <p:spPr>
          <a:xfrm>
            <a:off x="3109444" y="3556156"/>
            <a:ext cx="1098054" cy="264639"/>
          </a:xfrm>
          <a:prstGeom prst="roundRect">
            <a:avLst/>
          </a:prstGeom>
          <a:solidFill>
            <a:srgbClr val="FFFFFF">
              <a:alpha val="69804"/>
            </a:srgbClr>
          </a:solidFill>
        </p:spPr>
        <p:style>
          <a:lnRef idx="2">
            <a:schemeClr val="accent1"/>
          </a:lnRef>
          <a:fillRef idx="1">
            <a:schemeClr val="lt1"/>
          </a:fillRef>
          <a:effectRef idx="0">
            <a:schemeClr val="accent1"/>
          </a:effectRef>
          <a:fontRef idx="minor">
            <a:schemeClr val="dk1"/>
          </a:fontRef>
        </p:style>
        <p:txBody>
          <a:bodyPr wrap="none" lIns="0" tIns="18000" rIns="0" bIns="36000" anchor="ctr" anchorCtr="0">
            <a:spAutoFit/>
          </a:bodyPr>
          <a:lstStyle/>
          <a:p>
            <a:r>
              <a:rPr lang="ja-JP" altLang="ja-JP" sz="1200" b="1" dirty="0">
                <a:solidFill>
                  <a:schemeClr val="tx1"/>
                </a:solidFill>
                <a:latin typeface="HG丸ｺﾞｼｯｸM-PRO" pitchFamily="50" charset="-128"/>
                <a:ea typeface="HG丸ｺﾞｼｯｸM-PRO" pitchFamily="50" charset="-128"/>
              </a:rPr>
              <a:t>「</a:t>
            </a:r>
            <a:r>
              <a:rPr lang="ja-JP" altLang="en-US" sz="1200" b="1" dirty="0">
                <a:solidFill>
                  <a:schemeClr val="tx1"/>
                </a:solidFill>
                <a:latin typeface="HG丸ｺﾞｼｯｸM-PRO" pitchFamily="50" charset="-128"/>
                <a:ea typeface="HG丸ｺﾞｼｯｸM-PRO" pitchFamily="50" charset="-128"/>
              </a:rPr>
              <a:t>不適切画像</a:t>
            </a:r>
            <a:r>
              <a:rPr lang="ja-JP" altLang="ja-JP" sz="1200" b="1" dirty="0">
                <a:solidFill>
                  <a:schemeClr val="tx1"/>
                </a:solidFill>
                <a:latin typeface="HG丸ｺﾞｼｯｸM-PRO" pitchFamily="50" charset="-128"/>
                <a:ea typeface="HG丸ｺﾞｼｯｸM-PRO" pitchFamily="50" charset="-128"/>
              </a:rPr>
              <a:t>」</a:t>
            </a:r>
            <a:endParaRPr lang="ja-JP" altLang="en-US" sz="1200" b="1" dirty="0">
              <a:solidFill>
                <a:schemeClr val="tx1"/>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28460467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6113" y="2396114"/>
            <a:ext cx="1266540" cy="1203552"/>
          </a:xfrm>
          <a:prstGeom prst="rect">
            <a:avLst/>
          </a:prstGeom>
        </p:spPr>
      </p:pic>
      <p:sp>
        <p:nvSpPr>
          <p:cNvPr id="58" name="円/楕円 57"/>
          <p:cNvSpPr/>
          <p:nvPr/>
        </p:nvSpPr>
        <p:spPr>
          <a:xfrm>
            <a:off x="502243" y="3645818"/>
            <a:ext cx="4132148" cy="2660011"/>
          </a:xfrm>
          <a:prstGeom prst="ellipse">
            <a:avLst/>
          </a:prstGeom>
          <a:solidFill>
            <a:srgbClr val="FFFF00">
              <a:alpha val="50196"/>
            </a:srgbClr>
          </a:solidFill>
          <a:ln w="38100">
            <a:solidFill>
              <a:schemeClr val="accent2"/>
            </a:solidFill>
          </a:ln>
          <a:effectLst/>
        </p:spPr>
        <p:style>
          <a:lnRef idx="1">
            <a:schemeClr val="accent2"/>
          </a:lnRef>
          <a:fillRef idx="2">
            <a:schemeClr val="accent2"/>
          </a:fillRef>
          <a:effectRef idx="1">
            <a:schemeClr val="accent2"/>
          </a:effectRef>
          <a:fontRef idx="minor">
            <a:schemeClr val="dk1"/>
          </a:fontRef>
        </p:style>
        <p:txBody>
          <a:bodyPr wrap="none" lIns="0" tIns="0" rIns="0" bIns="0" rtlCol="0" anchor="b" anchorCtr="1"/>
          <a:lstStyle/>
          <a:p>
            <a:pPr algn="ctr"/>
            <a:r>
              <a:rPr kumimoji="1" lang="ja-JP" altLang="en-US" dirty="0">
                <a:ln w="0"/>
                <a:solidFill>
                  <a:schemeClr val="tx1"/>
                </a:solidFill>
                <a:latin typeface="HGP創英角ｺﾞｼｯｸUB" pitchFamily="50" charset="-128"/>
                <a:ea typeface="HGP創英角ｺﾞｼｯｸUB" pitchFamily="50" charset="-128"/>
              </a:rPr>
              <a:t>不適切な情報を</a:t>
            </a:r>
            <a:endParaRPr kumimoji="1" lang="en-US" altLang="ja-JP" dirty="0">
              <a:ln w="0"/>
              <a:solidFill>
                <a:schemeClr val="tx1"/>
              </a:solidFill>
              <a:latin typeface="HGP創英角ｺﾞｼｯｸUB" pitchFamily="50" charset="-128"/>
              <a:ea typeface="HGP創英角ｺﾞｼｯｸUB" pitchFamily="50" charset="-128"/>
            </a:endParaRPr>
          </a:p>
          <a:p>
            <a:pPr algn="ctr"/>
            <a:r>
              <a:rPr kumimoji="1" lang="ja-JP" altLang="en-US" dirty="0">
                <a:ln w="0"/>
                <a:solidFill>
                  <a:schemeClr val="tx1"/>
                </a:solidFill>
                <a:latin typeface="HGP創英角ｺﾞｼｯｸUB" pitchFamily="50" charset="-128"/>
                <a:ea typeface="HGP創英角ｺﾞｼｯｸUB" pitchFamily="50" charset="-128"/>
              </a:rPr>
              <a:t>送る・発信する</a:t>
            </a:r>
            <a:endParaRPr kumimoji="1" lang="en-US" altLang="ja-JP" dirty="0">
              <a:ln w="0"/>
              <a:solidFill>
                <a:schemeClr val="tx1"/>
              </a:solidFill>
              <a:latin typeface="HGP創英角ｺﾞｼｯｸUB" pitchFamily="50" charset="-128"/>
              <a:ea typeface="HGP創英角ｺﾞｼｯｸUB" pitchFamily="50" charset="-128"/>
            </a:endParaRPr>
          </a:p>
        </p:txBody>
      </p:sp>
      <p:sp>
        <p:nvSpPr>
          <p:cNvPr id="4" name="タイトル 3"/>
          <p:cNvSpPr>
            <a:spLocks noGrp="1"/>
          </p:cNvSpPr>
          <p:nvPr>
            <p:ph type="title"/>
          </p:nvPr>
        </p:nvSpPr>
        <p:spPr/>
        <p:txBody>
          <a:bodyPr/>
          <a:lstStyle/>
          <a:p>
            <a:r>
              <a:rPr lang="en-US" altLang="ja-JP" dirty="0"/>
              <a:t>3</a:t>
            </a:r>
            <a:r>
              <a:rPr lang="ja-JP" altLang="en-US" dirty="0" err="1"/>
              <a:t>．</a:t>
            </a:r>
            <a:r>
              <a:rPr lang="ja-JP" altLang="en-US" dirty="0"/>
              <a:t>トラブル要因の整理</a:t>
            </a:r>
            <a:endParaRPr kumimoji="1" lang="ja-JP" altLang="en-US" dirty="0"/>
          </a:p>
        </p:txBody>
      </p:sp>
      <p:sp>
        <p:nvSpPr>
          <p:cNvPr id="5" name="コンテンツ プレースホルダー 4"/>
          <p:cNvSpPr>
            <a:spLocks noGrp="1"/>
          </p:cNvSpPr>
          <p:nvPr>
            <p:ph idx="1"/>
          </p:nvPr>
        </p:nvSpPr>
        <p:spPr>
          <a:xfrm>
            <a:off x="609521" y="1046748"/>
            <a:ext cx="10971372" cy="413779"/>
          </a:xfrm>
        </p:spPr>
        <p:txBody>
          <a:bodyPr/>
          <a:lstStyle/>
          <a:p>
            <a:pPr lvl="1"/>
            <a:r>
              <a:rPr lang="ja-JP" altLang="en-US" dirty="0"/>
              <a:t>トラブルの要因となる行動は、大きく３つに分類できます。</a:t>
            </a:r>
          </a:p>
        </p:txBody>
      </p:sp>
      <p:sp>
        <p:nvSpPr>
          <p:cNvPr id="13" name="楕円 9"/>
          <p:cNvSpPr/>
          <p:nvPr/>
        </p:nvSpPr>
        <p:spPr>
          <a:xfrm>
            <a:off x="1092201" y="1629595"/>
            <a:ext cx="610517"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sz="1600" dirty="0">
                <a:solidFill>
                  <a:schemeClr val="accent1"/>
                </a:solidFill>
                <a:latin typeface="HGPｺﾞｼｯｸE" pitchFamily="50" charset="-128"/>
                <a:ea typeface="HGPｺﾞｼｯｸE" pitchFamily="50" charset="-128"/>
              </a:rPr>
              <a:t>悪口・いじり</a:t>
            </a:r>
          </a:p>
        </p:txBody>
      </p:sp>
      <p:sp>
        <p:nvSpPr>
          <p:cNvPr id="17" name="楕円 10"/>
          <p:cNvSpPr/>
          <p:nvPr/>
        </p:nvSpPr>
        <p:spPr>
          <a:xfrm>
            <a:off x="1987910" y="1629595"/>
            <a:ext cx="115212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sz="1600" dirty="0">
                <a:solidFill>
                  <a:schemeClr val="accent1"/>
                </a:solidFill>
                <a:latin typeface="HGPｺﾞｼｯｸE" pitchFamily="50" charset="-128"/>
                <a:ea typeface="HGPｺﾞｼｯｸE" pitchFamily="50" charset="-128"/>
              </a:rPr>
              <a:t>不適切</a:t>
            </a:r>
            <a:endParaRPr kumimoji="1" lang="en-US" altLang="ja-JP" sz="1600" dirty="0">
              <a:solidFill>
                <a:schemeClr val="accent1"/>
              </a:solidFill>
              <a:latin typeface="HGPｺﾞｼｯｸE" pitchFamily="50" charset="-128"/>
              <a:ea typeface="HGPｺﾞｼｯｸE" pitchFamily="50" charset="-128"/>
            </a:endParaRPr>
          </a:p>
          <a:p>
            <a:r>
              <a:rPr kumimoji="1" lang="ja-JP" altLang="en-US" sz="1600" dirty="0">
                <a:solidFill>
                  <a:schemeClr val="accent1"/>
                </a:solidFill>
                <a:latin typeface="HGPｺﾞｼｯｸE" pitchFamily="50" charset="-128"/>
                <a:ea typeface="HGPｺﾞｼｯｸE" pitchFamily="50" charset="-128"/>
              </a:rPr>
              <a:t>情報の発信</a:t>
            </a:r>
          </a:p>
        </p:txBody>
      </p:sp>
      <p:sp>
        <p:nvSpPr>
          <p:cNvPr id="20" name="楕円 11"/>
          <p:cNvSpPr/>
          <p:nvPr/>
        </p:nvSpPr>
        <p:spPr>
          <a:xfrm>
            <a:off x="3351779" y="1629595"/>
            <a:ext cx="1152128" cy="49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sz="1600" dirty="0">
                <a:solidFill>
                  <a:schemeClr val="accent1"/>
                </a:solidFill>
                <a:latin typeface="HGPｺﾞｼｯｸE" pitchFamily="50" charset="-128"/>
                <a:ea typeface="HGPｺﾞｼｯｸE" pitchFamily="50" charset="-128"/>
              </a:rPr>
              <a:t>不適切サイト</a:t>
            </a:r>
            <a:endParaRPr kumimoji="1" lang="en-US" altLang="ja-JP" sz="1600" dirty="0">
              <a:solidFill>
                <a:schemeClr val="accent1"/>
              </a:solidFill>
              <a:latin typeface="HGPｺﾞｼｯｸE" pitchFamily="50" charset="-128"/>
              <a:ea typeface="HGPｺﾞｼｯｸE" pitchFamily="50" charset="-128"/>
            </a:endParaRPr>
          </a:p>
          <a:p>
            <a:r>
              <a:rPr kumimoji="1" lang="ja-JP" altLang="en-US" sz="1600" dirty="0">
                <a:solidFill>
                  <a:schemeClr val="accent1"/>
                </a:solidFill>
                <a:latin typeface="HGPｺﾞｼｯｸE" pitchFamily="50" charset="-128"/>
                <a:ea typeface="HGPｺﾞｼｯｸE" pitchFamily="50" charset="-128"/>
              </a:rPr>
              <a:t>の閲覧</a:t>
            </a:r>
          </a:p>
        </p:txBody>
      </p:sp>
      <p:sp>
        <p:nvSpPr>
          <p:cNvPr id="21" name="楕円 12"/>
          <p:cNvSpPr/>
          <p:nvPr/>
        </p:nvSpPr>
        <p:spPr>
          <a:xfrm>
            <a:off x="4889848" y="1629595"/>
            <a:ext cx="98933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sz="1600" dirty="0">
                <a:solidFill>
                  <a:schemeClr val="accent1"/>
                </a:solidFill>
                <a:latin typeface="HGPｺﾞｼｯｸE" pitchFamily="50" charset="-128"/>
                <a:ea typeface="HGPｺﾞｼｯｸE" pitchFamily="50" charset="-128"/>
              </a:rPr>
              <a:t>著作権の</a:t>
            </a:r>
            <a:endParaRPr kumimoji="1" lang="en-US" altLang="ja-JP" sz="1600" dirty="0">
              <a:solidFill>
                <a:schemeClr val="accent1"/>
              </a:solidFill>
              <a:latin typeface="HGPｺﾞｼｯｸE" pitchFamily="50" charset="-128"/>
              <a:ea typeface="HGPｺﾞｼｯｸE" pitchFamily="50" charset="-128"/>
            </a:endParaRPr>
          </a:p>
          <a:p>
            <a:r>
              <a:rPr kumimoji="1" lang="ja-JP" altLang="en-US" sz="1600" dirty="0">
                <a:solidFill>
                  <a:schemeClr val="accent1"/>
                </a:solidFill>
                <a:latin typeface="HGPｺﾞｼｯｸE" pitchFamily="50" charset="-128"/>
                <a:ea typeface="HGPｺﾞｼｯｸE" pitchFamily="50" charset="-128"/>
              </a:rPr>
              <a:t>侵害</a:t>
            </a:r>
          </a:p>
        </p:txBody>
      </p:sp>
      <p:sp>
        <p:nvSpPr>
          <p:cNvPr id="22" name="楕円 13"/>
          <p:cNvSpPr/>
          <p:nvPr/>
        </p:nvSpPr>
        <p:spPr>
          <a:xfrm>
            <a:off x="6210048" y="1593393"/>
            <a:ext cx="1402605" cy="697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sz="1600" dirty="0">
                <a:solidFill>
                  <a:schemeClr val="accent1"/>
                </a:solidFill>
                <a:latin typeface="HGPｺﾞｼｯｸE" pitchFamily="50" charset="-128"/>
                <a:ea typeface="HGPｺﾞｼｯｸE" pitchFamily="50" charset="-128"/>
              </a:rPr>
              <a:t>知らない人との</a:t>
            </a:r>
            <a:br>
              <a:rPr kumimoji="1" lang="en-US" altLang="ja-JP" sz="1600" dirty="0">
                <a:solidFill>
                  <a:schemeClr val="accent1"/>
                </a:solidFill>
                <a:latin typeface="HGPｺﾞｼｯｸE" pitchFamily="50" charset="-128"/>
                <a:ea typeface="HGPｺﾞｼｯｸE" pitchFamily="50" charset="-128"/>
              </a:rPr>
            </a:br>
            <a:r>
              <a:rPr kumimoji="1" lang="ja-JP" altLang="en-US" sz="1600" dirty="0">
                <a:solidFill>
                  <a:schemeClr val="accent1"/>
                </a:solidFill>
                <a:latin typeface="HGPｺﾞｼｯｸE" pitchFamily="50" charset="-128"/>
                <a:ea typeface="HGPｺﾞｼｯｸE" pitchFamily="50" charset="-128"/>
              </a:rPr>
              <a:t>出会いに</a:t>
            </a:r>
            <a:r>
              <a:rPr lang="ja-JP" altLang="en-US" sz="1600" dirty="0">
                <a:solidFill>
                  <a:schemeClr val="accent1"/>
                </a:solidFill>
                <a:latin typeface="HGPｺﾞｼｯｸE" pitchFamily="50" charset="-128"/>
                <a:ea typeface="HGPｺﾞｼｯｸE" pitchFamily="50" charset="-128"/>
              </a:rPr>
              <a:t>よる</a:t>
            </a:r>
            <a:endParaRPr lang="en-US" altLang="ja-JP" sz="1600" dirty="0">
              <a:solidFill>
                <a:schemeClr val="accent1"/>
              </a:solidFill>
              <a:latin typeface="HGPｺﾞｼｯｸE" pitchFamily="50" charset="-128"/>
              <a:ea typeface="HGPｺﾞｼｯｸE" pitchFamily="50" charset="-128"/>
            </a:endParaRPr>
          </a:p>
          <a:p>
            <a:r>
              <a:rPr lang="ja-JP" altLang="en-US" sz="1600" dirty="0">
                <a:solidFill>
                  <a:schemeClr val="accent1"/>
                </a:solidFill>
                <a:latin typeface="HGPｺﾞｼｯｸE" pitchFamily="50" charset="-128"/>
                <a:ea typeface="HGPｺﾞｼｯｸE" pitchFamily="50" charset="-128"/>
              </a:rPr>
              <a:t>トラブル</a:t>
            </a:r>
            <a:endParaRPr kumimoji="1" lang="ja-JP" altLang="en-US" sz="1600" dirty="0">
              <a:solidFill>
                <a:schemeClr val="accent1"/>
              </a:solidFill>
              <a:latin typeface="HGPｺﾞｼｯｸE" pitchFamily="50" charset="-128"/>
              <a:ea typeface="HGPｺﾞｼｯｸE" pitchFamily="50" charset="-128"/>
            </a:endParaRPr>
          </a:p>
        </p:txBody>
      </p:sp>
      <p:sp>
        <p:nvSpPr>
          <p:cNvPr id="23" name="楕円 14"/>
          <p:cNvSpPr/>
          <p:nvPr/>
        </p:nvSpPr>
        <p:spPr>
          <a:xfrm>
            <a:off x="8037767" y="1577246"/>
            <a:ext cx="839059" cy="697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sz="1600" dirty="0">
                <a:solidFill>
                  <a:schemeClr val="accent1"/>
                </a:solidFill>
                <a:latin typeface="HGPｺﾞｼｯｸE" pitchFamily="50" charset="-128"/>
                <a:ea typeface="HGPｺﾞｼｯｸE" pitchFamily="50" charset="-128"/>
              </a:rPr>
              <a:t>高額課金</a:t>
            </a:r>
          </a:p>
        </p:txBody>
      </p:sp>
      <p:sp>
        <p:nvSpPr>
          <p:cNvPr id="24" name="楕円 15"/>
          <p:cNvSpPr/>
          <p:nvPr/>
        </p:nvSpPr>
        <p:spPr>
          <a:xfrm>
            <a:off x="9265982" y="1574581"/>
            <a:ext cx="923585" cy="576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sz="1600" dirty="0">
                <a:solidFill>
                  <a:schemeClr val="accent1"/>
                </a:solidFill>
                <a:latin typeface="HGPｺﾞｼｯｸE" pitchFamily="50" charset="-128"/>
                <a:ea typeface="HGPｺﾞｼｯｸE" pitchFamily="50" charset="-128"/>
              </a:rPr>
              <a:t>不適切な</a:t>
            </a:r>
            <a:endParaRPr kumimoji="1" lang="en-US" altLang="ja-JP" sz="1600" dirty="0">
              <a:solidFill>
                <a:schemeClr val="accent1"/>
              </a:solidFill>
              <a:latin typeface="HGPｺﾞｼｯｸE" pitchFamily="50" charset="-128"/>
              <a:ea typeface="HGPｺﾞｼｯｸE" pitchFamily="50" charset="-128"/>
            </a:endParaRPr>
          </a:p>
          <a:p>
            <a:r>
              <a:rPr kumimoji="1" lang="ja-JP" altLang="en-US" sz="1600" dirty="0">
                <a:solidFill>
                  <a:schemeClr val="accent1"/>
                </a:solidFill>
                <a:latin typeface="HGPｺﾞｼｯｸE" pitchFamily="50" charset="-128"/>
                <a:ea typeface="HGPｺﾞｼｯｸE" pitchFamily="50" charset="-128"/>
              </a:rPr>
              <a:t>利用方法</a:t>
            </a:r>
          </a:p>
        </p:txBody>
      </p:sp>
      <p:sp>
        <p:nvSpPr>
          <p:cNvPr id="25" name="楕円 16"/>
          <p:cNvSpPr/>
          <p:nvPr/>
        </p:nvSpPr>
        <p:spPr>
          <a:xfrm>
            <a:off x="10569711" y="1534873"/>
            <a:ext cx="1224136" cy="697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sz="1600" dirty="0">
                <a:solidFill>
                  <a:schemeClr val="accent1"/>
                </a:solidFill>
                <a:latin typeface="HGPｺﾞｼｯｸE" pitchFamily="50" charset="-128"/>
                <a:ea typeface="HGPｺﾞｼｯｸE" pitchFamily="50" charset="-128"/>
              </a:rPr>
              <a:t>不正アプリの</a:t>
            </a:r>
            <a:br>
              <a:rPr kumimoji="1" lang="en-US" altLang="ja-JP" sz="1600" dirty="0">
                <a:solidFill>
                  <a:schemeClr val="accent1"/>
                </a:solidFill>
                <a:latin typeface="HGPｺﾞｼｯｸE" pitchFamily="50" charset="-128"/>
                <a:ea typeface="HGPｺﾞｼｯｸE" pitchFamily="50" charset="-128"/>
              </a:rPr>
            </a:br>
            <a:r>
              <a:rPr kumimoji="1" lang="ja-JP" altLang="en-US" sz="1600" dirty="0">
                <a:solidFill>
                  <a:schemeClr val="accent1"/>
                </a:solidFill>
                <a:latin typeface="HGPｺﾞｼｯｸE" pitchFamily="50" charset="-128"/>
                <a:ea typeface="HGPｺﾞｼｯｸE" pitchFamily="50" charset="-128"/>
              </a:rPr>
              <a:t>インストール</a:t>
            </a:r>
            <a:endParaRPr kumimoji="1" lang="en-US" altLang="ja-JP" sz="1600" dirty="0">
              <a:solidFill>
                <a:schemeClr val="accent1"/>
              </a:solidFill>
              <a:latin typeface="HGPｺﾞｼｯｸE" pitchFamily="50" charset="-128"/>
              <a:ea typeface="HGPｺﾞｼｯｸE" pitchFamily="50" charset="-128"/>
            </a:endParaRPr>
          </a:p>
        </p:txBody>
      </p:sp>
      <p:sp>
        <p:nvSpPr>
          <p:cNvPr id="41" name="スライド番号プレースホルダー 34"/>
          <p:cNvSpPr>
            <a:spLocks noGrp="1"/>
          </p:cNvSpPr>
          <p:nvPr>
            <p:ph type="sldNum" sz="quarter" idx="12"/>
          </p:nvPr>
        </p:nvSpPr>
        <p:spPr>
          <a:xfrm>
            <a:off x="11423798" y="6357822"/>
            <a:ext cx="685073" cy="365210"/>
          </a:xfrm>
        </p:spPr>
        <p:txBody>
          <a:bodyPr/>
          <a:lstStyle/>
          <a:p>
            <a:fld id="{FE9BCB6C-B0B8-4E73-AD91-95F69BB24812}" type="slidenum">
              <a:rPr lang="ja-JP" altLang="en-US" smtClean="0"/>
              <a:pPr/>
              <a:t>39</a:t>
            </a:fld>
            <a:endParaRPr lang="ja-JP" altLang="en-US" dirty="0"/>
          </a:p>
        </p:txBody>
      </p:sp>
      <p:sp>
        <p:nvSpPr>
          <p:cNvPr id="2" name="円/楕円 1"/>
          <p:cNvSpPr/>
          <p:nvPr/>
        </p:nvSpPr>
        <p:spPr>
          <a:xfrm>
            <a:off x="714428" y="1612973"/>
            <a:ext cx="327171" cy="3271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dirty="0">
                <a:latin typeface="HGP創英角ｺﾞｼｯｸUB" pitchFamily="50" charset="-128"/>
                <a:ea typeface="HGP創英角ｺﾞｼｯｸUB" pitchFamily="50" charset="-128"/>
              </a:rPr>
              <a:t>1</a:t>
            </a:r>
            <a:endParaRPr kumimoji="1" lang="ja-JP" altLang="en-US" sz="1600" dirty="0">
              <a:latin typeface="HGP創英角ｺﾞｼｯｸUB" pitchFamily="50" charset="-128"/>
              <a:ea typeface="HGP創英角ｺﾞｼｯｸUB" pitchFamily="50" charset="-128"/>
            </a:endParaRPr>
          </a:p>
        </p:txBody>
      </p:sp>
      <p:sp>
        <p:nvSpPr>
          <p:cNvPr id="43" name="円/楕円 42"/>
          <p:cNvSpPr/>
          <p:nvPr/>
        </p:nvSpPr>
        <p:spPr>
          <a:xfrm>
            <a:off x="1630710" y="1612973"/>
            <a:ext cx="327171" cy="3271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dirty="0">
                <a:latin typeface="HGP創英角ｺﾞｼｯｸUB" pitchFamily="50" charset="-128"/>
                <a:ea typeface="HGP創英角ｺﾞｼｯｸUB" pitchFamily="50" charset="-128"/>
              </a:rPr>
              <a:t>2</a:t>
            </a:r>
            <a:endParaRPr kumimoji="1" lang="ja-JP" altLang="en-US" sz="1600" dirty="0">
              <a:latin typeface="HGP創英角ｺﾞｼｯｸUB" pitchFamily="50" charset="-128"/>
              <a:ea typeface="HGP創英角ｺﾞｼｯｸUB" pitchFamily="50" charset="-128"/>
            </a:endParaRPr>
          </a:p>
        </p:txBody>
      </p:sp>
      <p:sp>
        <p:nvSpPr>
          <p:cNvPr id="44" name="円/楕円 43"/>
          <p:cNvSpPr/>
          <p:nvPr/>
        </p:nvSpPr>
        <p:spPr>
          <a:xfrm>
            <a:off x="3012571" y="1612973"/>
            <a:ext cx="327171" cy="3271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dirty="0">
                <a:latin typeface="HGP創英角ｺﾞｼｯｸUB" pitchFamily="50" charset="-128"/>
                <a:ea typeface="HGP創英角ｺﾞｼｯｸUB" pitchFamily="50" charset="-128"/>
              </a:rPr>
              <a:t>3</a:t>
            </a:r>
            <a:endParaRPr kumimoji="1" lang="ja-JP" altLang="en-US" sz="1600" dirty="0">
              <a:latin typeface="HGP創英角ｺﾞｼｯｸUB" pitchFamily="50" charset="-128"/>
              <a:ea typeface="HGP創英角ｺﾞｼｯｸUB" pitchFamily="50" charset="-128"/>
            </a:endParaRPr>
          </a:p>
        </p:txBody>
      </p:sp>
      <p:sp>
        <p:nvSpPr>
          <p:cNvPr id="45" name="円/楕円 44"/>
          <p:cNvSpPr/>
          <p:nvPr/>
        </p:nvSpPr>
        <p:spPr>
          <a:xfrm>
            <a:off x="4534221" y="1612973"/>
            <a:ext cx="327171" cy="3271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dirty="0">
                <a:latin typeface="HGP創英角ｺﾞｼｯｸUB" pitchFamily="50" charset="-128"/>
                <a:ea typeface="HGP創英角ｺﾞｼｯｸUB" pitchFamily="50" charset="-128"/>
              </a:rPr>
              <a:t>4</a:t>
            </a:r>
            <a:endParaRPr kumimoji="1" lang="ja-JP" altLang="en-US" sz="1600" dirty="0">
              <a:latin typeface="HGP創英角ｺﾞｼｯｸUB" pitchFamily="50" charset="-128"/>
              <a:ea typeface="HGP創英角ｺﾞｼｯｸUB" pitchFamily="50" charset="-128"/>
            </a:endParaRPr>
          </a:p>
        </p:txBody>
      </p:sp>
      <p:sp>
        <p:nvSpPr>
          <p:cNvPr id="46" name="円/楕円 45"/>
          <p:cNvSpPr/>
          <p:nvPr/>
        </p:nvSpPr>
        <p:spPr>
          <a:xfrm>
            <a:off x="5832275" y="1612972"/>
            <a:ext cx="327171" cy="3271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dirty="0">
                <a:latin typeface="HGP創英角ｺﾞｼｯｸUB" pitchFamily="50" charset="-128"/>
                <a:ea typeface="HGP創英角ｺﾞｼｯｸUB" pitchFamily="50" charset="-128"/>
              </a:rPr>
              <a:t>5</a:t>
            </a:r>
            <a:endParaRPr kumimoji="1" lang="ja-JP" altLang="en-US" sz="1600" dirty="0">
              <a:latin typeface="HGP創英角ｺﾞｼｯｸUB" pitchFamily="50" charset="-128"/>
              <a:ea typeface="HGP創英角ｺﾞｼｯｸUB" pitchFamily="50" charset="-128"/>
            </a:endParaRPr>
          </a:p>
        </p:txBody>
      </p:sp>
      <p:sp>
        <p:nvSpPr>
          <p:cNvPr id="47" name="円/楕円 46"/>
          <p:cNvSpPr/>
          <p:nvPr/>
        </p:nvSpPr>
        <p:spPr>
          <a:xfrm>
            <a:off x="7680568" y="1583896"/>
            <a:ext cx="327171" cy="3271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dirty="0">
                <a:latin typeface="HGP創英角ｺﾞｼｯｸUB" pitchFamily="50" charset="-128"/>
                <a:ea typeface="HGP創英角ｺﾞｼｯｸUB" pitchFamily="50" charset="-128"/>
              </a:rPr>
              <a:t>6</a:t>
            </a:r>
            <a:endParaRPr kumimoji="1" lang="ja-JP" altLang="en-US" sz="1600" dirty="0">
              <a:latin typeface="HGP創英角ｺﾞｼｯｸUB" pitchFamily="50" charset="-128"/>
              <a:ea typeface="HGP創英角ｺﾞｼｯｸUB" pitchFamily="50" charset="-128"/>
            </a:endParaRPr>
          </a:p>
        </p:txBody>
      </p:sp>
      <p:sp>
        <p:nvSpPr>
          <p:cNvPr id="48" name="円/楕円 47"/>
          <p:cNvSpPr/>
          <p:nvPr/>
        </p:nvSpPr>
        <p:spPr>
          <a:xfrm>
            <a:off x="8926775" y="1577246"/>
            <a:ext cx="327171" cy="3271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dirty="0">
                <a:latin typeface="HGP創英角ｺﾞｼｯｸUB" pitchFamily="50" charset="-128"/>
                <a:ea typeface="HGP創英角ｺﾞｼｯｸUB" pitchFamily="50" charset="-128"/>
              </a:rPr>
              <a:t>7</a:t>
            </a:r>
            <a:endParaRPr kumimoji="1" lang="ja-JP" altLang="en-US" sz="1600" dirty="0">
              <a:latin typeface="HGP創英角ｺﾞｼｯｸUB" pitchFamily="50" charset="-128"/>
              <a:ea typeface="HGP創英角ｺﾞｼｯｸUB" pitchFamily="50" charset="-128"/>
            </a:endParaRPr>
          </a:p>
        </p:txBody>
      </p:sp>
      <p:sp>
        <p:nvSpPr>
          <p:cNvPr id="49" name="円/楕円 48"/>
          <p:cNvSpPr/>
          <p:nvPr/>
        </p:nvSpPr>
        <p:spPr>
          <a:xfrm>
            <a:off x="10214085" y="1554452"/>
            <a:ext cx="327171" cy="3271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dirty="0">
                <a:latin typeface="HGP創英角ｺﾞｼｯｸUB" pitchFamily="50" charset="-128"/>
                <a:ea typeface="HGP創英角ｺﾞｼｯｸUB" pitchFamily="50" charset="-128"/>
              </a:rPr>
              <a:t>8</a:t>
            </a:r>
            <a:endParaRPr kumimoji="1" lang="ja-JP" altLang="en-US" sz="1600" dirty="0">
              <a:latin typeface="HGP創英角ｺﾞｼｯｸUB" pitchFamily="50" charset="-128"/>
              <a:ea typeface="HGP創英角ｺﾞｼｯｸUB" pitchFamily="50" charset="-128"/>
            </a:endParaRPr>
          </a:p>
        </p:txBody>
      </p:sp>
      <p:sp>
        <p:nvSpPr>
          <p:cNvPr id="64" name="円/楕円 63"/>
          <p:cNvSpPr/>
          <p:nvPr/>
        </p:nvSpPr>
        <p:spPr>
          <a:xfrm>
            <a:off x="4039245" y="3645818"/>
            <a:ext cx="4132148" cy="2660011"/>
          </a:xfrm>
          <a:prstGeom prst="ellipse">
            <a:avLst/>
          </a:prstGeom>
          <a:solidFill>
            <a:srgbClr val="FFFF00">
              <a:alpha val="50196"/>
            </a:srgbClr>
          </a:solidFill>
          <a:ln w="38100">
            <a:solidFill>
              <a:schemeClr val="accent2"/>
            </a:solidFill>
          </a:ln>
          <a:effectLst/>
        </p:spPr>
        <p:style>
          <a:lnRef idx="1">
            <a:schemeClr val="accent2"/>
          </a:lnRef>
          <a:fillRef idx="2">
            <a:schemeClr val="accent2"/>
          </a:fillRef>
          <a:effectRef idx="1">
            <a:schemeClr val="accent2"/>
          </a:effectRef>
          <a:fontRef idx="minor">
            <a:schemeClr val="dk1"/>
          </a:fontRef>
        </p:style>
        <p:txBody>
          <a:bodyPr wrap="none" lIns="0" tIns="0" rIns="0" bIns="0" rtlCol="0" anchor="b" anchorCtr="1"/>
          <a:lstStyle/>
          <a:p>
            <a:pPr algn="ctr"/>
            <a:r>
              <a:rPr lang="ja-JP" altLang="en-US" dirty="0">
                <a:ln w="0"/>
                <a:solidFill>
                  <a:schemeClr val="tx1"/>
                </a:solidFill>
                <a:latin typeface="HGP創英角ｺﾞｼｯｸUB" pitchFamily="50" charset="-128"/>
                <a:ea typeface="HGP創英角ｺﾞｼｯｸUB" pitchFamily="50" charset="-128"/>
              </a:rPr>
              <a:t>不適切な情報を見る</a:t>
            </a:r>
          </a:p>
          <a:p>
            <a:pPr algn="ctr"/>
            <a:r>
              <a:rPr lang="ja-JP" altLang="en-US" dirty="0">
                <a:ln w="0"/>
                <a:solidFill>
                  <a:schemeClr val="tx1"/>
                </a:solidFill>
                <a:latin typeface="HGP創英角ｺﾞｼｯｸUB" pitchFamily="50" charset="-128"/>
                <a:ea typeface="HGP創英角ｺﾞｼｯｸUB" pitchFamily="50" charset="-128"/>
              </a:rPr>
              <a:t>・受け取る</a:t>
            </a:r>
          </a:p>
        </p:txBody>
      </p:sp>
      <p:sp>
        <p:nvSpPr>
          <p:cNvPr id="65" name="円/楕円 64"/>
          <p:cNvSpPr/>
          <p:nvPr/>
        </p:nvSpPr>
        <p:spPr>
          <a:xfrm>
            <a:off x="7661700" y="3645818"/>
            <a:ext cx="4132148" cy="2660011"/>
          </a:xfrm>
          <a:prstGeom prst="ellipse">
            <a:avLst/>
          </a:prstGeom>
          <a:solidFill>
            <a:srgbClr val="FFFF00">
              <a:alpha val="50196"/>
            </a:srgbClr>
          </a:solidFill>
          <a:ln w="38100">
            <a:solidFill>
              <a:schemeClr val="accent2"/>
            </a:solidFill>
          </a:ln>
          <a:effectLst/>
        </p:spPr>
        <p:style>
          <a:lnRef idx="1">
            <a:schemeClr val="accent2"/>
          </a:lnRef>
          <a:fillRef idx="2">
            <a:schemeClr val="accent2"/>
          </a:fillRef>
          <a:effectRef idx="1">
            <a:schemeClr val="accent2"/>
          </a:effectRef>
          <a:fontRef idx="minor">
            <a:schemeClr val="dk1"/>
          </a:fontRef>
        </p:style>
        <p:txBody>
          <a:bodyPr wrap="none" lIns="0" tIns="0" rIns="0" bIns="0" rtlCol="0" anchor="b" anchorCtr="1"/>
          <a:lstStyle/>
          <a:p>
            <a:pPr algn="ctr"/>
            <a:r>
              <a:rPr lang="ja-JP" altLang="en-US" dirty="0">
                <a:ln w="0"/>
                <a:solidFill>
                  <a:schemeClr val="tx1"/>
                </a:solidFill>
                <a:latin typeface="HGP創英角ｺﾞｼｯｸUB" pitchFamily="50" charset="-128"/>
                <a:ea typeface="HGP創英角ｺﾞｼｯｸUB" pitchFamily="50" charset="-128"/>
              </a:rPr>
              <a:t>不適切な使い方・</a:t>
            </a:r>
            <a:br>
              <a:rPr lang="en-US" altLang="ja-JP" dirty="0">
                <a:ln w="0"/>
                <a:solidFill>
                  <a:schemeClr val="tx1"/>
                </a:solidFill>
                <a:latin typeface="HGP創英角ｺﾞｼｯｸUB" pitchFamily="50" charset="-128"/>
                <a:ea typeface="HGP創英角ｺﾞｼｯｸUB" pitchFamily="50" charset="-128"/>
              </a:rPr>
            </a:br>
            <a:r>
              <a:rPr lang="ja-JP" altLang="en-US" dirty="0">
                <a:ln w="0"/>
                <a:solidFill>
                  <a:schemeClr val="tx1"/>
                </a:solidFill>
                <a:latin typeface="HGP創英角ｺﾞｼｯｸUB" pitchFamily="50" charset="-128"/>
                <a:ea typeface="HGP創英角ｺﾞｼｯｸUB" pitchFamily="50" charset="-128"/>
              </a:rPr>
              <a:t>管理</a:t>
            </a:r>
          </a:p>
        </p:txBody>
      </p:sp>
      <p:pic>
        <p:nvPicPr>
          <p:cNvPr id="30" name="図 2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04633" y="2125316"/>
            <a:ext cx="1237384" cy="1091674"/>
          </a:xfrm>
          <a:prstGeom prst="rect">
            <a:avLst/>
          </a:prstGeom>
        </p:spPr>
      </p:pic>
      <p:pic>
        <p:nvPicPr>
          <p:cNvPr id="33" name="図 3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23325" y="2206648"/>
            <a:ext cx="1082348" cy="1010342"/>
          </a:xfrm>
          <a:prstGeom prst="rect">
            <a:avLst/>
          </a:prstGeom>
        </p:spPr>
      </p:pic>
      <p:pic>
        <p:nvPicPr>
          <p:cNvPr id="34" name="図 3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26428" y="2206648"/>
            <a:ext cx="717950" cy="1215756"/>
          </a:xfrm>
          <a:prstGeom prst="rect">
            <a:avLst/>
          </a:prstGeom>
        </p:spPr>
      </p:pic>
      <p:pic>
        <p:nvPicPr>
          <p:cNvPr id="35" name="図 3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6287" y="2181178"/>
            <a:ext cx="999356" cy="955428"/>
          </a:xfrm>
          <a:prstGeom prst="rect">
            <a:avLst/>
          </a:prstGeom>
        </p:spPr>
      </p:pic>
      <p:pic>
        <p:nvPicPr>
          <p:cNvPr id="36" name="図 3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26828" y="2084973"/>
            <a:ext cx="1048090" cy="1172360"/>
          </a:xfrm>
          <a:prstGeom prst="rect">
            <a:avLst/>
          </a:prstGeom>
        </p:spPr>
      </p:pic>
      <p:pic>
        <p:nvPicPr>
          <p:cNvPr id="7" name="図 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32156" y="3814469"/>
            <a:ext cx="1532184" cy="1403678"/>
          </a:xfrm>
          <a:prstGeom prst="rect">
            <a:avLst/>
          </a:prstGeom>
        </p:spPr>
      </p:pic>
      <p:pic>
        <p:nvPicPr>
          <p:cNvPr id="8" name="図 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252453" y="3877148"/>
            <a:ext cx="1630702" cy="1278320"/>
          </a:xfrm>
          <a:prstGeom prst="rect">
            <a:avLst/>
          </a:prstGeom>
        </p:spPr>
      </p:pic>
      <p:pic>
        <p:nvPicPr>
          <p:cNvPr id="9" name="図 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987965" y="3814470"/>
            <a:ext cx="1672830" cy="1403676"/>
          </a:xfrm>
          <a:prstGeom prst="rect">
            <a:avLst/>
          </a:prstGeom>
        </p:spPr>
      </p:pic>
      <p:pic>
        <p:nvPicPr>
          <p:cNvPr id="39" name="図 38"/>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628306" y="2063424"/>
            <a:ext cx="1522845" cy="1182418"/>
          </a:xfrm>
          <a:prstGeom prst="rect">
            <a:avLst/>
          </a:prstGeom>
        </p:spPr>
      </p:pic>
      <p:sp>
        <p:nvSpPr>
          <p:cNvPr id="38" name="テキスト ボックス 37"/>
          <p:cNvSpPr txBox="1"/>
          <p:nvPr/>
        </p:nvSpPr>
        <p:spPr>
          <a:xfrm>
            <a:off x="7691901" y="6326082"/>
            <a:ext cx="3905945" cy="400110"/>
          </a:xfrm>
          <a:prstGeom prst="rect">
            <a:avLst/>
          </a:prstGeom>
          <a:noFill/>
        </p:spPr>
        <p:txBody>
          <a:bodyPr wrap="square" rtlCol="0">
            <a:spAutoFit/>
          </a:bodyPr>
          <a:lstStyle/>
          <a:p>
            <a:pPr algn="r"/>
            <a:r>
              <a:rPr lang="ja-JP" altLang="en-US" sz="1000" dirty="0">
                <a:latin typeface="+mn-ea"/>
              </a:rPr>
              <a:t>出典：教材「</a:t>
            </a:r>
            <a:r>
              <a:rPr lang="en-US" altLang="ja-JP" sz="1000" dirty="0">
                <a:latin typeface="+mn-ea"/>
              </a:rPr>
              <a:t>『</a:t>
            </a:r>
            <a:r>
              <a:rPr lang="ja-JP" altLang="en-US" sz="1000" dirty="0">
                <a:latin typeface="+mn-ea"/>
              </a:rPr>
              <a:t>楽しいコミュニケーション</a:t>
            </a:r>
            <a:r>
              <a:rPr lang="en-US" altLang="ja-JP" sz="1000" dirty="0">
                <a:latin typeface="+mn-ea"/>
              </a:rPr>
              <a:t>』</a:t>
            </a:r>
            <a:r>
              <a:rPr lang="ja-JP" altLang="en-US" sz="1000" dirty="0">
                <a:latin typeface="+mn-ea"/>
              </a:rPr>
              <a:t>を考えよう！家庭での対話編」</a:t>
            </a:r>
            <a:endParaRPr lang="en-US" altLang="ja-JP" sz="1000" dirty="0">
              <a:latin typeface="+mn-ea"/>
            </a:endParaRPr>
          </a:p>
          <a:p>
            <a:pPr algn="r"/>
            <a:r>
              <a:rPr lang="ja-JP" altLang="en-US" sz="1000" dirty="0">
                <a:latin typeface="+mn-ea"/>
              </a:rPr>
              <a:t>（一般財団法人</a:t>
            </a:r>
            <a:r>
              <a:rPr lang="en-US" altLang="ja-JP" sz="1000" dirty="0">
                <a:latin typeface="+mn-ea"/>
              </a:rPr>
              <a:t>LINE</a:t>
            </a:r>
            <a:r>
              <a:rPr lang="ja-JP" altLang="en-US" sz="1000" dirty="0">
                <a:latin typeface="+mn-ea"/>
              </a:rPr>
              <a:t>みらい財団）より</a:t>
            </a:r>
            <a:endParaRPr lang="zh-CN" altLang="en-US" sz="1000" dirty="0">
              <a:latin typeface="+mn-ea"/>
            </a:endParaRPr>
          </a:p>
        </p:txBody>
      </p:sp>
      <p:sp>
        <p:nvSpPr>
          <p:cNvPr id="3" name="二等辺三角形 2"/>
          <p:cNvSpPr/>
          <p:nvPr/>
        </p:nvSpPr>
        <p:spPr>
          <a:xfrm rot="10800000">
            <a:off x="5591152" y="3348831"/>
            <a:ext cx="1008110" cy="44104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pic>
        <p:nvPicPr>
          <p:cNvPr id="6" name="図 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229434" y="2172988"/>
            <a:ext cx="1139689" cy="1137249"/>
          </a:xfrm>
          <a:prstGeom prst="rect">
            <a:avLst/>
          </a:prstGeom>
        </p:spPr>
      </p:pic>
    </p:spTree>
    <p:extLst>
      <p:ext uri="{BB962C8B-B14F-4D97-AF65-F5344CB8AC3E}">
        <p14:creationId xmlns:p14="http://schemas.microsoft.com/office/powerpoint/2010/main" val="481876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情報モラル教材の指導の流れ</a:t>
            </a:r>
            <a:endParaRPr kumimoji="1" lang="ja-JP" altLang="en-US" dirty="0"/>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4</a:t>
            </a:fld>
            <a:endParaRPr lang="ja-JP" altLang="en-US" dirty="0"/>
          </a:p>
        </p:txBody>
      </p:sp>
      <p:sp>
        <p:nvSpPr>
          <p:cNvPr id="5" name="下矢印 4"/>
          <p:cNvSpPr/>
          <p:nvPr/>
        </p:nvSpPr>
        <p:spPr>
          <a:xfrm rot="19800000">
            <a:off x="3263096" y="4960297"/>
            <a:ext cx="1205206" cy="1082649"/>
          </a:xfrm>
          <a:prstGeom prst="downArrow">
            <a:avLst>
              <a:gd name="adj1" fmla="val 58462"/>
              <a:gd name="adj2" fmla="val 53007"/>
            </a:avLst>
          </a:prstGeom>
          <a:gradFill>
            <a:gsLst>
              <a:gs pos="90000">
                <a:schemeClr val="accent2"/>
              </a:gs>
              <a:gs pos="0">
                <a:schemeClr val="bg1"/>
              </a:gs>
            </a:gsLst>
            <a:lin ang="5400000" scaled="0"/>
          </a:gradFill>
          <a:ln>
            <a:no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lstStyle/>
          <a:p>
            <a:pPr algn="ctr"/>
            <a:endParaRPr lang="ja-JP" altLang="en-US"/>
          </a:p>
        </p:txBody>
      </p:sp>
      <p:sp>
        <p:nvSpPr>
          <p:cNvPr id="6" name="下矢印 5"/>
          <p:cNvSpPr/>
          <p:nvPr/>
        </p:nvSpPr>
        <p:spPr>
          <a:xfrm rot="1800000">
            <a:off x="7917683" y="4960297"/>
            <a:ext cx="1205206" cy="1082649"/>
          </a:xfrm>
          <a:prstGeom prst="downArrow">
            <a:avLst>
              <a:gd name="adj1" fmla="val 58462"/>
              <a:gd name="adj2" fmla="val 53007"/>
            </a:avLst>
          </a:prstGeom>
          <a:gradFill>
            <a:gsLst>
              <a:gs pos="90000">
                <a:schemeClr val="accent2"/>
              </a:gs>
              <a:gs pos="0">
                <a:schemeClr val="bg1"/>
              </a:gs>
            </a:gsLst>
            <a:lin ang="5400000" scaled="0"/>
          </a:gradFill>
          <a:ln>
            <a:no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lstStyle/>
          <a:p>
            <a:pPr algn="ctr"/>
            <a:endParaRPr lang="ja-JP" altLang="en-US"/>
          </a:p>
        </p:txBody>
      </p:sp>
      <p:sp>
        <p:nvSpPr>
          <p:cNvPr id="7" name="下矢印 6"/>
          <p:cNvSpPr/>
          <p:nvPr/>
        </p:nvSpPr>
        <p:spPr>
          <a:xfrm>
            <a:off x="7739156" y="1773610"/>
            <a:ext cx="1562261" cy="2312569"/>
          </a:xfrm>
          <a:prstGeom prst="downArrow">
            <a:avLst>
              <a:gd name="adj1" fmla="val 58462"/>
              <a:gd name="adj2" fmla="val 53007"/>
            </a:avLst>
          </a:prstGeom>
          <a:gradFill>
            <a:gsLst>
              <a:gs pos="90000">
                <a:schemeClr val="accent2"/>
              </a:gs>
              <a:gs pos="0">
                <a:schemeClr val="bg1"/>
              </a:gs>
            </a:gsLst>
            <a:lin ang="5400000" scaled="0"/>
          </a:gradFill>
          <a:ln>
            <a:no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lstStyle/>
          <a:p>
            <a:pPr algn="ctr"/>
            <a:endParaRPr lang="ja-JP" altLang="en-US"/>
          </a:p>
        </p:txBody>
      </p:sp>
      <p:sp>
        <p:nvSpPr>
          <p:cNvPr id="8" name="テキスト ボックス 3"/>
          <p:cNvSpPr txBox="1">
            <a:spLocks noChangeArrowheads="1"/>
          </p:cNvSpPr>
          <p:nvPr/>
        </p:nvSpPr>
        <p:spPr bwMode="auto">
          <a:xfrm>
            <a:off x="2311035" y="4309991"/>
            <a:ext cx="3279654" cy="461665"/>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144000" tIns="0" rIns="0" bIns="0" anchor="ctr" anchorCtr="0">
            <a:noAutofit/>
          </a:bodyPr>
          <a:lstStyle>
            <a:defPPr>
              <a:defRPr lang="ja-JP"/>
            </a:defPPr>
            <a:lvl1pPr>
              <a:spcBef>
                <a:spcPct val="0"/>
              </a:spcBef>
              <a:buFontTx/>
              <a:buNone/>
              <a:defRPr sz="2400">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sz="2800">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sz="2400">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sz="2000">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sz="2000">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9pPr>
          </a:lstStyle>
          <a:p>
            <a:r>
              <a:rPr lang="ja-JP" altLang="en-US" dirty="0"/>
              <a:t>学校</a:t>
            </a:r>
          </a:p>
        </p:txBody>
      </p:sp>
      <p:sp>
        <p:nvSpPr>
          <p:cNvPr id="9" name="テキスト ボックス 4"/>
          <p:cNvSpPr txBox="1">
            <a:spLocks noChangeArrowheads="1"/>
          </p:cNvSpPr>
          <p:nvPr/>
        </p:nvSpPr>
        <p:spPr bwMode="auto">
          <a:xfrm>
            <a:off x="2311035" y="4960696"/>
            <a:ext cx="30885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dirty="0">
                <a:solidFill>
                  <a:srgbClr val="000000"/>
                </a:solidFill>
              </a:rPr>
              <a:t>情報教育</a:t>
            </a:r>
            <a:r>
              <a:rPr lang="ja-JP" altLang="en-US" sz="2400" dirty="0"/>
              <a:t>・指導</a:t>
            </a:r>
            <a:endParaRPr lang="en-US" altLang="ja-JP" sz="2400" dirty="0"/>
          </a:p>
        </p:txBody>
      </p:sp>
      <p:sp>
        <p:nvSpPr>
          <p:cNvPr id="10" name="テキスト ボックス 4"/>
          <p:cNvSpPr txBox="1">
            <a:spLocks noChangeArrowheads="1"/>
          </p:cNvSpPr>
          <p:nvPr/>
        </p:nvSpPr>
        <p:spPr bwMode="auto">
          <a:xfrm>
            <a:off x="6976028" y="4960696"/>
            <a:ext cx="40157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dirty="0"/>
              <a:t>家庭でのルール作り・見守り</a:t>
            </a:r>
            <a:endParaRPr lang="en-US" altLang="ja-JP" sz="2400" dirty="0"/>
          </a:p>
        </p:txBody>
      </p:sp>
      <p:sp>
        <p:nvSpPr>
          <p:cNvPr id="11" name="テキスト ボックス 3"/>
          <p:cNvSpPr txBox="1">
            <a:spLocks noChangeArrowheads="1"/>
          </p:cNvSpPr>
          <p:nvPr/>
        </p:nvSpPr>
        <p:spPr bwMode="auto">
          <a:xfrm>
            <a:off x="6505836" y="1059497"/>
            <a:ext cx="3803198" cy="461499"/>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144000" tIns="0" rIns="0" bIns="0" anchor="ctr" anchorCtr="0">
            <a:no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dirty="0"/>
              <a:t>地域</a:t>
            </a:r>
          </a:p>
        </p:txBody>
      </p:sp>
      <p:sp>
        <p:nvSpPr>
          <p:cNvPr id="12" name="円/楕円 11"/>
          <p:cNvSpPr/>
          <p:nvPr/>
        </p:nvSpPr>
        <p:spPr>
          <a:xfrm>
            <a:off x="837298" y="2309028"/>
            <a:ext cx="3113564" cy="708209"/>
          </a:xfrm>
          <a:prstGeom prst="ellipse">
            <a:avLst/>
          </a:prstGeom>
          <a:ln/>
        </p:spPr>
        <p:style>
          <a:lnRef idx="3">
            <a:schemeClr val="lt1"/>
          </a:lnRef>
          <a:fillRef idx="1">
            <a:schemeClr val="accent6"/>
          </a:fillRef>
          <a:effectRef idx="1">
            <a:schemeClr val="accent6"/>
          </a:effectRef>
          <a:fontRef idx="minor">
            <a:schemeClr val="lt1"/>
          </a:fontRef>
        </p:style>
        <p:txBody>
          <a:bodyPr wrap="none" lIns="0" tIns="0" rIns="0" bIns="0" anchor="ctr"/>
          <a:lstStyle/>
          <a:p>
            <a:pPr algn="ctr">
              <a:defRPr/>
            </a:pPr>
            <a:r>
              <a:rPr lang="ja-JP" altLang="en-US" sz="2400" dirty="0">
                <a:latin typeface="HGP創英角ｺﾞｼｯｸUB" pitchFamily="50" charset="-128"/>
                <a:ea typeface="HGP創英角ｺﾞｼｯｸUB" pitchFamily="50" charset="-128"/>
              </a:rPr>
              <a:t>情報モラル教材</a:t>
            </a:r>
          </a:p>
        </p:txBody>
      </p:sp>
      <p:sp>
        <p:nvSpPr>
          <p:cNvPr id="13" name="コンテンツ プレースホルダー 2"/>
          <p:cNvSpPr>
            <a:spLocks noGrp="1"/>
          </p:cNvSpPr>
          <p:nvPr>
            <p:ph idx="1"/>
          </p:nvPr>
        </p:nvSpPr>
        <p:spPr>
          <a:xfrm>
            <a:off x="6511889" y="1760869"/>
            <a:ext cx="4765605" cy="1950998"/>
          </a:xfrm>
        </p:spPr>
        <p:txBody>
          <a:bodyPr/>
          <a:lstStyle/>
          <a:p>
            <a:pPr>
              <a:spcBef>
                <a:spcPct val="0"/>
              </a:spcBef>
            </a:pPr>
            <a:r>
              <a:rPr lang="ja-JP" altLang="en-US" dirty="0"/>
              <a:t>○スマートフォンなどケータイの</a:t>
            </a:r>
            <a:endParaRPr lang="en-US" altLang="ja-JP" dirty="0"/>
          </a:p>
          <a:p>
            <a:pPr>
              <a:spcBef>
                <a:spcPct val="0"/>
              </a:spcBef>
            </a:pPr>
            <a:r>
              <a:rPr lang="ja-JP" altLang="en-US" dirty="0"/>
              <a:t>　適切な利用方法の周知</a:t>
            </a:r>
            <a:endParaRPr lang="en-US" altLang="ja-JP" dirty="0"/>
          </a:p>
          <a:p>
            <a:pPr lvl="1">
              <a:spcBef>
                <a:spcPct val="0"/>
              </a:spcBef>
            </a:pPr>
            <a:r>
              <a:rPr lang="ja-JP" altLang="en-US" dirty="0"/>
              <a:t>・インターネットの閲覧</a:t>
            </a:r>
            <a:endParaRPr lang="en-US" altLang="ja-JP" dirty="0"/>
          </a:p>
          <a:p>
            <a:pPr lvl="1">
              <a:spcBef>
                <a:spcPct val="0"/>
              </a:spcBef>
            </a:pPr>
            <a:r>
              <a:rPr lang="ja-JP" altLang="en-US" dirty="0"/>
              <a:t>・フィルタリングの必要性</a:t>
            </a:r>
            <a:endParaRPr lang="en-US" altLang="ja-JP" dirty="0"/>
          </a:p>
          <a:p>
            <a:pPr lvl="1">
              <a:spcBef>
                <a:spcPct val="0"/>
              </a:spcBef>
            </a:pPr>
            <a:r>
              <a:rPr lang="ja-JP" altLang="en-US" dirty="0"/>
              <a:t>・ネット上のマナー</a:t>
            </a:r>
            <a:r>
              <a:rPr lang="en-US" altLang="ja-JP" dirty="0"/>
              <a:t>,</a:t>
            </a:r>
            <a:r>
              <a:rPr lang="ja-JP" altLang="en-US" dirty="0"/>
              <a:t>モラル　など</a:t>
            </a:r>
            <a:endParaRPr kumimoji="1" lang="ja-JP" altLang="en-US" dirty="0"/>
          </a:p>
        </p:txBody>
      </p:sp>
      <p:pic>
        <p:nvPicPr>
          <p:cNvPr id="14" name="図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45282" y="1052208"/>
            <a:ext cx="1497596" cy="1446734"/>
          </a:xfrm>
          <a:prstGeom prst="rect">
            <a:avLst/>
          </a:prstGeom>
        </p:spPr>
      </p:pic>
      <p:sp>
        <p:nvSpPr>
          <p:cNvPr id="15" name="角丸四角形 14"/>
          <p:cNvSpPr/>
          <p:nvPr/>
        </p:nvSpPr>
        <p:spPr>
          <a:xfrm>
            <a:off x="7566757" y="983046"/>
            <a:ext cx="3014944" cy="592366"/>
          </a:xfrm>
          <a:prstGeom prst="roundRect">
            <a:avLst>
              <a:gd name="adj" fmla="val 50000"/>
            </a:avLst>
          </a:prstGeom>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r>
              <a:rPr lang="ja-JP" altLang="en-US" sz="2400" dirty="0">
                <a:latin typeface="HGP創英角ｺﾞｼｯｸUB" pitchFamily="50" charset="-128"/>
                <a:ea typeface="HGP創英角ｺﾞｼｯｸUB" pitchFamily="50" charset="-128"/>
              </a:rPr>
              <a:t>ＰＴＡ・育成指導者</a:t>
            </a:r>
          </a:p>
        </p:txBody>
      </p:sp>
      <p:sp>
        <p:nvSpPr>
          <p:cNvPr id="16" name="テキスト ボックス 3"/>
          <p:cNvSpPr txBox="1">
            <a:spLocks noChangeArrowheads="1"/>
          </p:cNvSpPr>
          <p:nvPr/>
        </p:nvSpPr>
        <p:spPr bwMode="auto">
          <a:xfrm>
            <a:off x="6505836" y="4320181"/>
            <a:ext cx="3803198" cy="461499"/>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144000" tIns="0" rIns="0" bIns="0" anchor="ctr" anchorCtr="0">
            <a:no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dirty="0"/>
              <a:t>家庭</a:t>
            </a:r>
          </a:p>
        </p:txBody>
      </p:sp>
      <p:sp>
        <p:nvSpPr>
          <p:cNvPr id="17" name="角丸四角形 16"/>
          <p:cNvSpPr/>
          <p:nvPr/>
        </p:nvSpPr>
        <p:spPr>
          <a:xfrm>
            <a:off x="7566757" y="4243730"/>
            <a:ext cx="3014944" cy="592366"/>
          </a:xfrm>
          <a:prstGeom prst="roundRect">
            <a:avLst>
              <a:gd name="adj" fmla="val 50000"/>
            </a:avLst>
          </a:prstGeom>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r>
              <a:rPr lang="ja-JP" altLang="en-US" sz="2400" dirty="0">
                <a:latin typeface="HGP創英角ｺﾞｼｯｸUB" pitchFamily="50" charset="-128"/>
                <a:ea typeface="HGP創英角ｺﾞｼｯｸUB" pitchFamily="50" charset="-128"/>
              </a:rPr>
              <a:t>保護者</a:t>
            </a:r>
          </a:p>
        </p:txBody>
      </p:sp>
      <p:sp>
        <p:nvSpPr>
          <p:cNvPr id="18" name="角丸四角形 17"/>
          <p:cNvSpPr/>
          <p:nvPr/>
        </p:nvSpPr>
        <p:spPr>
          <a:xfrm>
            <a:off x="4433420" y="5918987"/>
            <a:ext cx="3654116" cy="592366"/>
          </a:xfrm>
          <a:prstGeom prst="roundRect">
            <a:avLst>
              <a:gd name="adj" fmla="val 50000"/>
            </a:avLst>
          </a:prstGeom>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r>
              <a:rPr lang="ja-JP" altLang="en-US" sz="2400" dirty="0">
                <a:latin typeface="HGP創英角ｺﾞｼｯｸUB" pitchFamily="50" charset="-128"/>
                <a:ea typeface="HGP創英角ｺﾞｼｯｸUB" pitchFamily="50" charset="-128"/>
              </a:rPr>
              <a:t>利用者（</a:t>
            </a:r>
            <a:r>
              <a:rPr lang="ja-JP" altLang="en-US" sz="2400" dirty="0">
                <a:solidFill>
                  <a:schemeClr val="bg1"/>
                </a:solidFill>
                <a:latin typeface="HGP創英角ｺﾞｼｯｸUB" pitchFamily="50" charset="-128"/>
                <a:ea typeface="HGP創英角ｺﾞｼｯｸUB" pitchFamily="50" charset="-128"/>
              </a:rPr>
              <a:t>子ども</a:t>
            </a:r>
            <a:r>
              <a:rPr lang="ja-JP" altLang="en-US" sz="2400" dirty="0">
                <a:latin typeface="HGP創英角ｺﾞｼｯｸUB" pitchFamily="50" charset="-128"/>
                <a:ea typeface="HGP創英角ｺﾞｼｯｸUB" pitchFamily="50" charset="-128"/>
              </a:rPr>
              <a:t>）</a:t>
            </a:r>
          </a:p>
        </p:txBody>
      </p:sp>
      <p:sp>
        <p:nvSpPr>
          <p:cNvPr id="19" name="右矢印 18"/>
          <p:cNvSpPr/>
          <p:nvPr/>
        </p:nvSpPr>
        <p:spPr>
          <a:xfrm>
            <a:off x="4241290" y="1279229"/>
            <a:ext cx="1809060" cy="1329494"/>
          </a:xfrm>
          <a:prstGeom prst="rightArrow">
            <a:avLst>
              <a:gd name="adj1" fmla="val 61601"/>
              <a:gd name="adj2" fmla="val 50000"/>
            </a:avLst>
          </a:prstGeom>
          <a:gradFill flip="none" rotWithShape="1">
            <a:gsLst>
              <a:gs pos="60000">
                <a:schemeClr val="accent2"/>
              </a:gs>
              <a:gs pos="0">
                <a:schemeClr val="bg1"/>
              </a:gs>
            </a:gsLst>
            <a:lin ang="0" scaled="1"/>
            <a:tileRect/>
          </a:gradFill>
          <a:ln>
            <a:no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lstStyle/>
          <a:p>
            <a:pPr algn="ctr"/>
            <a:r>
              <a:rPr lang="ja-JP" altLang="en-US" sz="2400" dirty="0">
                <a:solidFill>
                  <a:schemeClr val="dk1"/>
                </a:solidFill>
              </a:rPr>
              <a:t>研修</a:t>
            </a:r>
          </a:p>
        </p:txBody>
      </p:sp>
    </p:spTree>
    <p:extLst>
      <p:ext uri="{BB962C8B-B14F-4D97-AF65-F5344CB8AC3E}">
        <p14:creationId xmlns:p14="http://schemas.microsoft.com/office/powerpoint/2010/main" val="26588546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下矢印 23"/>
          <p:cNvSpPr/>
          <p:nvPr/>
        </p:nvSpPr>
        <p:spPr>
          <a:xfrm>
            <a:off x="8872079" y="4292314"/>
            <a:ext cx="605149" cy="511670"/>
          </a:xfrm>
          <a:prstGeom prst="downArrow">
            <a:avLst>
              <a:gd name="adj1" fmla="val 46533"/>
              <a:gd name="adj2" fmla="val 67116"/>
            </a:avLst>
          </a:prstGeom>
          <a:gradFill>
            <a:gsLst>
              <a:gs pos="90000">
                <a:schemeClr val="accent2"/>
              </a:gs>
              <a:gs pos="0">
                <a:schemeClr val="bg1"/>
              </a:gs>
            </a:gsLst>
            <a:lin ang="5400000" scaled="0"/>
          </a:gradFill>
          <a:ln>
            <a:no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lstStyle/>
          <a:p>
            <a:pPr algn="ctr"/>
            <a:endParaRPr lang="ja-JP" altLang="en-US"/>
          </a:p>
        </p:txBody>
      </p:sp>
      <p:sp>
        <p:nvSpPr>
          <p:cNvPr id="25" name="下矢印 24"/>
          <p:cNvSpPr/>
          <p:nvPr/>
        </p:nvSpPr>
        <p:spPr>
          <a:xfrm>
            <a:off x="9978985" y="4292313"/>
            <a:ext cx="605149" cy="1330687"/>
          </a:xfrm>
          <a:prstGeom prst="downArrow">
            <a:avLst>
              <a:gd name="adj1" fmla="val 46533"/>
              <a:gd name="adj2" fmla="val 55187"/>
            </a:avLst>
          </a:prstGeom>
          <a:gradFill>
            <a:gsLst>
              <a:gs pos="90000">
                <a:schemeClr val="accent2"/>
              </a:gs>
              <a:gs pos="0">
                <a:schemeClr val="bg1"/>
              </a:gs>
            </a:gsLst>
            <a:lin ang="5400000" scaled="0"/>
          </a:gradFill>
          <a:ln>
            <a:no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lstStyle/>
          <a:p>
            <a:pPr algn="ctr"/>
            <a:endParaRPr lang="ja-JP" altLang="en-US"/>
          </a:p>
        </p:txBody>
      </p:sp>
      <p:sp>
        <p:nvSpPr>
          <p:cNvPr id="23" name="下矢印 22"/>
          <p:cNvSpPr/>
          <p:nvPr/>
        </p:nvSpPr>
        <p:spPr>
          <a:xfrm>
            <a:off x="6044658" y="4292314"/>
            <a:ext cx="605149" cy="511670"/>
          </a:xfrm>
          <a:prstGeom prst="downArrow">
            <a:avLst>
              <a:gd name="adj1" fmla="val 46533"/>
              <a:gd name="adj2" fmla="val 67116"/>
            </a:avLst>
          </a:prstGeom>
          <a:gradFill>
            <a:gsLst>
              <a:gs pos="90000">
                <a:schemeClr val="accent2"/>
              </a:gs>
              <a:gs pos="0">
                <a:schemeClr val="bg1"/>
              </a:gs>
            </a:gsLst>
            <a:lin ang="5400000" scaled="0"/>
          </a:gradFill>
          <a:ln>
            <a:no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lstStyle/>
          <a:p>
            <a:pPr algn="ctr"/>
            <a:endParaRPr lang="ja-JP" altLang="en-US"/>
          </a:p>
        </p:txBody>
      </p:sp>
      <p:sp>
        <p:nvSpPr>
          <p:cNvPr id="22" name="下矢印 21"/>
          <p:cNvSpPr/>
          <p:nvPr/>
        </p:nvSpPr>
        <p:spPr>
          <a:xfrm>
            <a:off x="2667463" y="4292314"/>
            <a:ext cx="605149" cy="511670"/>
          </a:xfrm>
          <a:prstGeom prst="downArrow">
            <a:avLst>
              <a:gd name="adj1" fmla="val 46533"/>
              <a:gd name="adj2" fmla="val 67116"/>
            </a:avLst>
          </a:prstGeom>
          <a:gradFill>
            <a:gsLst>
              <a:gs pos="90000">
                <a:schemeClr val="accent2"/>
              </a:gs>
              <a:gs pos="0">
                <a:schemeClr val="bg1"/>
              </a:gs>
            </a:gsLst>
            <a:lin ang="5400000" scaled="0"/>
          </a:gradFill>
          <a:ln>
            <a:no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lstStyle/>
          <a:p>
            <a:pPr algn="ctr"/>
            <a:endParaRPr lang="ja-JP" altLang="en-US"/>
          </a:p>
        </p:txBody>
      </p:sp>
      <p:sp>
        <p:nvSpPr>
          <p:cNvPr id="2" name="タイトル 1"/>
          <p:cNvSpPr>
            <a:spLocks noGrp="1"/>
          </p:cNvSpPr>
          <p:nvPr>
            <p:ph type="title"/>
          </p:nvPr>
        </p:nvSpPr>
        <p:spPr/>
        <p:txBody>
          <a:bodyPr/>
          <a:lstStyle/>
          <a:p>
            <a:r>
              <a:rPr lang="en-US" altLang="ja-JP" dirty="0"/>
              <a:t>4</a:t>
            </a:r>
            <a:r>
              <a:rPr lang="ja-JP" altLang="en-US" dirty="0" err="1"/>
              <a:t>．</a:t>
            </a:r>
            <a:r>
              <a:rPr lang="ja-JP" altLang="en-US" dirty="0"/>
              <a:t>要因と対策</a:t>
            </a:r>
            <a:endParaRPr kumimoji="1" lang="ja-JP" altLang="en-US" dirty="0"/>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40</a:t>
            </a:fld>
            <a:endParaRPr lang="ja-JP" altLang="en-US" dirty="0"/>
          </a:p>
        </p:txBody>
      </p:sp>
      <p:sp>
        <p:nvSpPr>
          <p:cNvPr id="6" name="角丸四角形 5"/>
          <p:cNvSpPr/>
          <p:nvPr/>
        </p:nvSpPr>
        <p:spPr>
          <a:xfrm>
            <a:off x="1414686" y="1053530"/>
            <a:ext cx="3110705" cy="3238784"/>
          </a:xfrm>
          <a:prstGeom prst="roundRect">
            <a:avLst>
              <a:gd name="adj" fmla="val 8466"/>
            </a:avLst>
          </a:prstGeom>
          <a:solidFill>
            <a:srgbClr val="FFFF00">
              <a:alpha val="50196"/>
            </a:srgbClr>
          </a:solidFill>
          <a:ln w="38100">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algn="ctr"/>
            <a:r>
              <a:rPr lang="ja-JP" altLang="en-US" dirty="0">
                <a:ln w="0"/>
                <a:solidFill>
                  <a:schemeClr val="tx1"/>
                </a:solidFill>
                <a:latin typeface="HGPｺﾞｼｯｸE" pitchFamily="50" charset="-128"/>
                <a:ea typeface="HGPｺﾞｼｯｸE" pitchFamily="50" charset="-128"/>
              </a:rPr>
              <a:t>「</a:t>
            </a:r>
            <a:r>
              <a:rPr kumimoji="1" lang="ja-JP" altLang="en-US" dirty="0">
                <a:ln w="0"/>
                <a:solidFill>
                  <a:schemeClr val="tx1"/>
                </a:solidFill>
                <a:latin typeface="HGPｺﾞｼｯｸE" pitchFamily="50" charset="-128"/>
                <a:ea typeface="HGPｺﾞｼｯｸE" pitchFamily="50" charset="-128"/>
              </a:rPr>
              <a:t>不適切な情報を</a:t>
            </a:r>
            <a:endParaRPr kumimoji="1" lang="en-US" altLang="ja-JP" dirty="0">
              <a:ln w="0"/>
              <a:solidFill>
                <a:schemeClr val="tx1"/>
              </a:solidFill>
              <a:latin typeface="HGPｺﾞｼｯｸE" pitchFamily="50" charset="-128"/>
              <a:ea typeface="HGPｺﾞｼｯｸE" pitchFamily="50" charset="-128"/>
            </a:endParaRPr>
          </a:p>
          <a:p>
            <a:pPr algn="ctr"/>
            <a:r>
              <a:rPr kumimoji="1" lang="ja-JP" altLang="en-US" dirty="0">
                <a:ln w="0"/>
                <a:solidFill>
                  <a:schemeClr val="tx1"/>
                </a:solidFill>
                <a:latin typeface="HGPｺﾞｼｯｸE" pitchFamily="50" charset="-128"/>
                <a:ea typeface="HGPｺﾞｼｯｸE" pitchFamily="50" charset="-128"/>
              </a:rPr>
              <a:t>送る・発信する」</a:t>
            </a:r>
            <a:endParaRPr kumimoji="1" lang="en-US" altLang="ja-JP" dirty="0">
              <a:ln w="0"/>
              <a:solidFill>
                <a:schemeClr val="tx1"/>
              </a:solidFill>
              <a:latin typeface="HGPｺﾞｼｯｸE" pitchFamily="50" charset="-128"/>
              <a:ea typeface="HGPｺﾞｼｯｸE" pitchFamily="50" charset="-128"/>
            </a:endParaRPr>
          </a:p>
          <a:p>
            <a:pPr algn="ctr"/>
            <a:endParaRPr lang="en-US" altLang="ja-JP" dirty="0">
              <a:ln w="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400" dirty="0">
              <a:ln w="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400" dirty="0">
              <a:ln w="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400" dirty="0">
              <a:ln w="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400" dirty="0">
              <a:ln w="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400" dirty="0">
              <a:ln w="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400" dirty="0">
              <a:ln w="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400" dirty="0">
              <a:ln w="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400" dirty="0">
                <a:ln w="0"/>
                <a:solidFill>
                  <a:schemeClr val="tx1"/>
                </a:solidFill>
                <a:latin typeface="HG丸ｺﾞｼｯｸM-PRO" panose="020F0600000000000000" pitchFamily="50" charset="-128"/>
                <a:ea typeface="HG丸ｺﾞｼｯｸM-PRO" panose="020F0600000000000000" pitchFamily="50" charset="-128"/>
              </a:rPr>
              <a:t>悪口・いじり、</a:t>
            </a:r>
            <a:br>
              <a:rPr kumimoji="1" lang="en-US" altLang="ja-JP" sz="1400" dirty="0">
                <a:ln w="0"/>
                <a:solidFill>
                  <a:schemeClr val="tx1"/>
                </a:solidFill>
                <a:latin typeface="HG丸ｺﾞｼｯｸM-PRO" panose="020F0600000000000000" pitchFamily="50" charset="-128"/>
                <a:ea typeface="HG丸ｺﾞｼｯｸM-PRO" panose="020F0600000000000000" pitchFamily="50" charset="-128"/>
              </a:rPr>
            </a:br>
            <a:r>
              <a:rPr kumimoji="1" lang="ja-JP" altLang="en-US" sz="1400" dirty="0">
                <a:ln w="0"/>
                <a:solidFill>
                  <a:schemeClr val="tx1"/>
                </a:solidFill>
                <a:latin typeface="HG丸ｺﾞｼｯｸM-PRO" panose="020F0600000000000000" pitchFamily="50" charset="-128"/>
                <a:ea typeface="HG丸ｺﾞｼｯｸM-PRO" panose="020F0600000000000000" pitchFamily="50" charset="-128"/>
              </a:rPr>
              <a:t>悪ふざけやウソの書き込み等</a:t>
            </a:r>
            <a:endParaRPr kumimoji="1" lang="en-US" altLang="ja-JP" sz="1400" dirty="0">
              <a:ln w="0"/>
              <a:solidFill>
                <a:schemeClr val="tx1"/>
              </a:solidFill>
              <a:latin typeface="HG丸ｺﾞｼｯｸM-PRO" panose="020F0600000000000000" pitchFamily="50" charset="-128"/>
              <a:ea typeface="HG丸ｺﾞｼｯｸM-PRO" panose="020F0600000000000000" pitchFamily="50" charset="-128"/>
            </a:endParaRPr>
          </a:p>
        </p:txBody>
      </p:sp>
      <p:sp>
        <p:nvSpPr>
          <p:cNvPr id="7" name="角丸四角形 6"/>
          <p:cNvSpPr/>
          <p:nvPr/>
        </p:nvSpPr>
        <p:spPr>
          <a:xfrm>
            <a:off x="4791881" y="1053530"/>
            <a:ext cx="3110705" cy="3238784"/>
          </a:xfrm>
          <a:prstGeom prst="roundRect">
            <a:avLst>
              <a:gd name="adj" fmla="val 8536"/>
            </a:avLst>
          </a:prstGeom>
          <a:solidFill>
            <a:srgbClr val="FFFF00">
              <a:alpha val="50196"/>
            </a:srgbClr>
          </a:solidFill>
          <a:ln w="38100">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algn="ctr"/>
            <a:r>
              <a:rPr lang="ja-JP" altLang="en-US" dirty="0">
                <a:ln w="0"/>
                <a:solidFill>
                  <a:schemeClr val="tx1"/>
                </a:solidFill>
                <a:latin typeface="HGPｺﾞｼｯｸE" pitchFamily="50" charset="-128"/>
                <a:ea typeface="HGPｺﾞｼｯｸE" pitchFamily="50" charset="-128"/>
              </a:rPr>
              <a:t>「不適切な情報を</a:t>
            </a:r>
            <a:endParaRPr lang="en-US" altLang="ja-JP" dirty="0">
              <a:ln w="0"/>
              <a:solidFill>
                <a:schemeClr val="tx1"/>
              </a:solidFill>
              <a:latin typeface="HGPｺﾞｼｯｸE" pitchFamily="50" charset="-128"/>
              <a:ea typeface="HGPｺﾞｼｯｸE" pitchFamily="50" charset="-128"/>
            </a:endParaRPr>
          </a:p>
          <a:p>
            <a:pPr algn="ctr"/>
            <a:r>
              <a:rPr lang="ja-JP" altLang="en-US" dirty="0">
                <a:ln w="0"/>
                <a:solidFill>
                  <a:schemeClr val="tx1"/>
                </a:solidFill>
                <a:latin typeface="HGPｺﾞｼｯｸE" pitchFamily="50" charset="-128"/>
                <a:ea typeface="HGPｺﾞｼｯｸE" pitchFamily="50" charset="-128"/>
              </a:rPr>
              <a:t>受け取る・見る」</a:t>
            </a:r>
            <a:endParaRPr lang="en-US" altLang="ja-JP" dirty="0">
              <a:ln w="0"/>
              <a:solidFill>
                <a:schemeClr val="tx1"/>
              </a:solidFill>
              <a:latin typeface="HGPｺﾞｼｯｸE" pitchFamily="50" charset="-128"/>
              <a:ea typeface="HGPｺﾞｼｯｸE" pitchFamily="50" charset="-128"/>
            </a:endParaRPr>
          </a:p>
          <a:p>
            <a:pPr algn="ctr"/>
            <a:endParaRPr kumimoji="1" lang="en-US" altLang="ja-JP" dirty="0">
              <a:ln w="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400" dirty="0">
              <a:ln w="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400" dirty="0">
              <a:ln w="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400" dirty="0">
              <a:ln w="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400" dirty="0">
              <a:ln w="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400" dirty="0">
              <a:ln w="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400" dirty="0">
              <a:ln w="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400" dirty="0">
                <a:ln w="0"/>
                <a:solidFill>
                  <a:schemeClr val="tx1"/>
                </a:solidFill>
                <a:latin typeface="HG丸ｺﾞｼｯｸM-PRO" panose="020F0600000000000000" pitchFamily="50" charset="-128"/>
                <a:ea typeface="HG丸ｺﾞｼｯｸM-PRO" panose="020F0600000000000000" pitchFamily="50" charset="-128"/>
              </a:rPr>
              <a:t>知らない人からの誘い出し、</a:t>
            </a:r>
            <a:br>
              <a:rPr lang="en-US" altLang="ja-JP" sz="1400" dirty="0">
                <a:ln w="0"/>
                <a:solidFill>
                  <a:schemeClr val="tx1"/>
                </a:solidFill>
                <a:latin typeface="HG丸ｺﾞｼｯｸM-PRO" panose="020F0600000000000000" pitchFamily="50" charset="-128"/>
                <a:ea typeface="HG丸ｺﾞｼｯｸM-PRO" panose="020F0600000000000000" pitchFamily="50" charset="-128"/>
              </a:rPr>
            </a:br>
            <a:r>
              <a:rPr lang="ja-JP" altLang="en-US" sz="1400" dirty="0">
                <a:ln w="0"/>
                <a:solidFill>
                  <a:schemeClr val="tx1"/>
                </a:solidFill>
                <a:latin typeface="HG丸ｺﾞｼｯｸM-PRO" panose="020F0600000000000000" pitchFamily="50" charset="-128"/>
                <a:ea typeface="HG丸ｺﾞｼｯｸM-PRO" panose="020F0600000000000000" pitchFamily="50" charset="-128"/>
              </a:rPr>
              <a:t>青少年にふさわしくないサイトの閲覧等</a:t>
            </a:r>
          </a:p>
        </p:txBody>
      </p:sp>
      <p:sp>
        <p:nvSpPr>
          <p:cNvPr id="8" name="角丸四角形 7"/>
          <p:cNvSpPr/>
          <p:nvPr/>
        </p:nvSpPr>
        <p:spPr>
          <a:xfrm>
            <a:off x="8169077" y="1053530"/>
            <a:ext cx="3110705" cy="3238784"/>
          </a:xfrm>
          <a:prstGeom prst="roundRect">
            <a:avLst>
              <a:gd name="adj" fmla="val 9318"/>
            </a:avLst>
          </a:prstGeom>
          <a:solidFill>
            <a:srgbClr val="FFFF00">
              <a:alpha val="50196"/>
            </a:srgbClr>
          </a:solidFill>
          <a:ln w="38100">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algn="ctr"/>
            <a:r>
              <a:rPr lang="ja-JP" altLang="en-US" dirty="0">
                <a:ln w="0"/>
                <a:solidFill>
                  <a:schemeClr val="tx1"/>
                </a:solidFill>
                <a:latin typeface="HGPｺﾞｼｯｸE" pitchFamily="50" charset="-128"/>
                <a:ea typeface="HGPｺﾞｼｯｸE" pitchFamily="50" charset="-128"/>
              </a:rPr>
              <a:t>「不適切な使い方・</a:t>
            </a:r>
            <a:br>
              <a:rPr lang="en-US" altLang="ja-JP" dirty="0">
                <a:ln w="0"/>
                <a:solidFill>
                  <a:schemeClr val="tx1"/>
                </a:solidFill>
                <a:latin typeface="HGPｺﾞｼｯｸE" pitchFamily="50" charset="-128"/>
                <a:ea typeface="HGPｺﾞｼｯｸE" pitchFamily="50" charset="-128"/>
              </a:rPr>
            </a:br>
            <a:r>
              <a:rPr lang="ja-JP" altLang="en-US" dirty="0">
                <a:ln w="0"/>
                <a:solidFill>
                  <a:schemeClr val="tx1"/>
                </a:solidFill>
                <a:latin typeface="HGPｺﾞｼｯｸE" pitchFamily="50" charset="-128"/>
                <a:ea typeface="HGPｺﾞｼｯｸE" pitchFamily="50" charset="-128"/>
              </a:rPr>
              <a:t>管理」</a:t>
            </a:r>
            <a:endParaRPr lang="en-US" altLang="ja-JP" dirty="0">
              <a:ln w="0"/>
              <a:solidFill>
                <a:schemeClr val="tx1"/>
              </a:solidFill>
              <a:latin typeface="HGPｺﾞｼｯｸE" pitchFamily="50" charset="-128"/>
              <a:ea typeface="HGPｺﾞｼｯｸE" pitchFamily="50" charset="-128"/>
            </a:endParaRPr>
          </a:p>
          <a:p>
            <a:pPr algn="ctr"/>
            <a:endParaRPr lang="en-US" altLang="ja-JP" dirty="0">
              <a:ln w="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400" dirty="0">
              <a:ln w="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400" dirty="0">
              <a:ln w="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400" dirty="0">
              <a:ln w="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400" dirty="0">
              <a:ln w="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400" dirty="0">
              <a:ln w="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400" dirty="0">
              <a:ln w="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400" dirty="0">
              <a:ln w="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400" dirty="0">
                <a:ln w="0"/>
                <a:solidFill>
                  <a:schemeClr val="tx1"/>
                </a:solidFill>
                <a:latin typeface="HG丸ｺﾞｼｯｸM-PRO" panose="020F0600000000000000" pitchFamily="50" charset="-128"/>
                <a:ea typeface="HG丸ｺﾞｼｯｸM-PRO" panose="020F0600000000000000" pitchFamily="50" charset="-128"/>
              </a:rPr>
              <a:t>長時間利用やながらスマホ、</a:t>
            </a:r>
            <a:br>
              <a:rPr lang="en-US" altLang="ja-JP" sz="1400" dirty="0">
                <a:ln w="0"/>
                <a:solidFill>
                  <a:schemeClr val="tx1"/>
                </a:solidFill>
                <a:latin typeface="HG丸ｺﾞｼｯｸM-PRO" panose="020F0600000000000000" pitchFamily="50" charset="-128"/>
                <a:ea typeface="HG丸ｺﾞｼｯｸM-PRO" panose="020F0600000000000000" pitchFamily="50" charset="-128"/>
              </a:rPr>
            </a:br>
            <a:r>
              <a:rPr lang="ja-JP" altLang="en-US" sz="1400" dirty="0">
                <a:ln w="0"/>
                <a:solidFill>
                  <a:schemeClr val="tx1"/>
                </a:solidFill>
                <a:latin typeface="HG丸ｺﾞｼｯｸM-PRO" panose="020F0600000000000000" pitchFamily="50" charset="-128"/>
                <a:ea typeface="HG丸ｺﾞｼｯｸM-PRO" panose="020F0600000000000000" pitchFamily="50" charset="-128"/>
              </a:rPr>
              <a:t>不正アプリのダウンロードなど</a:t>
            </a:r>
          </a:p>
        </p:txBody>
      </p:sp>
      <p:sp>
        <p:nvSpPr>
          <p:cNvPr id="9" name="フローチャート: 代替処理 7"/>
          <p:cNvSpPr/>
          <p:nvPr/>
        </p:nvSpPr>
        <p:spPr>
          <a:xfrm>
            <a:off x="4791881" y="4893101"/>
            <a:ext cx="6487901" cy="499979"/>
          </a:xfrm>
          <a:prstGeom prst="flowChartAlternateProcess">
            <a:avLst/>
          </a:prstGeom>
          <a:solidFill>
            <a:srgbClr val="12B2EB">
              <a:alpha val="50196"/>
            </a:srgbClr>
          </a:solidFill>
          <a:ln w="38100">
            <a:solidFill>
              <a:schemeClr val="accent2">
                <a:lumMod val="75000"/>
              </a:schemeClr>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000" dirty="0">
                <a:latin typeface="HGP創英角ｺﾞｼｯｸUB" pitchFamily="50" charset="-128"/>
                <a:ea typeface="HGP創英角ｺﾞｼｯｸUB" pitchFamily="50" charset="-128"/>
              </a:rPr>
              <a:t>①</a:t>
            </a:r>
            <a:r>
              <a:rPr kumimoji="1" lang="ja-JP" altLang="en-US" sz="2000" dirty="0">
                <a:latin typeface="HGP創英角ｺﾞｼｯｸUB" pitchFamily="50" charset="-128"/>
                <a:ea typeface="HGP創英角ｺﾞｼｯｸUB" pitchFamily="50" charset="-128"/>
              </a:rPr>
              <a:t>設定の確認（フィルタリング等）</a:t>
            </a:r>
          </a:p>
        </p:txBody>
      </p:sp>
      <p:sp>
        <p:nvSpPr>
          <p:cNvPr id="10" name="フローチャート: 代替処理 8"/>
          <p:cNvSpPr/>
          <p:nvPr/>
        </p:nvSpPr>
        <p:spPr>
          <a:xfrm>
            <a:off x="8169077" y="5623001"/>
            <a:ext cx="3110705" cy="471089"/>
          </a:xfrm>
          <a:prstGeom prst="flowChartAlternateProcess">
            <a:avLst/>
          </a:prstGeom>
          <a:solidFill>
            <a:srgbClr val="12B2EB">
              <a:alpha val="50196"/>
            </a:srgbClr>
          </a:solidFill>
          <a:ln w="38100">
            <a:solidFill>
              <a:schemeClr val="accent2">
                <a:lumMod val="75000"/>
              </a:schemeClr>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000" dirty="0">
                <a:latin typeface="HGP創英角ｺﾞｼｯｸUB" pitchFamily="50" charset="-128"/>
                <a:ea typeface="HGP創英角ｺﾞｼｯｸUB" pitchFamily="50" charset="-128"/>
              </a:rPr>
              <a:t>②家庭でのルール</a:t>
            </a:r>
            <a:r>
              <a:rPr lang="ja-JP" altLang="en-US" sz="2000" dirty="0">
                <a:solidFill>
                  <a:schemeClr val="tx1"/>
                </a:solidFill>
                <a:latin typeface="HGP創英角ｺﾞｼｯｸUB" pitchFamily="50" charset="-128"/>
                <a:ea typeface="HGP創英角ｺﾞｼｯｸUB" pitchFamily="50" charset="-128"/>
              </a:rPr>
              <a:t>の工夫</a:t>
            </a:r>
            <a:endParaRPr kumimoji="1" lang="ja-JP" altLang="en-US" sz="2000" dirty="0">
              <a:solidFill>
                <a:schemeClr val="tx1"/>
              </a:solidFill>
              <a:latin typeface="HGP創英角ｺﾞｼｯｸUB" pitchFamily="50" charset="-128"/>
              <a:ea typeface="HGP創英角ｺﾞｼｯｸUB" pitchFamily="50" charset="-128"/>
            </a:endParaRPr>
          </a:p>
        </p:txBody>
      </p:sp>
      <p:sp>
        <p:nvSpPr>
          <p:cNvPr id="11" name="フローチャート: 代替処理 9"/>
          <p:cNvSpPr/>
          <p:nvPr/>
        </p:nvSpPr>
        <p:spPr>
          <a:xfrm>
            <a:off x="1396858" y="4879783"/>
            <a:ext cx="3155960" cy="743217"/>
          </a:xfrm>
          <a:prstGeom prst="flowChartAlternateProcess">
            <a:avLst/>
          </a:prstGeom>
          <a:solidFill>
            <a:srgbClr val="12B2EB">
              <a:alpha val="50196"/>
            </a:srgbClr>
          </a:solidFill>
          <a:ln w="38100">
            <a:solidFill>
              <a:schemeClr val="accent2">
                <a:lumMod val="75000"/>
              </a:schemeClr>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000" dirty="0">
                <a:latin typeface="HGP創英角ｺﾞｼｯｸUB" pitchFamily="50" charset="-128"/>
                <a:ea typeface="HGP創英角ｺﾞｼｯｸUB" pitchFamily="50" charset="-128"/>
              </a:rPr>
              <a:t>③コミュニケーションの</a:t>
            </a:r>
            <a:endParaRPr lang="en-US" altLang="ja-JP" sz="2000" strike="sngStrike" dirty="0">
              <a:solidFill>
                <a:srgbClr val="FF0000"/>
              </a:solidFill>
              <a:latin typeface="HGP創英角ｺﾞｼｯｸUB" pitchFamily="50" charset="-128"/>
              <a:ea typeface="HGP創英角ｺﾞｼｯｸUB" pitchFamily="50" charset="-128"/>
            </a:endParaRPr>
          </a:p>
          <a:p>
            <a:pPr algn="ctr"/>
            <a:r>
              <a:rPr lang="ja-JP" altLang="en-US" sz="2000" dirty="0">
                <a:solidFill>
                  <a:schemeClr val="tx1"/>
                </a:solidFill>
                <a:latin typeface="HGP創英角ｺﾞｼｯｸUB" pitchFamily="50" charset="-128"/>
                <a:ea typeface="HGP創英角ｺﾞｼｯｸUB" pitchFamily="50" charset="-128"/>
              </a:rPr>
              <a:t>トレーニング</a:t>
            </a:r>
            <a:endParaRPr kumimoji="1" lang="ja-JP" altLang="en-US" sz="2000" dirty="0">
              <a:solidFill>
                <a:schemeClr val="tx1"/>
              </a:solidFill>
              <a:latin typeface="HGP創英角ｺﾞｼｯｸUB" pitchFamily="50" charset="-128"/>
              <a:ea typeface="HGP創英角ｺﾞｼｯｸUB" pitchFamily="50" charset="-128"/>
            </a:endParaRPr>
          </a:p>
        </p:txBody>
      </p:sp>
      <p:sp>
        <p:nvSpPr>
          <p:cNvPr id="27" name="二等辺三角形 26"/>
          <p:cNvSpPr/>
          <p:nvPr/>
        </p:nvSpPr>
        <p:spPr>
          <a:xfrm rot="5400000">
            <a:off x="76374" y="2223884"/>
            <a:ext cx="2008475" cy="91602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08087" y="2205409"/>
            <a:ext cx="615553" cy="929100"/>
          </a:xfrm>
          <a:prstGeom prst="rect">
            <a:avLst/>
          </a:prstGeom>
          <a:noFill/>
        </p:spPr>
        <p:txBody>
          <a:bodyPr vert="eaVert" wrap="none" rtlCol="0">
            <a:spAutoFit/>
          </a:bodyPr>
          <a:lstStyle/>
          <a:p>
            <a:pPr algn="ctr"/>
            <a:r>
              <a:rPr kumimoji="1" lang="ja-JP" altLang="en-US" sz="2800" dirty="0">
                <a:solidFill>
                  <a:schemeClr val="bg1"/>
                </a:solidFill>
                <a:latin typeface="HGP創英角ｺﾞｼｯｸUB" pitchFamily="50" charset="-128"/>
                <a:ea typeface="HGP創英角ｺﾞｼｯｸUB" pitchFamily="50" charset="-128"/>
              </a:rPr>
              <a:t>要 因</a:t>
            </a:r>
          </a:p>
        </p:txBody>
      </p:sp>
      <p:sp>
        <p:nvSpPr>
          <p:cNvPr id="28" name="二等辺三角形 27"/>
          <p:cNvSpPr/>
          <p:nvPr/>
        </p:nvSpPr>
        <p:spPr>
          <a:xfrm rot="5400000">
            <a:off x="76374" y="5138534"/>
            <a:ext cx="2008475" cy="91602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608087" y="5120058"/>
            <a:ext cx="615553" cy="929102"/>
          </a:xfrm>
          <a:prstGeom prst="rect">
            <a:avLst/>
          </a:prstGeom>
          <a:noFill/>
        </p:spPr>
        <p:txBody>
          <a:bodyPr vert="eaVert" wrap="none" rtlCol="0">
            <a:spAutoFit/>
          </a:bodyPr>
          <a:lstStyle/>
          <a:p>
            <a:pPr algn="ctr"/>
            <a:r>
              <a:rPr lang="ja-JP" altLang="en-US" sz="2800" dirty="0">
                <a:solidFill>
                  <a:schemeClr val="bg1"/>
                </a:solidFill>
                <a:latin typeface="HGP創英角ｺﾞｼｯｸUB" pitchFamily="50" charset="-128"/>
                <a:ea typeface="HGP創英角ｺﾞｼｯｸUB" pitchFamily="50" charset="-128"/>
              </a:rPr>
              <a:t>対 策</a:t>
            </a:r>
          </a:p>
        </p:txBody>
      </p:sp>
      <p:pic>
        <p:nvPicPr>
          <p:cNvPr id="26" name="図 2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50790" y="2025322"/>
            <a:ext cx="1532184" cy="1403678"/>
          </a:xfrm>
          <a:prstGeom prst="rect">
            <a:avLst/>
          </a:prstGeom>
        </p:spPr>
      </p:pic>
      <p:pic>
        <p:nvPicPr>
          <p:cNvPr id="30" name="図 2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31882" y="2005122"/>
            <a:ext cx="1630702" cy="1278320"/>
          </a:xfrm>
          <a:prstGeom prst="rect">
            <a:avLst/>
          </a:prstGeom>
        </p:spPr>
      </p:pic>
      <p:pic>
        <p:nvPicPr>
          <p:cNvPr id="31" name="図 3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80154" y="1943750"/>
            <a:ext cx="1840632" cy="1544481"/>
          </a:xfrm>
          <a:prstGeom prst="rect">
            <a:avLst/>
          </a:prstGeom>
        </p:spPr>
      </p:pic>
      <p:sp>
        <p:nvSpPr>
          <p:cNvPr id="34" name="テキスト ボックス 33"/>
          <p:cNvSpPr txBox="1"/>
          <p:nvPr/>
        </p:nvSpPr>
        <p:spPr>
          <a:xfrm>
            <a:off x="7691901" y="6326082"/>
            <a:ext cx="3905945" cy="400110"/>
          </a:xfrm>
          <a:prstGeom prst="rect">
            <a:avLst/>
          </a:prstGeom>
          <a:noFill/>
        </p:spPr>
        <p:txBody>
          <a:bodyPr wrap="square" rtlCol="0">
            <a:spAutoFit/>
          </a:bodyPr>
          <a:lstStyle/>
          <a:p>
            <a:pPr algn="r"/>
            <a:r>
              <a:rPr lang="ja-JP" altLang="en-US" sz="1000" dirty="0">
                <a:latin typeface="+mn-ea"/>
              </a:rPr>
              <a:t>出典：教材「</a:t>
            </a:r>
            <a:r>
              <a:rPr lang="en-US" altLang="ja-JP" sz="1000" dirty="0">
                <a:latin typeface="+mn-ea"/>
              </a:rPr>
              <a:t>『</a:t>
            </a:r>
            <a:r>
              <a:rPr lang="ja-JP" altLang="en-US" sz="1000" dirty="0">
                <a:latin typeface="+mn-ea"/>
              </a:rPr>
              <a:t>楽しいコミュニケーション</a:t>
            </a:r>
            <a:r>
              <a:rPr lang="en-US" altLang="ja-JP" sz="1000" dirty="0">
                <a:latin typeface="+mn-ea"/>
              </a:rPr>
              <a:t>』</a:t>
            </a:r>
            <a:r>
              <a:rPr lang="ja-JP" altLang="en-US" sz="1000" dirty="0">
                <a:latin typeface="+mn-ea"/>
              </a:rPr>
              <a:t>を考えよう！家庭での対話編」</a:t>
            </a:r>
            <a:endParaRPr lang="en-US" altLang="ja-JP" sz="1000" dirty="0">
              <a:latin typeface="+mn-ea"/>
            </a:endParaRPr>
          </a:p>
          <a:p>
            <a:pPr algn="r"/>
            <a:r>
              <a:rPr lang="ja-JP" altLang="en-US" sz="1000" dirty="0">
                <a:latin typeface="+mn-ea"/>
              </a:rPr>
              <a:t>（一般財団法人</a:t>
            </a:r>
            <a:r>
              <a:rPr lang="en-US" altLang="ja-JP" sz="1000" dirty="0">
                <a:latin typeface="+mn-ea"/>
              </a:rPr>
              <a:t>LINE</a:t>
            </a:r>
            <a:r>
              <a:rPr lang="ja-JP" altLang="en-US" sz="1000" dirty="0">
                <a:latin typeface="+mn-ea"/>
              </a:rPr>
              <a:t>みらい財団）より</a:t>
            </a:r>
            <a:endParaRPr lang="zh-CN" altLang="en-US" sz="1000" dirty="0">
              <a:latin typeface="+mn-ea"/>
            </a:endParaRPr>
          </a:p>
        </p:txBody>
      </p:sp>
    </p:spTree>
    <p:extLst>
      <p:ext uri="{BB962C8B-B14F-4D97-AF65-F5344CB8AC3E}">
        <p14:creationId xmlns:p14="http://schemas.microsoft.com/office/powerpoint/2010/main" val="1495028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5</a:t>
            </a:r>
            <a:r>
              <a:rPr lang="ja-JP" altLang="en-US" dirty="0" err="1"/>
              <a:t>．</a:t>
            </a:r>
            <a:r>
              <a:rPr lang="ja-JP" altLang="en-US" dirty="0"/>
              <a:t>フィルタリング①</a:t>
            </a:r>
            <a:endParaRPr kumimoji="1" lang="ja-JP" altLang="en-US" dirty="0"/>
          </a:p>
        </p:txBody>
      </p:sp>
      <p:sp>
        <p:nvSpPr>
          <p:cNvPr id="3" name="コンテンツ プレースホルダー 2"/>
          <p:cNvSpPr>
            <a:spLocks noGrp="1"/>
          </p:cNvSpPr>
          <p:nvPr>
            <p:ph idx="1"/>
          </p:nvPr>
        </p:nvSpPr>
        <p:spPr>
          <a:xfrm>
            <a:off x="609521" y="1046748"/>
            <a:ext cx="4117533" cy="5263368"/>
          </a:xfrm>
        </p:spPr>
        <p:txBody>
          <a:bodyPr/>
          <a:lstStyle/>
          <a:p>
            <a:r>
              <a:rPr lang="ja-JP" altLang="en-US" dirty="0"/>
              <a:t>★フィルタリングとは　</a:t>
            </a:r>
          </a:p>
          <a:p>
            <a:pPr lvl="1"/>
            <a:r>
              <a:rPr lang="ja-JP" altLang="en-US" dirty="0"/>
              <a:t>子どもに見せたくない有害なサイト閲覧を制限する機能のこと。</a:t>
            </a:r>
          </a:p>
          <a:p>
            <a:pPr lvl="1"/>
            <a:r>
              <a:rPr lang="en-US" altLang="ja-JP" dirty="0"/>
              <a:t>Ex.</a:t>
            </a:r>
            <a:r>
              <a:rPr lang="ja-JP" altLang="en-US" dirty="0"/>
              <a:t>アダルト，出会い系，暴力，自殺，薬物，違法サイト等</a:t>
            </a:r>
            <a:endParaRPr lang="en-US" altLang="ja-JP" dirty="0"/>
          </a:p>
          <a:p>
            <a:pPr lvl="1"/>
            <a:endParaRPr lang="en-US" altLang="ja-JP" dirty="0"/>
          </a:p>
          <a:p>
            <a:r>
              <a:rPr lang="ja-JP" altLang="en-US" dirty="0"/>
              <a:t>★なぜ必要か　</a:t>
            </a:r>
          </a:p>
          <a:p>
            <a:pPr lvl="1"/>
            <a:r>
              <a:rPr lang="ja-JP" altLang="en-US" dirty="0"/>
              <a:t>子どもたちが有害なサイトに無防備なまま接しないために。</a:t>
            </a:r>
          </a:p>
          <a:p>
            <a:pPr lvl="1"/>
            <a:r>
              <a:rPr lang="ja-JP" altLang="en-US" dirty="0"/>
              <a:t>・悪影響を受ける</a:t>
            </a:r>
          </a:p>
          <a:p>
            <a:pPr lvl="1"/>
            <a:r>
              <a:rPr lang="ja-JP" altLang="en-US" dirty="0"/>
              <a:t>・高額な利用料を請求される</a:t>
            </a:r>
          </a:p>
          <a:p>
            <a:pPr lvl="1"/>
            <a:r>
              <a:rPr lang="ja-JP" altLang="en-US" dirty="0"/>
              <a:t>・犯罪に巻き込まれる　</a:t>
            </a:r>
            <a:r>
              <a:rPr lang="en-US" altLang="ja-JP" dirty="0"/>
              <a:t>etc.</a:t>
            </a:r>
          </a:p>
          <a:p>
            <a:pPr lvl="1"/>
            <a:endParaRPr lang="ja-JP" altLang="en-US" dirty="0"/>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41</a:t>
            </a:fld>
            <a:endParaRPr lang="ja-JP" altLang="en-US" dirty="0"/>
          </a:p>
        </p:txBody>
      </p:sp>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4897" y="1125537"/>
            <a:ext cx="6472713" cy="5242605"/>
          </a:xfrm>
          <a:prstGeom prst="rect">
            <a:avLst/>
          </a:prstGeom>
        </p:spPr>
      </p:pic>
    </p:spTree>
    <p:extLst>
      <p:ext uri="{BB962C8B-B14F-4D97-AF65-F5344CB8AC3E}">
        <p14:creationId xmlns:p14="http://schemas.microsoft.com/office/powerpoint/2010/main" val="31860694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6</a:t>
            </a:r>
            <a:r>
              <a:rPr lang="ja-JP" altLang="en-US" dirty="0" err="1"/>
              <a:t>．</a:t>
            </a:r>
            <a:r>
              <a:rPr lang="ja-JP" altLang="en-US" dirty="0"/>
              <a:t>フィルタリング②</a:t>
            </a:r>
            <a:endParaRPr kumimoji="1" lang="ja-JP" altLang="en-US" dirty="0"/>
          </a:p>
        </p:txBody>
      </p:sp>
      <p:sp>
        <p:nvSpPr>
          <p:cNvPr id="3" name="コンテンツ プレースホルダー 2"/>
          <p:cNvSpPr>
            <a:spLocks noGrp="1"/>
          </p:cNvSpPr>
          <p:nvPr>
            <p:ph idx="1"/>
          </p:nvPr>
        </p:nvSpPr>
        <p:spPr>
          <a:xfrm>
            <a:off x="609521" y="1993004"/>
            <a:ext cx="8366005" cy="4344190"/>
          </a:xfrm>
        </p:spPr>
        <p:txBody>
          <a:bodyPr/>
          <a:lstStyle/>
          <a:p>
            <a:pPr algn="l"/>
            <a:r>
              <a:rPr lang="ja-JP" altLang="en-US" dirty="0"/>
              <a:t>事業者等　</a:t>
            </a:r>
          </a:p>
          <a:p>
            <a:pPr marL="622300" lvl="1" indent="-268288" algn="l"/>
            <a:r>
              <a:rPr lang="ja-JP" altLang="en-US" dirty="0"/>
              <a:t>○青少年確認</a:t>
            </a:r>
            <a:endParaRPr lang="en-US" altLang="ja-JP" dirty="0"/>
          </a:p>
          <a:p>
            <a:pPr marL="622300" lvl="1" indent="-268288" algn="l"/>
            <a:r>
              <a:rPr lang="ja-JP" altLang="en-US" dirty="0"/>
              <a:t>○フィルタリング等の説明</a:t>
            </a:r>
            <a:endParaRPr lang="en-US" altLang="ja-JP" dirty="0"/>
          </a:p>
          <a:p>
            <a:pPr marL="622300" lvl="1" indent="-268288" algn="l"/>
            <a:r>
              <a:rPr lang="ja-JP" altLang="en-US" dirty="0"/>
              <a:t>○フィルタリングソフトウェアや</a:t>
            </a:r>
            <a:r>
              <a:rPr lang="en-US" altLang="ja-JP" dirty="0"/>
              <a:t>OS</a:t>
            </a:r>
            <a:r>
              <a:rPr lang="ja-JP" altLang="en-US" dirty="0"/>
              <a:t>の設定</a:t>
            </a:r>
            <a:endParaRPr lang="en-US" altLang="ja-JP" dirty="0"/>
          </a:p>
          <a:p>
            <a:pPr marL="622300" lvl="1" indent="-268288" algn="l"/>
            <a:endParaRPr kumimoji="1" lang="en-US" altLang="ja-JP" sz="1400" dirty="0">
              <a:latin typeface="+mn-ea"/>
              <a:ea typeface="+mn-ea"/>
            </a:endParaRPr>
          </a:p>
          <a:p>
            <a:pPr algn="l"/>
            <a:r>
              <a:rPr lang="ja-JP" altLang="en-US" dirty="0"/>
              <a:t>保護者　</a:t>
            </a:r>
          </a:p>
          <a:p>
            <a:pPr marL="622300" lvl="1" indent="-268288" algn="l"/>
            <a:r>
              <a:rPr lang="ja-JP" altLang="en-US" dirty="0"/>
              <a:t>○利用者が青少年である旨の申し出</a:t>
            </a:r>
          </a:p>
          <a:p>
            <a:pPr marL="622300" lvl="1" indent="-268288" algn="l"/>
            <a:r>
              <a:rPr lang="ja-JP" altLang="en-US" dirty="0"/>
              <a:t>○フィルタリングを利用しない場合の</a:t>
            </a:r>
            <a:br>
              <a:rPr lang="en-US" altLang="ja-JP" dirty="0"/>
            </a:br>
            <a:r>
              <a:rPr lang="ja-JP" altLang="en-US" dirty="0"/>
              <a:t>理由書の提出</a:t>
            </a:r>
          </a:p>
          <a:p>
            <a:pPr marL="622300" lvl="1" indent="-268288" algn="l"/>
            <a:r>
              <a:rPr lang="ja-JP" altLang="en-US" dirty="0"/>
              <a:t>○フィルタリングの設定を希望しない場合の理由書を提出</a:t>
            </a:r>
            <a:endParaRPr lang="en-US" altLang="ja-JP" dirty="0"/>
          </a:p>
          <a:p>
            <a:pPr marL="622300" lvl="1" indent="-268288" algn="l"/>
            <a:r>
              <a:rPr lang="ja-JP" altLang="en-US" dirty="0"/>
              <a:t>○子どもの適切なインターネット利用の管理</a:t>
            </a:r>
            <a:endParaRPr kumimoji="1" lang="en-US" altLang="ja-JP" sz="1400" dirty="0">
              <a:latin typeface="+mn-ea"/>
              <a:ea typeface="+mn-ea"/>
            </a:endParaRPr>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42</a:t>
            </a:fld>
            <a:endParaRPr lang="ja-JP" altLang="en-US" dirty="0"/>
          </a:p>
        </p:txBody>
      </p:sp>
      <p:sp>
        <p:nvSpPr>
          <p:cNvPr id="7" name="コンテンツ プレースホルダー 2"/>
          <p:cNvSpPr txBox="1">
            <a:spLocks/>
          </p:cNvSpPr>
          <p:nvPr/>
        </p:nvSpPr>
        <p:spPr>
          <a:xfrm>
            <a:off x="609522" y="1125538"/>
            <a:ext cx="10886284" cy="864095"/>
          </a:xfrm>
          <a:prstGeom prst="rect">
            <a:avLst/>
          </a:prstGeom>
        </p:spPr>
        <p:txBody>
          <a:bodyPr vert="horz" lIns="0" tIns="0" rIns="0" bIns="0" rtlCol="0">
            <a:noAutofit/>
          </a:bodyPr>
          <a:lstStyle>
            <a:lvl1pPr marL="0" indent="0" algn="just" defTabSz="1088502" rtl="0" eaLnBrk="1" latinLnBrk="0" hangingPunct="1">
              <a:spcBef>
                <a:spcPct val="20000"/>
              </a:spcBef>
              <a:buFontTx/>
              <a:buNone/>
              <a:defRPr kumimoji="1" sz="2800" kern="1200">
                <a:solidFill>
                  <a:schemeClr val="accent1"/>
                </a:solidFill>
                <a:latin typeface="HGPｺﾞｼｯｸE" pitchFamily="50" charset="-128"/>
                <a:ea typeface="HGPｺﾞｼｯｸE" pitchFamily="50" charset="-128"/>
                <a:cs typeface="+mn-cs"/>
              </a:defRPr>
            </a:lvl1pPr>
            <a:lvl2pPr marL="360363" indent="-6350" algn="just" defTabSz="1088502" rtl="0" eaLnBrk="1" latinLnBrk="0" hangingPunct="1">
              <a:spcBef>
                <a:spcPct val="20000"/>
              </a:spcBef>
              <a:buFontTx/>
              <a:buNone/>
              <a:defRPr kumimoji="1" sz="2200" kern="1200">
                <a:solidFill>
                  <a:schemeClr val="tx1"/>
                </a:solidFill>
                <a:latin typeface="HG丸ｺﾞｼｯｸM-PRO" pitchFamily="50" charset="-128"/>
                <a:ea typeface="HG丸ｺﾞｼｯｸM-PRO" pitchFamily="50" charset="-128"/>
                <a:cs typeface="+mn-cs"/>
              </a:defRPr>
            </a:lvl2pPr>
            <a:lvl3pPr marL="354013" indent="0" algn="just" defTabSz="1088502" rtl="0" eaLnBrk="1" latinLnBrk="0" hangingPunct="1">
              <a:spcBef>
                <a:spcPct val="20000"/>
              </a:spcBef>
              <a:buFontTx/>
              <a:buNone/>
              <a:defRPr kumimoji="1" sz="2000" kern="1200">
                <a:solidFill>
                  <a:schemeClr val="tx1"/>
                </a:solidFill>
                <a:latin typeface="+mn-ea"/>
                <a:ea typeface="+mn-ea"/>
                <a:cs typeface="+mn-cs"/>
              </a:defRPr>
            </a:lvl3pPr>
            <a:lvl4pPr marL="1904878" indent="-272125" algn="just"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4pPr>
            <a:lvl5pPr marL="2449129" indent="-272125" algn="just"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9pPr>
          </a:lstStyle>
          <a:p>
            <a:pPr marL="622300" lvl="1" indent="-268288">
              <a:tabLst>
                <a:tab pos="1611313" algn="l"/>
              </a:tabLst>
            </a:pPr>
            <a:r>
              <a:rPr lang="en-US" altLang="ja-JP" dirty="0"/>
              <a:t>※</a:t>
            </a:r>
            <a:r>
              <a:rPr lang="ja-JP" altLang="en-US" dirty="0"/>
              <a:t>法律や条例により、青少年（１８歳未満）が利用する携帯電話を契約する場合に、下記の事項が義務付けられています。</a:t>
            </a:r>
            <a:endParaRPr lang="en-US" altLang="ja-JP" dirty="0"/>
          </a:p>
        </p:txBody>
      </p:sp>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27254" y="1629593"/>
            <a:ext cx="5209011" cy="3879781"/>
          </a:xfrm>
          <a:prstGeom prst="rect">
            <a:avLst/>
          </a:prstGeom>
        </p:spPr>
      </p:pic>
    </p:spTree>
    <p:extLst>
      <p:ext uri="{BB962C8B-B14F-4D97-AF65-F5344CB8AC3E}">
        <p14:creationId xmlns:p14="http://schemas.microsoft.com/office/powerpoint/2010/main" val="2253144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7</a:t>
            </a:r>
            <a:r>
              <a:rPr lang="ja-JP" altLang="en-US" dirty="0" err="1"/>
              <a:t>．</a:t>
            </a:r>
            <a:r>
              <a:rPr lang="ja-JP" altLang="en-US" dirty="0"/>
              <a:t>フィルタリング③</a:t>
            </a:r>
            <a:endParaRPr kumimoji="1" lang="ja-JP" altLang="en-US" dirty="0"/>
          </a:p>
        </p:txBody>
      </p:sp>
      <p:sp>
        <p:nvSpPr>
          <p:cNvPr id="3" name="コンテンツ プレースホルダー 2"/>
          <p:cNvSpPr>
            <a:spLocks noGrp="1"/>
          </p:cNvSpPr>
          <p:nvPr>
            <p:ph idx="1"/>
          </p:nvPr>
        </p:nvSpPr>
        <p:spPr>
          <a:xfrm>
            <a:off x="609521" y="1046748"/>
            <a:ext cx="10971372" cy="510838"/>
          </a:xfrm>
        </p:spPr>
        <p:txBody>
          <a:bodyPr/>
          <a:lstStyle/>
          <a:p>
            <a:r>
              <a:rPr kumimoji="1" lang="ja-JP" altLang="en-US" dirty="0">
                <a:solidFill>
                  <a:schemeClr val="tx1"/>
                </a:solidFill>
              </a:rPr>
              <a:t>各種フィルタリングサービス</a:t>
            </a:r>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43</a:t>
            </a:fld>
            <a:endParaRPr lang="ja-JP" altLang="en-US" dirty="0"/>
          </a:p>
        </p:txBody>
      </p:sp>
      <p:sp>
        <p:nvSpPr>
          <p:cNvPr id="6" name="コンテンツ プレースホルダー 5"/>
          <p:cNvSpPr txBox="1">
            <a:spLocks/>
          </p:cNvSpPr>
          <p:nvPr/>
        </p:nvSpPr>
        <p:spPr>
          <a:xfrm>
            <a:off x="8041085" y="6165518"/>
            <a:ext cx="3538005" cy="215444"/>
          </a:xfrm>
          <a:prstGeom prst="rect">
            <a:avLst/>
          </a:prstGeom>
        </p:spPr>
        <p:txBody>
          <a:bodyPr vert="horz" wrap="square" lIns="0" tIns="0" rIns="0" bIns="0" rtlCol="0">
            <a:spAutoFit/>
          </a:bodyPr>
          <a:lstStyle>
            <a:lvl1pPr marL="0" indent="0" algn="just" defTabSz="1088502" rtl="0" eaLnBrk="1" latinLnBrk="0" hangingPunct="1">
              <a:spcBef>
                <a:spcPct val="20000"/>
              </a:spcBef>
              <a:buFontTx/>
              <a:buNone/>
              <a:defRPr kumimoji="1" sz="2800" kern="1200">
                <a:solidFill>
                  <a:schemeClr val="accent1"/>
                </a:solidFill>
                <a:latin typeface="HGPｺﾞｼｯｸE" pitchFamily="50" charset="-128"/>
                <a:ea typeface="HGPｺﾞｼｯｸE" pitchFamily="50" charset="-128"/>
                <a:cs typeface="+mn-cs"/>
              </a:defRPr>
            </a:lvl1pPr>
            <a:lvl2pPr marL="360363" indent="-6350" algn="just" defTabSz="1088502" rtl="0" eaLnBrk="1" latinLnBrk="0" hangingPunct="1">
              <a:spcBef>
                <a:spcPct val="20000"/>
              </a:spcBef>
              <a:buFontTx/>
              <a:buNone/>
              <a:defRPr kumimoji="1" sz="2200" kern="1200">
                <a:solidFill>
                  <a:schemeClr val="tx1"/>
                </a:solidFill>
                <a:latin typeface="HG丸ｺﾞｼｯｸM-PRO" pitchFamily="50" charset="-128"/>
                <a:ea typeface="HG丸ｺﾞｼｯｸM-PRO" pitchFamily="50" charset="-128"/>
                <a:cs typeface="+mn-cs"/>
              </a:defRPr>
            </a:lvl2pPr>
            <a:lvl3pPr marL="354013" indent="0" algn="just" defTabSz="1088502" rtl="0" eaLnBrk="1" latinLnBrk="0" hangingPunct="1">
              <a:spcBef>
                <a:spcPct val="20000"/>
              </a:spcBef>
              <a:buFontTx/>
              <a:buNone/>
              <a:defRPr kumimoji="1" sz="2000" kern="1200">
                <a:solidFill>
                  <a:schemeClr val="tx1"/>
                </a:solidFill>
                <a:latin typeface="+mn-ea"/>
                <a:ea typeface="+mn-ea"/>
                <a:cs typeface="+mn-cs"/>
              </a:defRPr>
            </a:lvl3pPr>
            <a:lvl4pPr marL="1904878" indent="-272125" algn="just"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4pPr>
            <a:lvl5pPr marL="2449129" indent="-272125" algn="just"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9pPr>
          </a:lstStyle>
          <a:p>
            <a:r>
              <a:rPr lang="en-US" altLang="ja-JP" sz="1400">
                <a:solidFill>
                  <a:schemeClr val="tx1"/>
                </a:solidFill>
                <a:latin typeface="+mj-ea"/>
                <a:ea typeface="+mj-ea"/>
              </a:rPr>
              <a:t>※</a:t>
            </a:r>
            <a:r>
              <a:rPr lang="ja-JP" altLang="en-US" sz="1400">
                <a:solidFill>
                  <a:schemeClr val="tx1"/>
                </a:solidFill>
                <a:latin typeface="+mj-ea"/>
                <a:ea typeface="+mj-ea"/>
              </a:rPr>
              <a:t>詳しくは各社ホームページをご確認ください。</a:t>
            </a:r>
            <a:endParaRPr lang="en-US" altLang="ja-JP" sz="1400" dirty="0">
              <a:solidFill>
                <a:schemeClr val="tx1"/>
              </a:solidFill>
              <a:latin typeface="+mj-ea"/>
              <a:ea typeface="+mj-ea"/>
            </a:endParaRPr>
          </a:p>
        </p:txBody>
      </p:sp>
      <p:graphicFrame>
        <p:nvGraphicFramePr>
          <p:cNvPr id="8" name="表 7"/>
          <p:cNvGraphicFramePr>
            <a:graphicFrameLocks noGrp="1"/>
          </p:cNvGraphicFramePr>
          <p:nvPr>
            <p:extLst>
              <p:ext uri="{D42A27DB-BD31-4B8C-83A1-F6EECF244321}">
                <p14:modId xmlns:p14="http://schemas.microsoft.com/office/powerpoint/2010/main" val="1648283372"/>
              </p:ext>
            </p:extLst>
          </p:nvPr>
        </p:nvGraphicFramePr>
        <p:xfrm>
          <a:off x="881094" y="1556405"/>
          <a:ext cx="10110655" cy="4267043"/>
        </p:xfrm>
        <a:graphic>
          <a:graphicData uri="http://schemas.openxmlformats.org/drawingml/2006/table">
            <a:tbl>
              <a:tblPr firstRow="1" bandRow="1">
                <a:tableStyleId>{5940675A-B579-460E-94D1-54222C63F5DA}</a:tableStyleId>
              </a:tblPr>
              <a:tblGrid>
                <a:gridCol w="2022131">
                  <a:extLst>
                    <a:ext uri="{9D8B030D-6E8A-4147-A177-3AD203B41FA5}">
                      <a16:colId xmlns:a16="http://schemas.microsoft.com/office/drawing/2014/main" val="4020536170"/>
                    </a:ext>
                  </a:extLst>
                </a:gridCol>
                <a:gridCol w="2022131">
                  <a:extLst>
                    <a:ext uri="{9D8B030D-6E8A-4147-A177-3AD203B41FA5}">
                      <a16:colId xmlns:a16="http://schemas.microsoft.com/office/drawing/2014/main" val="3523051301"/>
                    </a:ext>
                  </a:extLst>
                </a:gridCol>
                <a:gridCol w="2022131">
                  <a:extLst>
                    <a:ext uri="{9D8B030D-6E8A-4147-A177-3AD203B41FA5}">
                      <a16:colId xmlns:a16="http://schemas.microsoft.com/office/drawing/2014/main" val="2447020643"/>
                    </a:ext>
                  </a:extLst>
                </a:gridCol>
                <a:gridCol w="2022131">
                  <a:extLst>
                    <a:ext uri="{9D8B030D-6E8A-4147-A177-3AD203B41FA5}">
                      <a16:colId xmlns:a16="http://schemas.microsoft.com/office/drawing/2014/main" val="1519803706"/>
                    </a:ext>
                  </a:extLst>
                </a:gridCol>
                <a:gridCol w="2022131">
                  <a:extLst>
                    <a:ext uri="{9D8B030D-6E8A-4147-A177-3AD203B41FA5}">
                      <a16:colId xmlns:a16="http://schemas.microsoft.com/office/drawing/2014/main" val="3286704710"/>
                    </a:ext>
                  </a:extLst>
                </a:gridCol>
              </a:tblGrid>
              <a:tr h="472355">
                <a:tc rowSpan="2">
                  <a:txBody>
                    <a:bodyPr/>
                    <a:lstStyle/>
                    <a:p>
                      <a:endParaRPr kumimoji="1" lang="ja-JP" altLang="en-US" dirty="0"/>
                    </a:p>
                  </a:txBody>
                  <a:tcPr anchor="ctr">
                    <a:solidFill>
                      <a:schemeClr val="accent5">
                        <a:lumMod val="40000"/>
                        <a:lumOff val="60000"/>
                      </a:schemeClr>
                    </a:solidFill>
                  </a:tcPr>
                </a:tc>
                <a:tc gridSpan="2">
                  <a:txBody>
                    <a:bodyPr/>
                    <a:lstStyle/>
                    <a:p>
                      <a:pPr algn="ctr"/>
                      <a:r>
                        <a:rPr kumimoji="1" lang="en-US" altLang="ja-JP" dirty="0"/>
                        <a:t>Android</a:t>
                      </a:r>
                      <a:endParaRPr kumimoji="1" lang="ja-JP" altLang="en-US" dirty="0"/>
                    </a:p>
                  </a:txBody>
                  <a:tcPr anchor="ctr">
                    <a:solidFill>
                      <a:schemeClr val="accent5">
                        <a:lumMod val="40000"/>
                        <a:lumOff val="60000"/>
                      </a:schemeClr>
                    </a:solidFill>
                  </a:tcPr>
                </a:tc>
                <a:tc hMerge="1">
                  <a:txBody>
                    <a:bodyPr/>
                    <a:lstStyle/>
                    <a:p>
                      <a:endParaRPr kumimoji="1" lang="ja-JP" altLang="en-US" dirty="0"/>
                    </a:p>
                  </a:txBody>
                  <a:tcPr>
                    <a:solidFill>
                      <a:schemeClr val="accent5">
                        <a:lumMod val="40000"/>
                        <a:lumOff val="60000"/>
                      </a:schemeClr>
                    </a:solidFill>
                  </a:tcPr>
                </a:tc>
                <a:tc gridSpan="2">
                  <a:txBody>
                    <a:bodyPr/>
                    <a:lstStyle/>
                    <a:p>
                      <a:pPr algn="ctr"/>
                      <a:r>
                        <a:rPr kumimoji="1" lang="en-US" altLang="ja-JP" dirty="0"/>
                        <a:t>iOS</a:t>
                      </a:r>
                      <a:endParaRPr kumimoji="1" lang="ja-JP" altLang="en-US" dirty="0"/>
                    </a:p>
                  </a:txBody>
                  <a:tcPr anchor="ctr">
                    <a:solidFill>
                      <a:schemeClr val="accent5">
                        <a:lumMod val="40000"/>
                        <a:lumOff val="60000"/>
                      </a:schemeClr>
                    </a:solidFill>
                  </a:tcPr>
                </a:tc>
                <a:tc hMerge="1">
                  <a:txBody>
                    <a:bodyPr/>
                    <a:lstStyle/>
                    <a:p>
                      <a:endParaRPr kumimoji="1" lang="ja-JP" altLang="en-US" dirty="0"/>
                    </a:p>
                  </a:txBody>
                  <a:tcPr>
                    <a:solidFill>
                      <a:schemeClr val="accent5">
                        <a:lumMod val="40000"/>
                        <a:lumOff val="60000"/>
                      </a:schemeClr>
                    </a:solidFill>
                  </a:tcPr>
                </a:tc>
                <a:extLst>
                  <a:ext uri="{0D108BD9-81ED-4DB2-BD59-A6C34878D82A}">
                    <a16:rowId xmlns:a16="http://schemas.microsoft.com/office/drawing/2014/main" val="4166536819"/>
                  </a:ext>
                </a:extLst>
              </a:tr>
              <a:tr h="448642">
                <a:tc vMerge="1">
                  <a:txBody>
                    <a:bodyPr/>
                    <a:lstStyle/>
                    <a:p>
                      <a:endParaRPr kumimoji="1" lang="ja-JP" altLang="en-US" dirty="0"/>
                    </a:p>
                  </a:txBody>
                  <a:tcPr>
                    <a:solidFill>
                      <a:schemeClr val="accent5">
                        <a:lumMod val="40000"/>
                        <a:lumOff val="60000"/>
                      </a:schemeClr>
                    </a:solidFill>
                  </a:tcPr>
                </a:tc>
                <a:tc>
                  <a:txBody>
                    <a:bodyPr/>
                    <a:lstStyle/>
                    <a:p>
                      <a:pPr algn="ctr"/>
                      <a:r>
                        <a:rPr kumimoji="1" lang="en-US" altLang="ja-JP" dirty="0"/>
                        <a:t>Web</a:t>
                      </a:r>
                      <a:endParaRPr kumimoji="1" lang="ja-JP" altLang="en-US" dirty="0"/>
                    </a:p>
                  </a:txBody>
                  <a:tcPr anchor="ctr">
                    <a:solidFill>
                      <a:schemeClr val="accent5">
                        <a:lumMod val="40000"/>
                        <a:lumOff val="60000"/>
                      </a:schemeClr>
                    </a:solidFill>
                  </a:tcPr>
                </a:tc>
                <a:tc>
                  <a:txBody>
                    <a:bodyPr/>
                    <a:lstStyle/>
                    <a:p>
                      <a:pPr algn="ctr"/>
                      <a:r>
                        <a:rPr kumimoji="1" lang="ja-JP" altLang="en-US" dirty="0"/>
                        <a:t>アプリ</a:t>
                      </a:r>
                    </a:p>
                  </a:txBody>
                  <a:tcPr anchor="ctr">
                    <a:solidFill>
                      <a:schemeClr val="accent5">
                        <a:lumMod val="40000"/>
                        <a:lumOff val="60000"/>
                      </a:schemeClr>
                    </a:solidFill>
                  </a:tcPr>
                </a:tc>
                <a:tc>
                  <a:txBody>
                    <a:bodyPr/>
                    <a:lstStyle/>
                    <a:p>
                      <a:pPr algn="ctr"/>
                      <a:r>
                        <a:rPr kumimoji="1" lang="en-US" altLang="ja-JP" dirty="0"/>
                        <a:t>Web</a:t>
                      </a:r>
                      <a:endParaRPr kumimoji="1" lang="ja-JP" altLang="en-US" dirty="0"/>
                    </a:p>
                  </a:txBody>
                  <a:tcPr anchor="ctr">
                    <a:solidFill>
                      <a:schemeClr val="accent5">
                        <a:lumMod val="40000"/>
                        <a:lumOff val="60000"/>
                      </a:schemeClr>
                    </a:solidFill>
                  </a:tcPr>
                </a:tc>
                <a:tc>
                  <a:txBody>
                    <a:bodyPr/>
                    <a:lstStyle/>
                    <a:p>
                      <a:pPr algn="ctr"/>
                      <a:r>
                        <a:rPr kumimoji="1" lang="ja-JP" altLang="en-US" dirty="0"/>
                        <a:t>アプリ</a:t>
                      </a:r>
                    </a:p>
                  </a:txBody>
                  <a:tcPr anchor="ctr">
                    <a:solidFill>
                      <a:schemeClr val="accent5">
                        <a:lumMod val="40000"/>
                        <a:lumOff val="60000"/>
                      </a:schemeClr>
                    </a:solidFill>
                  </a:tcPr>
                </a:tc>
                <a:extLst>
                  <a:ext uri="{0D108BD9-81ED-4DB2-BD59-A6C34878D82A}">
                    <a16:rowId xmlns:a16="http://schemas.microsoft.com/office/drawing/2014/main" val="1056064298"/>
                  </a:ext>
                </a:extLst>
              </a:tr>
              <a:tr h="1673023">
                <a:tc>
                  <a:txBody>
                    <a:bodyPr/>
                    <a:lstStyle/>
                    <a:p>
                      <a:r>
                        <a:rPr kumimoji="1" lang="en-US" altLang="ja-JP" dirty="0" err="1"/>
                        <a:t>docomo</a:t>
                      </a:r>
                      <a:r>
                        <a:rPr kumimoji="1" lang="ja-JP" altLang="en-US" dirty="0" err="1"/>
                        <a:t>、</a:t>
                      </a:r>
                      <a:r>
                        <a:rPr kumimoji="1" lang="en-US" altLang="ja-JP" dirty="0"/>
                        <a:t>KDDI</a:t>
                      </a:r>
                      <a:r>
                        <a:rPr kumimoji="1" lang="ja-JP" altLang="en-US" dirty="0" err="1"/>
                        <a:t>、</a:t>
                      </a:r>
                      <a:r>
                        <a:rPr kumimoji="1" lang="en-US" altLang="ja-JP" dirty="0"/>
                        <a:t>Softbank</a:t>
                      </a:r>
                      <a:r>
                        <a:rPr kumimoji="1" lang="ja-JP" altLang="en-US" dirty="0" err="1"/>
                        <a:t>、</a:t>
                      </a:r>
                      <a:r>
                        <a:rPr kumimoji="1" lang="en-US" altLang="ja-JP" dirty="0" err="1"/>
                        <a:t>Y!mobile</a:t>
                      </a:r>
                      <a:endParaRPr kumimoji="1" lang="en-US" altLang="ja-JP" dirty="0"/>
                    </a:p>
                  </a:txBody>
                  <a:tcPr anchor="ctr">
                    <a:solidFill>
                      <a:schemeClr val="accent5">
                        <a:lumMod val="40000"/>
                        <a:lumOff val="60000"/>
                      </a:schemeClr>
                    </a:solidFill>
                  </a:tcPr>
                </a:tc>
                <a:tc gridSpan="3">
                  <a:txBody>
                    <a:bodyPr/>
                    <a:lstStyle/>
                    <a:p>
                      <a:pPr algn="ctr"/>
                      <a:r>
                        <a:rPr kumimoji="1" lang="ja-JP" altLang="en-US" dirty="0"/>
                        <a:t>あんしんフィルター</a:t>
                      </a:r>
                    </a:p>
                  </a:txBody>
                  <a:tcPr/>
                </a:tc>
                <a:tc hMerge="1">
                  <a:txBody>
                    <a:bodyPr/>
                    <a:lstStyle/>
                    <a:p>
                      <a:endParaRPr kumimoji="1" lang="ja-JP" altLang="en-US" dirty="0"/>
                    </a:p>
                  </a:txBody>
                  <a:tcPr/>
                </a:tc>
                <a:tc hMerge="1">
                  <a:txBody>
                    <a:bodyPr/>
                    <a:lstStyle/>
                    <a:p>
                      <a:pPr algn="ctr"/>
                      <a:endParaRPr kumimoji="1" lang="ja-JP" altLang="en-US" dirty="0"/>
                    </a:p>
                  </a:txBody>
                  <a:tcPr anchor="ctr"/>
                </a:tc>
                <a:tc rowSpan="2">
                  <a:txBody>
                    <a:bodyPr/>
                    <a:lstStyle/>
                    <a:p>
                      <a:pPr algn="ctr"/>
                      <a:endParaRPr kumimoji="1" lang="en-US" altLang="ja-JP" dirty="0"/>
                    </a:p>
                    <a:p>
                      <a:pPr algn="ctr"/>
                      <a:endParaRPr kumimoji="1" lang="en-US" altLang="ja-JP" dirty="0"/>
                    </a:p>
                    <a:p>
                      <a:pPr algn="ctr"/>
                      <a:r>
                        <a:rPr kumimoji="1" lang="ja-JP" altLang="en-US" dirty="0"/>
                        <a:t>スクリーン</a:t>
                      </a:r>
                      <a:endParaRPr kumimoji="1" lang="en-US" altLang="ja-JP" dirty="0"/>
                    </a:p>
                    <a:p>
                      <a:pPr algn="ctr"/>
                      <a:r>
                        <a:rPr kumimoji="1" lang="ja-JP" altLang="en-US" dirty="0"/>
                        <a:t>タイム</a:t>
                      </a:r>
                    </a:p>
                  </a:txBody>
                  <a:tcPr/>
                </a:tc>
                <a:extLst>
                  <a:ext uri="{0D108BD9-81ED-4DB2-BD59-A6C34878D82A}">
                    <a16:rowId xmlns:a16="http://schemas.microsoft.com/office/drawing/2014/main" val="3458319132"/>
                  </a:ext>
                </a:extLst>
              </a:tr>
              <a:tr h="1673023">
                <a:tc>
                  <a:txBody>
                    <a:bodyPr/>
                    <a:lstStyle/>
                    <a:p>
                      <a:r>
                        <a:rPr kumimoji="1" lang="ja-JP" altLang="en-US" dirty="0"/>
                        <a:t>その他の携帯電話業者（格安スマホ）</a:t>
                      </a:r>
                    </a:p>
                  </a:txBody>
                  <a:tcPr anchor="ctr">
                    <a:solidFill>
                      <a:schemeClr val="accent5">
                        <a:lumMod val="40000"/>
                        <a:lumOff val="60000"/>
                      </a:schemeClr>
                    </a:solidFill>
                  </a:tcPr>
                </a:tc>
                <a:tc gridSpan="3">
                  <a:txBody>
                    <a:bodyPr/>
                    <a:lstStyle/>
                    <a:p>
                      <a:pPr algn="ctr"/>
                      <a:r>
                        <a:rPr kumimoji="1" lang="ja-JP" altLang="en-US" dirty="0"/>
                        <a:t>各事業者提供するフィルタリングサービス、</a:t>
                      </a:r>
                      <a:endParaRPr kumimoji="1" lang="en-US" altLang="ja-JP" dirty="0"/>
                    </a:p>
                    <a:p>
                      <a:pPr algn="ctr"/>
                      <a:r>
                        <a:rPr kumimoji="1" lang="ja-JP" altLang="en-US" dirty="0"/>
                        <a:t>各種フィルタリングアプリ等</a:t>
                      </a:r>
                      <a:endParaRPr kumimoji="1" lang="en-US" altLang="ja-JP" dirty="0"/>
                    </a:p>
                  </a:txBody>
                  <a:tcPr anchor="ctr"/>
                </a:tc>
                <a:tc hMerge="1">
                  <a:txBody>
                    <a:bodyPr/>
                    <a:lstStyle/>
                    <a:p>
                      <a:endParaRPr kumimoji="1" lang="ja-JP" altLang="en-US" dirty="0"/>
                    </a:p>
                  </a:txBody>
                  <a:tcPr/>
                </a:tc>
                <a:tc hMerge="1">
                  <a:txBody>
                    <a:bodyPr/>
                    <a:lstStyle/>
                    <a:p>
                      <a:endParaRPr kumimoji="1" lang="ja-JP" altLang="en-US" dirty="0"/>
                    </a:p>
                  </a:txBody>
                  <a:tcPr/>
                </a:tc>
                <a:tc vMerge="1">
                  <a:txBody>
                    <a:bodyPr/>
                    <a:lstStyle/>
                    <a:p>
                      <a:endParaRPr kumimoji="1" lang="ja-JP" altLang="en-US" dirty="0"/>
                    </a:p>
                  </a:txBody>
                  <a:tcPr/>
                </a:tc>
                <a:extLst>
                  <a:ext uri="{0D108BD9-81ED-4DB2-BD59-A6C34878D82A}">
                    <a16:rowId xmlns:a16="http://schemas.microsoft.com/office/drawing/2014/main" val="2360884588"/>
                  </a:ext>
                </a:extLst>
              </a:tr>
            </a:tbl>
          </a:graphicData>
        </a:graphic>
      </p:graphicFrame>
      <p:pic>
        <p:nvPicPr>
          <p:cNvPr id="9" name="図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33953" y="2853730"/>
            <a:ext cx="5604935" cy="1312868"/>
          </a:xfrm>
          <a:prstGeom prst="rect">
            <a:avLst/>
          </a:prstGeom>
        </p:spPr>
      </p:pic>
      <p:pic>
        <p:nvPicPr>
          <p:cNvPr id="16" name="図 1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623598" y="4166598"/>
            <a:ext cx="844894" cy="864096"/>
          </a:xfrm>
          <a:prstGeom prst="rect">
            <a:avLst/>
          </a:prstGeom>
        </p:spPr>
      </p:pic>
      <p:cxnSp>
        <p:nvCxnSpPr>
          <p:cNvPr id="18" name="直線コネクタ 17"/>
          <p:cNvCxnSpPr/>
          <p:nvPr/>
        </p:nvCxnSpPr>
        <p:spPr>
          <a:xfrm>
            <a:off x="881094" y="1556405"/>
            <a:ext cx="2045760" cy="937285"/>
          </a:xfrm>
          <a:prstGeom prst="line">
            <a:avLst/>
          </a:prstGeom>
        </p:spPr>
        <p:style>
          <a:lnRef idx="1">
            <a:schemeClr val="dk1"/>
          </a:lnRef>
          <a:fillRef idx="0">
            <a:schemeClr val="dk1"/>
          </a:fillRef>
          <a:effectRef idx="0">
            <a:schemeClr val="dk1"/>
          </a:effectRef>
          <a:fontRef idx="minor">
            <a:schemeClr val="tx1"/>
          </a:fontRef>
        </p:style>
      </p:cxnSp>
      <p:sp>
        <p:nvSpPr>
          <p:cNvPr id="21" name="テキスト ボックス 20"/>
          <p:cNvSpPr txBox="1"/>
          <p:nvPr/>
        </p:nvSpPr>
        <p:spPr>
          <a:xfrm>
            <a:off x="881094" y="1917609"/>
            <a:ext cx="1152128" cy="584775"/>
          </a:xfrm>
          <a:prstGeom prst="rect">
            <a:avLst/>
          </a:prstGeom>
          <a:noFill/>
        </p:spPr>
        <p:txBody>
          <a:bodyPr wrap="square" rtlCol="0">
            <a:spAutoFit/>
          </a:bodyPr>
          <a:lstStyle/>
          <a:p>
            <a:r>
              <a:rPr kumimoji="1" lang="ja-JP" altLang="en-US" sz="1600" dirty="0"/>
              <a:t>携帯電話事業者</a:t>
            </a:r>
          </a:p>
        </p:txBody>
      </p:sp>
      <p:sp>
        <p:nvSpPr>
          <p:cNvPr id="22" name="テキスト ボックス 21"/>
          <p:cNvSpPr txBox="1"/>
          <p:nvPr/>
        </p:nvSpPr>
        <p:spPr>
          <a:xfrm>
            <a:off x="2033222" y="1634181"/>
            <a:ext cx="632675" cy="338554"/>
          </a:xfrm>
          <a:prstGeom prst="rect">
            <a:avLst/>
          </a:prstGeom>
          <a:noFill/>
        </p:spPr>
        <p:txBody>
          <a:bodyPr wrap="square" rtlCol="0">
            <a:spAutoFit/>
          </a:bodyPr>
          <a:lstStyle/>
          <a:p>
            <a:r>
              <a:rPr kumimoji="1" lang="en-US" altLang="ja-JP" sz="1600" dirty="0"/>
              <a:t>OS</a:t>
            </a:r>
            <a:endParaRPr kumimoji="1" lang="ja-JP" altLang="en-US" sz="1600" dirty="0"/>
          </a:p>
        </p:txBody>
      </p:sp>
      <p:sp>
        <p:nvSpPr>
          <p:cNvPr id="23" name="テキスト ボックス 22"/>
          <p:cNvSpPr txBox="1"/>
          <p:nvPr/>
        </p:nvSpPr>
        <p:spPr>
          <a:xfrm>
            <a:off x="2380955" y="2040719"/>
            <a:ext cx="992715" cy="338554"/>
          </a:xfrm>
          <a:prstGeom prst="rect">
            <a:avLst/>
          </a:prstGeom>
          <a:noFill/>
        </p:spPr>
        <p:txBody>
          <a:bodyPr wrap="square" rtlCol="0">
            <a:spAutoFit/>
          </a:bodyPr>
          <a:lstStyle/>
          <a:p>
            <a:r>
              <a:rPr kumimoji="1" lang="ja-JP" altLang="en-US" sz="1600" dirty="0"/>
              <a:t>対象</a:t>
            </a:r>
          </a:p>
        </p:txBody>
      </p:sp>
    </p:spTree>
    <p:extLst>
      <p:ext uri="{BB962C8B-B14F-4D97-AF65-F5344CB8AC3E}">
        <p14:creationId xmlns:p14="http://schemas.microsoft.com/office/powerpoint/2010/main" val="28523759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5050" y="1889148"/>
            <a:ext cx="10764292" cy="4595282"/>
          </a:xfrm>
          <a:prstGeom prst="rect">
            <a:avLst/>
          </a:prstGeom>
        </p:spPr>
      </p:pic>
      <p:pic>
        <p:nvPicPr>
          <p:cNvPr id="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62522" y="2943266"/>
            <a:ext cx="953520" cy="1337848"/>
          </a:xfrm>
          <a:prstGeom prst="rect">
            <a:avLst/>
          </a:prstGeom>
        </p:spPr>
      </p:pic>
      <p:pic>
        <p:nvPicPr>
          <p:cNvPr id="6" name="図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28624" y="2865981"/>
            <a:ext cx="941875" cy="1415133"/>
          </a:xfrm>
          <a:prstGeom prst="rect">
            <a:avLst/>
          </a:prstGeom>
        </p:spPr>
      </p:pic>
      <p:pic>
        <p:nvPicPr>
          <p:cNvPr id="13" name="図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32875" y="2628899"/>
            <a:ext cx="993239" cy="1652215"/>
          </a:xfrm>
          <a:prstGeom prst="rect">
            <a:avLst/>
          </a:prstGeom>
        </p:spPr>
      </p:pic>
      <p:pic>
        <p:nvPicPr>
          <p:cNvPr id="14" name="図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335567" y="2578100"/>
            <a:ext cx="1419178" cy="1703014"/>
          </a:xfrm>
          <a:prstGeom prst="rect">
            <a:avLst/>
          </a:prstGeom>
        </p:spPr>
      </p:pic>
      <p:sp>
        <p:nvSpPr>
          <p:cNvPr id="2" name="タイトル 1"/>
          <p:cNvSpPr>
            <a:spLocks noGrp="1"/>
          </p:cNvSpPr>
          <p:nvPr>
            <p:ph type="title"/>
          </p:nvPr>
        </p:nvSpPr>
        <p:spPr/>
        <p:txBody>
          <a:bodyPr/>
          <a:lstStyle/>
          <a:p>
            <a:r>
              <a:rPr lang="en-US" altLang="ja-JP" dirty="0"/>
              <a:t>8</a:t>
            </a:r>
            <a:r>
              <a:rPr lang="ja-JP" altLang="en-US" dirty="0" err="1"/>
              <a:t>．</a:t>
            </a:r>
            <a:r>
              <a:rPr lang="ja-JP" altLang="en-US" dirty="0"/>
              <a:t>フィルタリングレベルの選択</a:t>
            </a:r>
            <a:endParaRPr kumimoji="1" lang="ja-JP" altLang="en-US" dirty="0"/>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44</a:t>
            </a:fld>
            <a:endParaRPr lang="ja-JP" altLang="en-US" dirty="0"/>
          </a:p>
        </p:txBody>
      </p:sp>
      <p:sp>
        <p:nvSpPr>
          <p:cNvPr id="5" name="コンテンツ プレースホルダー 2"/>
          <p:cNvSpPr txBox="1">
            <a:spLocks/>
          </p:cNvSpPr>
          <p:nvPr/>
        </p:nvSpPr>
        <p:spPr>
          <a:xfrm>
            <a:off x="609521" y="1046748"/>
            <a:ext cx="10955350" cy="438830"/>
          </a:xfrm>
          <a:prstGeom prst="rect">
            <a:avLst/>
          </a:prstGeom>
        </p:spPr>
        <p:txBody>
          <a:bodyPr vert="horz" lIns="0" tIns="0" rIns="0" bIns="0" rtlCol="0">
            <a:noAutofit/>
          </a:bodyPr>
          <a:lstStyle>
            <a:lvl1pPr indent="0" algn="just">
              <a:spcBef>
                <a:spcPct val="20000"/>
              </a:spcBef>
              <a:buFontTx/>
              <a:buNone/>
              <a:defRPr sz="2800">
                <a:solidFill>
                  <a:schemeClr val="accent1"/>
                </a:solidFill>
                <a:latin typeface="HGPｺﾞｼｯｸE" pitchFamily="50" charset="-128"/>
                <a:ea typeface="HGPｺﾞｼｯｸE" pitchFamily="50" charset="-128"/>
              </a:defRPr>
            </a:lvl1pPr>
            <a:lvl2pPr marL="360363" lvl="1" indent="-6350" algn="just">
              <a:spcBef>
                <a:spcPct val="20000"/>
              </a:spcBef>
              <a:buFontTx/>
              <a:buNone/>
              <a:defRPr sz="2200">
                <a:latin typeface="HG丸ｺﾞｼｯｸM-PRO" pitchFamily="50" charset="-128"/>
                <a:ea typeface="HG丸ｺﾞｼｯｸM-PRO" pitchFamily="50" charset="-128"/>
              </a:defRPr>
            </a:lvl2pPr>
            <a:lvl3pPr marL="354013" indent="0" algn="just">
              <a:spcBef>
                <a:spcPct val="20000"/>
              </a:spcBef>
              <a:buFontTx/>
              <a:buNone/>
              <a:defRPr sz="2000">
                <a:latin typeface="+mn-ea"/>
              </a:defRPr>
            </a:lvl3pPr>
            <a:lvl4pPr marL="1904878" indent="-272125" algn="just">
              <a:spcBef>
                <a:spcPct val="20000"/>
              </a:spcBef>
              <a:buFont typeface="Arial" pitchFamily="34" charset="0"/>
              <a:buChar char="–"/>
              <a:defRPr sz="2400"/>
            </a:lvl4pPr>
            <a:lvl5pPr marL="2449129" indent="-272125" algn="just">
              <a:spcBef>
                <a:spcPct val="20000"/>
              </a:spcBef>
              <a:buFont typeface="Arial" pitchFamily="34" charset="0"/>
              <a:buChar char="»"/>
              <a:defRPr sz="2400"/>
            </a:lvl5pPr>
            <a:lvl6pPr marL="2993380" indent="-272125">
              <a:spcBef>
                <a:spcPct val="20000"/>
              </a:spcBef>
              <a:buFont typeface="Arial" pitchFamily="34" charset="0"/>
              <a:buChar char="•"/>
              <a:defRPr sz="2400"/>
            </a:lvl6pPr>
            <a:lvl7pPr marL="3537631" indent="-272125">
              <a:spcBef>
                <a:spcPct val="20000"/>
              </a:spcBef>
              <a:buFont typeface="Arial" pitchFamily="34" charset="0"/>
              <a:buChar char="•"/>
              <a:defRPr sz="2400"/>
            </a:lvl7pPr>
            <a:lvl8pPr marL="4081882" indent="-272125">
              <a:spcBef>
                <a:spcPct val="20000"/>
              </a:spcBef>
              <a:buFont typeface="Arial" pitchFamily="34" charset="0"/>
              <a:buChar char="•"/>
              <a:defRPr sz="2400"/>
            </a:lvl8pPr>
            <a:lvl9pPr marL="4626132" indent="-272125">
              <a:spcBef>
                <a:spcPct val="20000"/>
              </a:spcBef>
              <a:buFont typeface="Arial" pitchFamily="34" charset="0"/>
              <a:buChar char="•"/>
              <a:defRPr sz="2400"/>
            </a:lvl9pPr>
          </a:lstStyle>
          <a:p>
            <a:r>
              <a:rPr lang="ja-JP" altLang="en-US" sz="2300" dirty="0">
                <a:solidFill>
                  <a:schemeClr val="tx2"/>
                </a:solidFill>
              </a:rPr>
              <a:t>小学生、中学生、高校生ごとのレベルの設定や、個々のサイト・アプリケーションごとに</a:t>
            </a:r>
            <a:br>
              <a:rPr lang="en-US" altLang="ja-JP" sz="2300" dirty="0">
                <a:solidFill>
                  <a:schemeClr val="tx2"/>
                </a:solidFill>
              </a:rPr>
            </a:br>
            <a:r>
              <a:rPr lang="ja-JP" altLang="en-US" sz="2300" dirty="0">
                <a:solidFill>
                  <a:schemeClr val="tx2"/>
                </a:solidFill>
              </a:rPr>
              <a:t>使用の制限ができます。</a:t>
            </a:r>
          </a:p>
        </p:txBody>
      </p:sp>
      <p:sp>
        <p:nvSpPr>
          <p:cNvPr id="12" name="コンテンツ プレースホルダー 2"/>
          <p:cNvSpPr txBox="1">
            <a:spLocks/>
          </p:cNvSpPr>
          <p:nvPr/>
        </p:nvSpPr>
        <p:spPr>
          <a:xfrm>
            <a:off x="3646934" y="1510013"/>
            <a:ext cx="7957696" cy="219415"/>
          </a:xfrm>
          <a:prstGeom prst="rect">
            <a:avLst/>
          </a:prstGeom>
        </p:spPr>
        <p:txBody>
          <a:bodyPr vert="horz" lIns="0" tIns="0" rIns="0" bIns="0" rtlCol="0">
            <a:noAutofit/>
          </a:bodyPr>
          <a:lstStyle>
            <a:lvl1pPr indent="0" algn="just">
              <a:spcBef>
                <a:spcPct val="20000"/>
              </a:spcBef>
              <a:buFontTx/>
              <a:buNone/>
              <a:defRPr sz="2800">
                <a:solidFill>
                  <a:schemeClr val="accent1"/>
                </a:solidFill>
                <a:latin typeface="HGPｺﾞｼｯｸE" pitchFamily="50" charset="-128"/>
                <a:ea typeface="HGPｺﾞｼｯｸE" pitchFamily="50" charset="-128"/>
              </a:defRPr>
            </a:lvl1pPr>
            <a:lvl2pPr marL="360363" lvl="1" indent="-6350" algn="just">
              <a:spcBef>
                <a:spcPct val="20000"/>
              </a:spcBef>
              <a:buFontTx/>
              <a:buNone/>
              <a:defRPr sz="2200">
                <a:latin typeface="HG丸ｺﾞｼｯｸM-PRO" pitchFamily="50" charset="-128"/>
                <a:ea typeface="HG丸ｺﾞｼｯｸM-PRO" pitchFamily="50" charset="-128"/>
              </a:defRPr>
            </a:lvl2pPr>
            <a:lvl3pPr marL="354013" indent="0" algn="just">
              <a:spcBef>
                <a:spcPct val="20000"/>
              </a:spcBef>
              <a:buFontTx/>
              <a:buNone/>
              <a:defRPr sz="2000">
                <a:latin typeface="+mn-ea"/>
              </a:defRPr>
            </a:lvl3pPr>
            <a:lvl4pPr marL="1904878" indent="-272125" algn="just">
              <a:spcBef>
                <a:spcPct val="20000"/>
              </a:spcBef>
              <a:buFont typeface="Arial" pitchFamily="34" charset="0"/>
              <a:buChar char="–"/>
              <a:defRPr sz="2400"/>
            </a:lvl4pPr>
            <a:lvl5pPr marL="2449129" indent="-272125" algn="just">
              <a:spcBef>
                <a:spcPct val="20000"/>
              </a:spcBef>
              <a:buFont typeface="Arial" pitchFamily="34" charset="0"/>
              <a:buChar char="»"/>
              <a:defRPr sz="2400"/>
            </a:lvl5pPr>
            <a:lvl6pPr marL="2993380" indent="-272125">
              <a:spcBef>
                <a:spcPct val="20000"/>
              </a:spcBef>
              <a:buFont typeface="Arial" pitchFamily="34" charset="0"/>
              <a:buChar char="•"/>
              <a:defRPr sz="2400"/>
            </a:lvl6pPr>
            <a:lvl7pPr marL="3537631" indent="-272125">
              <a:spcBef>
                <a:spcPct val="20000"/>
              </a:spcBef>
              <a:buFont typeface="Arial" pitchFamily="34" charset="0"/>
              <a:buChar char="•"/>
              <a:defRPr sz="2400"/>
            </a:lvl7pPr>
            <a:lvl8pPr marL="4081882" indent="-272125">
              <a:spcBef>
                <a:spcPct val="20000"/>
              </a:spcBef>
              <a:buFont typeface="Arial" pitchFamily="34" charset="0"/>
              <a:buChar char="•"/>
              <a:defRPr sz="2400"/>
            </a:lvl8pPr>
            <a:lvl9pPr marL="4626132" indent="-272125">
              <a:spcBef>
                <a:spcPct val="20000"/>
              </a:spcBef>
              <a:buFont typeface="Arial" pitchFamily="34" charset="0"/>
              <a:buChar char="•"/>
              <a:defRPr sz="2400"/>
            </a:lvl9pPr>
          </a:lstStyle>
          <a:p>
            <a:r>
              <a:rPr lang="en-US" altLang="ja-JP" sz="1350" dirty="0">
                <a:solidFill>
                  <a:schemeClr val="tx2"/>
                </a:solidFill>
                <a:latin typeface="+mn-ea"/>
                <a:ea typeface="+mn-ea"/>
              </a:rPr>
              <a:t>※</a:t>
            </a:r>
            <a:r>
              <a:rPr lang="ja-JP" altLang="en-US" sz="1350" dirty="0">
                <a:solidFill>
                  <a:schemeClr val="tx2"/>
                </a:solidFill>
                <a:latin typeface="+mn-ea"/>
                <a:ea typeface="+mn-ea"/>
              </a:rPr>
              <a:t>設定方法等は変更される場合があります。各通信会社のホームページなどでご確認の上設定をしてください。</a:t>
            </a:r>
          </a:p>
        </p:txBody>
      </p:sp>
    </p:spTree>
    <p:extLst>
      <p:ext uri="{BB962C8B-B14F-4D97-AF65-F5344CB8AC3E}">
        <p14:creationId xmlns:p14="http://schemas.microsoft.com/office/powerpoint/2010/main" val="15668937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17915" y="1053531"/>
            <a:ext cx="3173343" cy="2520416"/>
          </a:xfrm>
          <a:prstGeom prst="rect">
            <a:avLst/>
          </a:prstGeom>
        </p:spPr>
      </p:pic>
      <p:sp>
        <p:nvSpPr>
          <p:cNvPr id="2" name="タイトル 1"/>
          <p:cNvSpPr>
            <a:spLocks noGrp="1"/>
          </p:cNvSpPr>
          <p:nvPr>
            <p:ph type="title"/>
          </p:nvPr>
        </p:nvSpPr>
        <p:spPr/>
        <p:txBody>
          <a:bodyPr>
            <a:normAutofit/>
          </a:bodyPr>
          <a:lstStyle/>
          <a:p>
            <a:r>
              <a:rPr lang="en-US" altLang="ja-JP" dirty="0"/>
              <a:t>9</a:t>
            </a:r>
            <a:r>
              <a:rPr lang="ja-JP" altLang="en-US" dirty="0" err="1"/>
              <a:t>．</a:t>
            </a:r>
            <a:r>
              <a:rPr lang="ja-JP" altLang="en-US" dirty="0"/>
              <a:t>ペアレンタルコントロール機能</a:t>
            </a:r>
            <a:endParaRPr lang="en-US" altLang="ja-JP" dirty="0"/>
          </a:p>
        </p:txBody>
      </p:sp>
      <p:sp>
        <p:nvSpPr>
          <p:cNvPr id="3" name="コンテンツ プレースホルダー 2"/>
          <p:cNvSpPr>
            <a:spLocks noGrp="1"/>
          </p:cNvSpPr>
          <p:nvPr>
            <p:ph idx="1"/>
          </p:nvPr>
        </p:nvSpPr>
        <p:spPr>
          <a:xfrm>
            <a:off x="609521" y="1046748"/>
            <a:ext cx="10881587" cy="5623406"/>
          </a:xfrm>
        </p:spPr>
        <p:txBody>
          <a:bodyPr/>
          <a:lstStyle/>
          <a:p>
            <a:r>
              <a:rPr lang="ja-JP" altLang="en-US" dirty="0"/>
              <a:t>★ペアレンタルコントロール機能とは　</a:t>
            </a:r>
          </a:p>
          <a:p>
            <a:pPr lvl="1"/>
            <a:r>
              <a:rPr lang="ja-JP" altLang="en-US" dirty="0"/>
              <a:t>子どもによる情報通信機器（スマートフォンやタブレット，</a:t>
            </a:r>
            <a:endParaRPr lang="en-US" altLang="ja-JP" dirty="0"/>
          </a:p>
          <a:p>
            <a:pPr lvl="1"/>
            <a:r>
              <a:rPr lang="ja-JP" altLang="en-US" dirty="0"/>
              <a:t>ゲーム機）の利用を，保護者が制限し監視する</a:t>
            </a:r>
            <a:r>
              <a:rPr lang="ja-JP" altLang="en-US" dirty="0">
                <a:solidFill>
                  <a:srgbClr val="000000"/>
                </a:solidFill>
              </a:rPr>
              <a:t>機能</a:t>
            </a:r>
            <a:r>
              <a:rPr lang="ja-JP" altLang="en-US" dirty="0"/>
              <a:t>のこと。</a:t>
            </a:r>
            <a:endParaRPr lang="en-US" altLang="ja-JP" dirty="0"/>
          </a:p>
          <a:p>
            <a:r>
              <a:rPr lang="ja-JP" altLang="en-US" dirty="0"/>
              <a:t>★なぜ必要か　</a:t>
            </a:r>
          </a:p>
          <a:p>
            <a:pPr lvl="1"/>
            <a:r>
              <a:rPr lang="ja-JP" altLang="en-US" dirty="0"/>
              <a:t>子どもたちが有害なサイトに無防備なまま接しないために。</a:t>
            </a:r>
          </a:p>
          <a:p>
            <a:pPr marL="901700" lvl="1" indent="-269875"/>
            <a:r>
              <a:rPr lang="ja-JP" altLang="en-US" dirty="0"/>
              <a:t>・悪影響を受ける　・高額な利用料を請求される</a:t>
            </a:r>
          </a:p>
          <a:p>
            <a:pPr marL="901700" lvl="1" indent="-269875"/>
            <a:r>
              <a:rPr lang="ja-JP" altLang="en-US" dirty="0"/>
              <a:t>・犯罪に巻き込まれる　</a:t>
            </a:r>
            <a:r>
              <a:rPr lang="en-US" altLang="ja-JP" dirty="0"/>
              <a:t>etc.</a:t>
            </a:r>
          </a:p>
          <a:p>
            <a:r>
              <a:rPr lang="ja-JP" altLang="en-US" dirty="0"/>
              <a:t>★具体的な使用制限の例</a:t>
            </a:r>
          </a:p>
          <a:p>
            <a:pPr marL="901700" lvl="1" indent="-180975">
              <a:buFont typeface="Arial" pitchFamily="34" charset="0"/>
              <a:buChar char="•"/>
            </a:pPr>
            <a:r>
              <a:rPr lang="ja-JP" altLang="en-US" dirty="0"/>
              <a:t>子どもの年齢に応じて，利用時間や利用場所，利用アプリなどを制限</a:t>
            </a:r>
          </a:p>
          <a:p>
            <a:pPr marL="901700" lvl="1" indent="-180975">
              <a:buFont typeface="Arial" pitchFamily="34" charset="0"/>
              <a:buChar char="•"/>
            </a:pPr>
            <a:r>
              <a:rPr lang="ja-JP" altLang="en-US" dirty="0"/>
              <a:t>インターネット利用時にフィルタリングで有害情報を見られないように制限</a:t>
            </a:r>
          </a:p>
          <a:p>
            <a:pPr marL="901700" lvl="1" indent="-180975">
              <a:buFont typeface="Arial" pitchFamily="34" charset="0"/>
              <a:buChar char="•"/>
            </a:pPr>
            <a:r>
              <a:rPr lang="ja-JP" altLang="en-US" dirty="0"/>
              <a:t>写真や画像など，個人情報を含む可能性があるデータの送受信を制限</a:t>
            </a:r>
          </a:p>
          <a:p>
            <a:pPr marL="901700" lvl="1" indent="-180975">
              <a:buFont typeface="Arial" pitchFamily="34" charset="0"/>
              <a:buChar char="•"/>
            </a:pPr>
            <a:r>
              <a:rPr lang="ja-JP" altLang="en-US" dirty="0"/>
              <a:t>利用状況を保護者が確認</a:t>
            </a:r>
            <a:endParaRPr lang="en-US" altLang="ja-JP" dirty="0"/>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45</a:t>
            </a:fld>
            <a:endParaRPr lang="ja-JP" altLang="en-US" dirty="0"/>
          </a:p>
        </p:txBody>
      </p:sp>
      <p:sp>
        <p:nvSpPr>
          <p:cNvPr id="7" name="テキスト ボックス 6"/>
          <p:cNvSpPr txBox="1"/>
          <p:nvPr/>
        </p:nvSpPr>
        <p:spPr>
          <a:xfrm>
            <a:off x="8517915" y="3650891"/>
            <a:ext cx="2420534" cy="153888"/>
          </a:xfrm>
          <a:prstGeom prst="rect">
            <a:avLst/>
          </a:prstGeom>
          <a:noFill/>
        </p:spPr>
        <p:txBody>
          <a:bodyPr wrap="none" lIns="0" tIns="0" rIns="0" bIns="0" rtlCol="0">
            <a:noAutofit/>
          </a:bodyPr>
          <a:lstStyle/>
          <a:p>
            <a:r>
              <a:rPr lang="ja-JP" altLang="en-US" sz="1000" dirty="0">
                <a:latin typeface="+mn-ea"/>
              </a:rPr>
              <a:t>ペアレンタルコントロール設定メニュー画面例</a:t>
            </a:r>
          </a:p>
        </p:txBody>
      </p:sp>
    </p:spTree>
    <p:extLst>
      <p:ext uri="{BB962C8B-B14F-4D97-AF65-F5344CB8AC3E}">
        <p14:creationId xmlns:p14="http://schemas.microsoft.com/office/powerpoint/2010/main" val="1650497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10</a:t>
            </a:r>
            <a:r>
              <a:rPr lang="ja-JP" altLang="en-US" dirty="0" err="1"/>
              <a:t>．</a:t>
            </a:r>
            <a:r>
              <a:rPr lang="ja-JP" altLang="en-US" dirty="0"/>
              <a:t>家庭でのルールの工夫</a:t>
            </a:r>
          </a:p>
        </p:txBody>
      </p:sp>
      <p:sp>
        <p:nvSpPr>
          <p:cNvPr id="3" name="コンテンツ プレースホルダー 2"/>
          <p:cNvSpPr>
            <a:spLocks noGrp="1"/>
          </p:cNvSpPr>
          <p:nvPr>
            <p:ph idx="1"/>
          </p:nvPr>
        </p:nvSpPr>
        <p:spPr>
          <a:xfrm>
            <a:off x="609521" y="1046748"/>
            <a:ext cx="10238213" cy="5263368"/>
          </a:xfrm>
        </p:spPr>
        <p:txBody>
          <a:bodyPr/>
          <a:lstStyle/>
          <a:p>
            <a:r>
              <a:rPr lang="ja-JP" altLang="en-US" dirty="0"/>
              <a:t>ルール作りの４原則</a:t>
            </a:r>
          </a:p>
          <a:p>
            <a:pPr marL="1160463" lvl="1" indent="-806450">
              <a:buFont typeface="+mj-lt"/>
              <a:buAutoNum type="arabicPeriod"/>
            </a:pPr>
            <a:r>
              <a:rPr lang="ja-JP" altLang="en-US" sz="4400" dirty="0">
                <a:solidFill>
                  <a:schemeClr val="tx2"/>
                </a:solidFill>
                <a:latin typeface="HGPｺﾞｼｯｸE" pitchFamily="50" charset="-128"/>
                <a:ea typeface="HGPｺﾞｼｯｸE" pitchFamily="50" charset="-128"/>
              </a:rPr>
              <a:t>使う前にルールを決める</a:t>
            </a:r>
          </a:p>
          <a:p>
            <a:pPr marL="1160463" lvl="1" indent="-806450">
              <a:buFont typeface="+mj-lt"/>
              <a:buAutoNum type="arabicPeriod"/>
            </a:pPr>
            <a:r>
              <a:rPr lang="ja-JP" altLang="en-US" sz="4400" dirty="0">
                <a:solidFill>
                  <a:schemeClr val="tx2"/>
                </a:solidFill>
                <a:latin typeface="HGPｺﾞｼｯｸE" pitchFamily="50" charset="-128"/>
                <a:ea typeface="HGPｺﾞｼｯｸE" pitchFamily="50" charset="-128"/>
              </a:rPr>
              <a:t>家族で話し合うプロセスが大切</a:t>
            </a:r>
          </a:p>
          <a:p>
            <a:pPr marL="1160463" lvl="1" indent="-806450">
              <a:buFont typeface="+mj-lt"/>
              <a:buAutoNum type="arabicPeriod"/>
            </a:pPr>
            <a:r>
              <a:rPr lang="ja-JP" altLang="en-US" sz="4400" dirty="0">
                <a:solidFill>
                  <a:schemeClr val="tx2"/>
                </a:solidFill>
                <a:latin typeface="HGPｺﾞｼｯｸE" pitchFamily="50" charset="-128"/>
                <a:ea typeface="HGPｺﾞｼｯｸE" pitchFamily="50" charset="-128"/>
              </a:rPr>
              <a:t>ルールをしっかり運用する</a:t>
            </a:r>
            <a:endParaRPr lang="en-US" altLang="ja-JP" sz="4400" dirty="0">
              <a:solidFill>
                <a:schemeClr val="tx2"/>
              </a:solidFill>
              <a:latin typeface="HGPｺﾞｼｯｸE" pitchFamily="50" charset="-128"/>
              <a:ea typeface="HGPｺﾞｼｯｸE" pitchFamily="50" charset="-128"/>
            </a:endParaRPr>
          </a:p>
          <a:p>
            <a:pPr marL="1160463" lvl="1" indent="-806450">
              <a:buFont typeface="+mj-lt"/>
              <a:buAutoNum type="arabicPeriod"/>
            </a:pPr>
            <a:r>
              <a:rPr lang="ja-JP" altLang="en-US" sz="4400" dirty="0">
                <a:solidFill>
                  <a:srgbClr val="212745"/>
                </a:solidFill>
                <a:latin typeface="HGPｺﾞｼｯｸE" pitchFamily="50" charset="-128"/>
                <a:ea typeface="HGPｺﾞｼｯｸE" pitchFamily="50" charset="-128"/>
              </a:rPr>
              <a:t>子どもの成長や実態に応じて定期的に見直す</a:t>
            </a:r>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46</a:t>
            </a:fld>
            <a:endParaRPr lang="ja-JP" altLang="en-US" dirty="0"/>
          </a:p>
        </p:txBody>
      </p:sp>
    </p:spTree>
    <p:extLst>
      <p:ext uri="{BB962C8B-B14F-4D97-AF65-F5344CB8AC3E}">
        <p14:creationId xmlns:p14="http://schemas.microsoft.com/office/powerpoint/2010/main" val="27211810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11</a:t>
            </a:r>
            <a:r>
              <a:rPr lang="ja-JP" altLang="en-US" dirty="0" err="1"/>
              <a:t>．</a:t>
            </a:r>
            <a:r>
              <a:rPr lang="ja-JP" altLang="en-US" dirty="0"/>
              <a:t>どう工夫したらルールが守れるか</a:t>
            </a:r>
            <a:endParaRPr kumimoji="1" lang="ja-JP" altLang="en-US" dirty="0"/>
          </a:p>
        </p:txBody>
      </p:sp>
      <p:sp>
        <p:nvSpPr>
          <p:cNvPr id="3" name="コンテンツ プレースホルダー 2"/>
          <p:cNvSpPr>
            <a:spLocks noGrp="1"/>
          </p:cNvSpPr>
          <p:nvPr>
            <p:ph idx="1"/>
          </p:nvPr>
        </p:nvSpPr>
        <p:spPr>
          <a:xfrm>
            <a:off x="609521" y="1046748"/>
            <a:ext cx="10971372" cy="438830"/>
          </a:xfrm>
        </p:spPr>
        <p:txBody>
          <a:bodyPr/>
          <a:lstStyle/>
          <a:p>
            <a:r>
              <a:rPr lang="ja-JP" altLang="en-US" dirty="0"/>
              <a:t>自律を促すには、子ども自身に考えさせることが重要</a:t>
            </a:r>
            <a:endParaRPr kumimoji="1" lang="ja-JP" altLang="en-US" dirty="0"/>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47</a:t>
            </a:fld>
            <a:endParaRPr lang="ja-JP" altLang="en-US" dirty="0"/>
          </a:p>
        </p:txBody>
      </p:sp>
      <p:sp>
        <p:nvSpPr>
          <p:cNvPr id="6" name="角丸四角形 5"/>
          <p:cNvSpPr/>
          <p:nvPr/>
        </p:nvSpPr>
        <p:spPr>
          <a:xfrm>
            <a:off x="741691" y="3435036"/>
            <a:ext cx="10538091" cy="2702592"/>
          </a:xfrm>
          <a:prstGeom prst="roundRect">
            <a:avLst>
              <a:gd name="adj" fmla="val 13132"/>
            </a:avLst>
          </a:prstGeom>
          <a:solidFill>
            <a:srgbClr val="4E67C8"/>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normAutofit/>
          </a:bodyPr>
          <a:lstStyle/>
          <a:p>
            <a:pPr marL="354013" lvl="1">
              <a:lnSpc>
                <a:spcPct val="150000"/>
              </a:lnSpc>
              <a:spcBef>
                <a:spcPts val="600"/>
              </a:spcBef>
            </a:pPr>
            <a:r>
              <a:rPr lang="ja-JP" altLang="en-US" sz="2800" dirty="0">
                <a:solidFill>
                  <a:schemeClr val="bg1"/>
                </a:solidFill>
                <a:latin typeface="HGPｺﾞｼｯｸE" pitchFamily="50" charset="-128"/>
                <a:ea typeface="HGPｺﾞｼｯｸE" pitchFamily="50" charset="-128"/>
              </a:rPr>
              <a:t>例：「スマホは夜１０時まで」</a:t>
            </a:r>
            <a:endParaRPr lang="en-US" altLang="ja-JP" sz="2800" dirty="0">
              <a:solidFill>
                <a:schemeClr val="bg1"/>
              </a:solidFill>
              <a:latin typeface="HGPｺﾞｼｯｸE" pitchFamily="50" charset="-128"/>
              <a:ea typeface="HGPｺﾞｼｯｸE" pitchFamily="50" charset="-128"/>
            </a:endParaRPr>
          </a:p>
          <a:p>
            <a:pPr marL="354013" lvl="1">
              <a:spcBef>
                <a:spcPts val="600"/>
              </a:spcBef>
            </a:pPr>
            <a:r>
              <a:rPr lang="ja-JP" altLang="en-US" sz="2400" dirty="0">
                <a:solidFill>
                  <a:schemeClr val="bg1"/>
                </a:solidFill>
                <a:latin typeface="HGPｺﾞｼｯｸE" pitchFamily="50" charset="-128"/>
                <a:ea typeface="HGPｺﾞｼｯｸE" pitchFamily="50" charset="-128"/>
              </a:rPr>
              <a:t>ルールを破りそうになる時は？</a:t>
            </a:r>
          </a:p>
          <a:p>
            <a:pPr marL="354013" lvl="1">
              <a:spcBef>
                <a:spcPts val="600"/>
              </a:spcBef>
            </a:pPr>
            <a:r>
              <a:rPr lang="ja-JP" altLang="en-US" sz="2000" dirty="0">
                <a:solidFill>
                  <a:schemeClr val="bg1"/>
                </a:solidFill>
                <a:latin typeface="HG丸ｺﾞｼｯｸM-PRO" pitchFamily="50" charset="-128"/>
                <a:ea typeface="HG丸ｺﾞｼｯｸM-PRO" pitchFamily="50" charset="-128"/>
              </a:rPr>
              <a:t>　・友達から連絡がきたとき。</a:t>
            </a:r>
            <a:endParaRPr lang="en-US" altLang="ja-JP" sz="2000" dirty="0">
              <a:solidFill>
                <a:schemeClr val="bg1"/>
              </a:solidFill>
              <a:latin typeface="HG丸ｺﾞｼｯｸM-PRO" pitchFamily="50" charset="-128"/>
              <a:ea typeface="HG丸ｺﾞｼｯｸM-PRO" pitchFamily="50" charset="-128"/>
            </a:endParaRPr>
          </a:p>
          <a:p>
            <a:pPr marL="354013" lvl="1">
              <a:spcBef>
                <a:spcPts val="600"/>
              </a:spcBef>
            </a:pPr>
            <a:r>
              <a:rPr lang="ja-JP" altLang="en-US" sz="2000" dirty="0">
                <a:solidFill>
                  <a:schemeClr val="bg1"/>
                </a:solidFill>
                <a:latin typeface="HG丸ｺﾞｼｯｸM-PRO" pitchFamily="50" charset="-128"/>
                <a:ea typeface="HG丸ｺﾞｼｯｸM-PRO" pitchFamily="50" charset="-128"/>
              </a:rPr>
              <a:t>　・スマートフォンが見えたとき</a:t>
            </a:r>
            <a:endParaRPr lang="en-US" altLang="ja-JP" sz="2000" dirty="0">
              <a:solidFill>
                <a:schemeClr val="bg1"/>
              </a:solidFill>
              <a:latin typeface="HG丸ｺﾞｼｯｸM-PRO" pitchFamily="50" charset="-128"/>
              <a:ea typeface="HG丸ｺﾞｼｯｸM-PRO" pitchFamily="50" charset="-128"/>
            </a:endParaRPr>
          </a:p>
          <a:p>
            <a:pPr marL="354013" lvl="1">
              <a:spcBef>
                <a:spcPts val="600"/>
              </a:spcBef>
            </a:pPr>
            <a:r>
              <a:rPr lang="ja-JP" altLang="en-US" sz="2000" dirty="0">
                <a:solidFill>
                  <a:schemeClr val="bg1"/>
                </a:solidFill>
                <a:latin typeface="HG丸ｺﾞｼｯｸM-PRO" pitchFamily="50" charset="-128"/>
                <a:ea typeface="HG丸ｺﾞｼｯｸM-PRO" pitchFamily="50" charset="-128"/>
              </a:rPr>
              <a:t>　　　　　　　　　　　　　</a:t>
            </a:r>
            <a:r>
              <a:rPr lang="en-US" altLang="ja-JP" sz="2000" dirty="0">
                <a:solidFill>
                  <a:schemeClr val="bg1"/>
                </a:solidFill>
                <a:latin typeface="HG丸ｺﾞｼｯｸM-PRO" pitchFamily="50" charset="-128"/>
                <a:ea typeface="HG丸ｺﾞｼｯｸM-PRO" pitchFamily="50" charset="-128"/>
              </a:rPr>
              <a:t>etc..</a:t>
            </a:r>
            <a:endParaRPr lang="ja-JP" altLang="en-US" sz="2000" dirty="0">
              <a:solidFill>
                <a:schemeClr val="bg1"/>
              </a:solidFill>
              <a:latin typeface="HG丸ｺﾞｼｯｸM-PRO" pitchFamily="50" charset="-128"/>
              <a:ea typeface="HG丸ｺﾞｼｯｸM-PRO" pitchFamily="50" charset="-128"/>
            </a:endParaRPr>
          </a:p>
        </p:txBody>
      </p:sp>
      <p:sp>
        <p:nvSpPr>
          <p:cNvPr id="8" name="角丸四角形 7"/>
          <p:cNvSpPr/>
          <p:nvPr/>
        </p:nvSpPr>
        <p:spPr>
          <a:xfrm>
            <a:off x="6383238" y="1734990"/>
            <a:ext cx="4248472" cy="1285659"/>
          </a:xfrm>
          <a:prstGeom prst="roundRect">
            <a:avLst/>
          </a:prstGeom>
          <a:ln w="38100">
            <a:solidFill>
              <a:schemeClr val="accent2"/>
            </a:solidFill>
          </a:ln>
        </p:spPr>
        <p:style>
          <a:lnRef idx="2">
            <a:schemeClr val="accent6"/>
          </a:lnRef>
          <a:fillRef idx="1">
            <a:schemeClr val="lt1"/>
          </a:fillRef>
          <a:effectRef idx="0">
            <a:schemeClr val="accent6"/>
          </a:effectRef>
          <a:fontRef idx="minor">
            <a:schemeClr val="dk1"/>
          </a:fontRef>
        </p:style>
        <p:txBody>
          <a:bodyPr lIns="144000" rIns="144000" rtlCol="0" anchor="ctr" anchorCtr="0">
            <a:normAutofit/>
          </a:bodyPr>
          <a:lstStyle/>
          <a:p>
            <a:pPr algn="just"/>
            <a:r>
              <a:rPr lang="ja-JP" altLang="en-US" dirty="0">
                <a:solidFill>
                  <a:schemeClr val="accent1"/>
                </a:solidFill>
                <a:latin typeface="HGPｺﾞｼｯｸE" pitchFamily="50" charset="-128"/>
                <a:ea typeface="HGPｺﾞｼｯｸE" pitchFamily="50" charset="-128"/>
              </a:rPr>
              <a:t>「自律」</a:t>
            </a:r>
          </a:p>
          <a:p>
            <a:pPr algn="just"/>
            <a:r>
              <a:rPr lang="ja-JP" altLang="en-US" dirty="0">
                <a:latin typeface="HG丸ｺﾞｼｯｸM-PRO" panose="020F0600000000000000" pitchFamily="50" charset="-128"/>
                <a:ea typeface="HG丸ｺﾞｼｯｸM-PRO" panose="020F0600000000000000" pitchFamily="50" charset="-128"/>
              </a:rPr>
              <a:t>常に、自分の意志で判断しながら行動 する</a:t>
            </a:r>
          </a:p>
        </p:txBody>
      </p:sp>
      <p:sp>
        <p:nvSpPr>
          <p:cNvPr id="11" name="下矢印 10"/>
          <p:cNvSpPr/>
          <p:nvPr/>
        </p:nvSpPr>
        <p:spPr>
          <a:xfrm rot="16200000">
            <a:off x="5642924" y="1868270"/>
            <a:ext cx="605149" cy="1019097"/>
          </a:xfrm>
          <a:prstGeom prst="downArrow">
            <a:avLst>
              <a:gd name="adj1" fmla="val 46533"/>
              <a:gd name="adj2" fmla="val 67116"/>
            </a:avLst>
          </a:prstGeom>
          <a:gradFill>
            <a:gsLst>
              <a:gs pos="90000">
                <a:schemeClr val="accent2"/>
              </a:gs>
              <a:gs pos="0">
                <a:schemeClr val="bg1"/>
              </a:gs>
            </a:gsLst>
            <a:lin ang="5400000" scaled="0"/>
          </a:gradFill>
          <a:ln>
            <a:no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lstStyle/>
          <a:p>
            <a:pPr algn="ctr"/>
            <a:endParaRPr lang="ja-JP" altLang="en-US"/>
          </a:p>
        </p:txBody>
      </p:sp>
      <p:sp>
        <p:nvSpPr>
          <p:cNvPr id="7" name="角丸四角形 6"/>
          <p:cNvSpPr/>
          <p:nvPr/>
        </p:nvSpPr>
        <p:spPr>
          <a:xfrm>
            <a:off x="1414686" y="1783454"/>
            <a:ext cx="4032448" cy="1237195"/>
          </a:xfrm>
          <a:prstGeom prst="roundRect">
            <a:avLst/>
          </a:prstGeom>
          <a:ln w="38100">
            <a:solidFill>
              <a:schemeClr val="accent2"/>
            </a:solidFill>
          </a:ln>
        </p:spPr>
        <p:style>
          <a:lnRef idx="2">
            <a:schemeClr val="accent6"/>
          </a:lnRef>
          <a:fillRef idx="1">
            <a:schemeClr val="lt1"/>
          </a:fillRef>
          <a:effectRef idx="0">
            <a:schemeClr val="accent6"/>
          </a:effectRef>
          <a:fontRef idx="minor">
            <a:schemeClr val="dk1"/>
          </a:fontRef>
        </p:style>
        <p:txBody>
          <a:bodyPr lIns="144000" rIns="144000" rtlCol="0" anchor="ctr" anchorCtr="0">
            <a:normAutofit/>
          </a:bodyPr>
          <a:lstStyle/>
          <a:p>
            <a:pPr algn="just"/>
            <a:r>
              <a:rPr lang="ja-JP" altLang="en-US" dirty="0">
                <a:solidFill>
                  <a:schemeClr val="accent1"/>
                </a:solidFill>
                <a:latin typeface="HGPｺﾞｼｯｸE" pitchFamily="50" charset="-128"/>
                <a:ea typeface="HGPｺﾞｼｯｸE" pitchFamily="50" charset="-128"/>
              </a:rPr>
              <a:t>「他律」</a:t>
            </a:r>
          </a:p>
          <a:p>
            <a:pPr algn="just"/>
            <a:r>
              <a:rPr lang="ja-JP" altLang="en-US" dirty="0">
                <a:latin typeface="HG丸ｺﾞｼｯｸM-PRO" panose="020F0600000000000000" pitchFamily="50" charset="-128"/>
                <a:ea typeface="HG丸ｺﾞｼｯｸM-PRO" panose="020F0600000000000000" pitchFamily="50" charset="-128"/>
              </a:rPr>
              <a:t>自分の意志ではなく、他人の命令などによって行動する</a:t>
            </a:r>
          </a:p>
        </p:txBody>
      </p:sp>
      <p:sp>
        <p:nvSpPr>
          <p:cNvPr id="12" name="二等辺三角形 11"/>
          <p:cNvSpPr/>
          <p:nvPr/>
        </p:nvSpPr>
        <p:spPr>
          <a:xfrm>
            <a:off x="7787394" y="2898582"/>
            <a:ext cx="360040" cy="60322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5610118" y="4334834"/>
            <a:ext cx="4190351" cy="1446550"/>
          </a:xfrm>
          <a:prstGeom prst="rect">
            <a:avLst/>
          </a:prstGeom>
          <a:solidFill>
            <a:schemeClr val="accent1"/>
          </a:solidFill>
        </p:spPr>
        <p:txBody>
          <a:bodyPr wrap="square" lIns="0" tIns="0" rIns="0" bIns="0">
            <a:noAutofit/>
          </a:bodyPr>
          <a:lstStyle/>
          <a:p>
            <a:pPr marL="0" lvl="1">
              <a:spcBef>
                <a:spcPts val="600"/>
              </a:spcBef>
              <a:tabLst>
                <a:tab pos="0" algn="l"/>
              </a:tabLst>
            </a:pPr>
            <a:r>
              <a:rPr lang="ja-JP" altLang="en-US" sz="2400" dirty="0">
                <a:solidFill>
                  <a:schemeClr val="bg1"/>
                </a:solidFill>
                <a:latin typeface="HGPｺﾞｼｯｸE" pitchFamily="50" charset="-128"/>
                <a:ea typeface="HGPｺﾞｼｯｸE" pitchFamily="50" charset="-128"/>
              </a:rPr>
              <a:t>ルールを守るためには？</a:t>
            </a:r>
          </a:p>
          <a:p>
            <a:pPr marL="0" lvl="1">
              <a:spcBef>
                <a:spcPts val="600"/>
              </a:spcBef>
              <a:tabLst>
                <a:tab pos="0" algn="l"/>
              </a:tabLst>
            </a:pPr>
            <a:r>
              <a:rPr lang="ja-JP" altLang="en-US" sz="2000" dirty="0">
                <a:solidFill>
                  <a:schemeClr val="bg1"/>
                </a:solidFill>
                <a:latin typeface="HG丸ｺﾞｼｯｸM-PRO" pitchFamily="50" charset="-128"/>
                <a:ea typeface="HG丸ｺﾞｼｯｸM-PRO" pitchFamily="50" charset="-128"/>
              </a:rPr>
              <a:t>　・着信音を切っておく</a:t>
            </a:r>
            <a:endParaRPr lang="en-US" altLang="ja-JP" sz="2000" dirty="0">
              <a:solidFill>
                <a:schemeClr val="bg1"/>
              </a:solidFill>
              <a:latin typeface="HG丸ｺﾞｼｯｸM-PRO" pitchFamily="50" charset="-128"/>
              <a:ea typeface="HG丸ｺﾞｼｯｸM-PRO" pitchFamily="50" charset="-128"/>
            </a:endParaRPr>
          </a:p>
          <a:p>
            <a:pPr marL="0" lvl="1">
              <a:spcBef>
                <a:spcPts val="600"/>
              </a:spcBef>
              <a:tabLst>
                <a:tab pos="0" algn="l"/>
              </a:tabLst>
            </a:pPr>
            <a:r>
              <a:rPr lang="ja-JP" altLang="en-US" sz="2000" dirty="0">
                <a:solidFill>
                  <a:schemeClr val="bg1"/>
                </a:solidFill>
                <a:latin typeface="HG丸ｺﾞｼｯｸM-PRO" pitchFamily="50" charset="-128"/>
                <a:ea typeface="HG丸ｺﾞｼｯｸM-PRO" pitchFamily="50" charset="-128"/>
              </a:rPr>
              <a:t>　・勉強中は見えないところに</a:t>
            </a:r>
            <a:br>
              <a:rPr lang="en-US" altLang="ja-JP" sz="2000" dirty="0">
                <a:solidFill>
                  <a:schemeClr val="bg1"/>
                </a:solidFill>
                <a:latin typeface="HG丸ｺﾞｼｯｸM-PRO" pitchFamily="50" charset="-128"/>
                <a:ea typeface="HG丸ｺﾞｼｯｸM-PRO" pitchFamily="50" charset="-128"/>
              </a:rPr>
            </a:br>
            <a:r>
              <a:rPr lang="ja-JP" altLang="en-US" sz="2000" dirty="0">
                <a:solidFill>
                  <a:schemeClr val="bg1"/>
                </a:solidFill>
                <a:latin typeface="HG丸ｺﾞｼｯｸM-PRO" pitchFamily="50" charset="-128"/>
                <a:ea typeface="HG丸ｺﾞｼｯｸM-PRO" pitchFamily="50" charset="-128"/>
              </a:rPr>
              <a:t>　　スマートフォンを置く　</a:t>
            </a:r>
            <a:r>
              <a:rPr lang="en-US" altLang="ja-JP" sz="2000" dirty="0">
                <a:solidFill>
                  <a:schemeClr val="bg1"/>
                </a:solidFill>
                <a:latin typeface="HG丸ｺﾞｼｯｸM-PRO" pitchFamily="50" charset="-128"/>
                <a:ea typeface="HG丸ｺﾞｼｯｸM-PRO" pitchFamily="50" charset="-128"/>
              </a:rPr>
              <a:t>etc..</a:t>
            </a:r>
            <a:endParaRPr lang="ja-JP" altLang="en-US" sz="2000" dirty="0">
              <a:solidFill>
                <a:schemeClr val="bg1"/>
              </a:solidFill>
              <a:latin typeface="HG丸ｺﾞｼｯｸM-PRO" pitchFamily="50" charset="-128"/>
              <a:ea typeface="HG丸ｺﾞｼｯｸM-PRO" pitchFamily="50" charset="-128"/>
            </a:endParaRPr>
          </a:p>
        </p:txBody>
      </p:sp>
      <p:pic>
        <p:nvPicPr>
          <p:cNvPr id="9" name="図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47124" y="3672172"/>
            <a:ext cx="1704666" cy="2600252"/>
          </a:xfrm>
          <a:prstGeom prst="rect">
            <a:avLst/>
          </a:prstGeom>
        </p:spPr>
      </p:pic>
      <p:sp>
        <p:nvSpPr>
          <p:cNvPr id="14" name="テキスト ボックス 13"/>
          <p:cNvSpPr txBox="1"/>
          <p:nvPr/>
        </p:nvSpPr>
        <p:spPr>
          <a:xfrm>
            <a:off x="7691901" y="6326082"/>
            <a:ext cx="3905945" cy="400110"/>
          </a:xfrm>
          <a:prstGeom prst="rect">
            <a:avLst/>
          </a:prstGeom>
          <a:noFill/>
        </p:spPr>
        <p:txBody>
          <a:bodyPr wrap="square" rtlCol="0">
            <a:spAutoFit/>
          </a:bodyPr>
          <a:lstStyle/>
          <a:p>
            <a:pPr algn="r"/>
            <a:r>
              <a:rPr lang="ja-JP" altLang="en-US" sz="1000" dirty="0">
                <a:solidFill>
                  <a:srgbClr val="000000"/>
                </a:solidFill>
                <a:latin typeface="+mn-ea"/>
              </a:rPr>
              <a:t>出典：教材「</a:t>
            </a:r>
            <a:r>
              <a:rPr lang="en-US" altLang="ja-JP" sz="1000" dirty="0">
                <a:solidFill>
                  <a:srgbClr val="000000"/>
                </a:solidFill>
                <a:latin typeface="+mn-ea"/>
              </a:rPr>
              <a:t>『</a:t>
            </a:r>
            <a:r>
              <a:rPr lang="ja-JP" altLang="en-US" sz="1000" dirty="0">
                <a:solidFill>
                  <a:srgbClr val="000000"/>
                </a:solidFill>
                <a:latin typeface="+mn-ea"/>
              </a:rPr>
              <a:t>楽しいコミュニケーション</a:t>
            </a:r>
            <a:r>
              <a:rPr lang="en-US" altLang="ja-JP" sz="1000" dirty="0">
                <a:solidFill>
                  <a:srgbClr val="000000"/>
                </a:solidFill>
                <a:latin typeface="+mn-ea"/>
              </a:rPr>
              <a:t>』</a:t>
            </a:r>
            <a:r>
              <a:rPr lang="ja-JP" altLang="en-US" sz="1000" dirty="0">
                <a:solidFill>
                  <a:srgbClr val="000000"/>
                </a:solidFill>
                <a:latin typeface="+mn-ea"/>
              </a:rPr>
              <a:t>を考えよう！家庭での対話編」</a:t>
            </a:r>
            <a:endParaRPr lang="en-US" altLang="ja-JP" sz="1000" dirty="0">
              <a:solidFill>
                <a:srgbClr val="000000"/>
              </a:solidFill>
              <a:latin typeface="+mn-ea"/>
            </a:endParaRPr>
          </a:p>
          <a:p>
            <a:pPr algn="r"/>
            <a:r>
              <a:rPr lang="ja-JP" altLang="en-US" sz="1000" dirty="0">
                <a:solidFill>
                  <a:srgbClr val="000000"/>
                </a:solidFill>
                <a:latin typeface="+mn-ea"/>
              </a:rPr>
              <a:t>（一般財団法人</a:t>
            </a:r>
            <a:r>
              <a:rPr lang="en-US" altLang="ja-JP" sz="1000" dirty="0">
                <a:solidFill>
                  <a:srgbClr val="000000"/>
                </a:solidFill>
                <a:latin typeface="+mn-ea"/>
              </a:rPr>
              <a:t>LINE</a:t>
            </a:r>
            <a:r>
              <a:rPr lang="ja-JP" altLang="en-US" sz="1000" dirty="0">
                <a:solidFill>
                  <a:srgbClr val="000000"/>
                </a:solidFill>
                <a:latin typeface="+mn-ea"/>
              </a:rPr>
              <a:t>みらい財団）より</a:t>
            </a:r>
            <a:endParaRPr lang="zh-CN" altLang="en-US" sz="1000" dirty="0">
              <a:solidFill>
                <a:srgbClr val="000000"/>
              </a:solidFill>
              <a:latin typeface="+mn-ea"/>
            </a:endParaRPr>
          </a:p>
        </p:txBody>
      </p:sp>
    </p:spTree>
    <p:extLst>
      <p:ext uri="{BB962C8B-B14F-4D97-AF65-F5344CB8AC3E}">
        <p14:creationId xmlns:p14="http://schemas.microsoft.com/office/powerpoint/2010/main" val="32813157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a:t>12</a:t>
            </a:r>
            <a:r>
              <a:rPr lang="ja-JP" altLang="en-US" dirty="0" err="1"/>
              <a:t>．</a:t>
            </a:r>
            <a:r>
              <a:rPr lang="ja-JP" altLang="en-US" dirty="0"/>
              <a:t>コミュニケーションのトレーニング</a:t>
            </a:r>
            <a:endParaRPr kumimoji="1" lang="ja-JP" altLang="en-US" dirty="0"/>
          </a:p>
        </p:txBody>
      </p:sp>
      <p:sp>
        <p:nvSpPr>
          <p:cNvPr id="13" name="楕円 9"/>
          <p:cNvSpPr/>
          <p:nvPr/>
        </p:nvSpPr>
        <p:spPr>
          <a:xfrm>
            <a:off x="1236217" y="1197547"/>
            <a:ext cx="2507761"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2400" dirty="0">
                <a:solidFill>
                  <a:schemeClr val="accent1"/>
                </a:solidFill>
                <a:latin typeface="HGPｺﾞｼｯｸE" pitchFamily="50" charset="-128"/>
                <a:ea typeface="HGPｺﾞｼｯｸE" pitchFamily="50" charset="-128"/>
              </a:rPr>
              <a:t>感覚のズレ</a:t>
            </a:r>
          </a:p>
        </p:txBody>
      </p:sp>
      <p:sp>
        <p:nvSpPr>
          <p:cNvPr id="17" name="楕円 10"/>
          <p:cNvSpPr/>
          <p:nvPr/>
        </p:nvSpPr>
        <p:spPr>
          <a:xfrm>
            <a:off x="5326457" y="1197547"/>
            <a:ext cx="2507761"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2400" dirty="0">
                <a:solidFill>
                  <a:schemeClr val="accent1"/>
                </a:solidFill>
                <a:latin typeface="HGPｺﾞｼｯｸE" pitchFamily="50" charset="-128"/>
                <a:ea typeface="HGPｺﾞｼｯｸE" pitchFamily="50" charset="-128"/>
              </a:rPr>
              <a:t>ネットの特性</a:t>
            </a:r>
          </a:p>
        </p:txBody>
      </p:sp>
      <p:sp>
        <p:nvSpPr>
          <p:cNvPr id="20" name="楕円 11"/>
          <p:cNvSpPr/>
          <p:nvPr/>
        </p:nvSpPr>
        <p:spPr>
          <a:xfrm>
            <a:off x="8960947" y="1197547"/>
            <a:ext cx="2376264" cy="821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2400" dirty="0">
                <a:solidFill>
                  <a:schemeClr val="accent1"/>
                </a:solidFill>
                <a:latin typeface="HGPｺﾞｼｯｸE" pitchFamily="50" charset="-128"/>
                <a:ea typeface="HGPｺﾞｼｯｸE" pitchFamily="50" charset="-128"/>
              </a:rPr>
              <a:t>「リスクの見積り」</a:t>
            </a:r>
            <a:br>
              <a:rPr lang="en-US" altLang="ja-JP" sz="2400" dirty="0">
                <a:solidFill>
                  <a:schemeClr val="accent1"/>
                </a:solidFill>
                <a:latin typeface="HGPｺﾞｼｯｸE" pitchFamily="50" charset="-128"/>
                <a:ea typeface="HGPｺﾞｼｯｸE" pitchFamily="50" charset="-128"/>
              </a:rPr>
            </a:br>
            <a:r>
              <a:rPr lang="ja-JP" altLang="en-US" sz="2400" dirty="0">
                <a:solidFill>
                  <a:schemeClr val="accent1"/>
                </a:solidFill>
                <a:latin typeface="HGPｺﾞｼｯｸE" pitchFamily="50" charset="-128"/>
                <a:ea typeface="HGPｺﾞｼｯｸE" pitchFamily="50" charset="-128"/>
              </a:rPr>
              <a:t>によるズレ</a:t>
            </a:r>
          </a:p>
        </p:txBody>
      </p:sp>
      <p:sp>
        <p:nvSpPr>
          <p:cNvPr id="28" name="正方形/長方形 27"/>
          <p:cNvSpPr/>
          <p:nvPr/>
        </p:nvSpPr>
        <p:spPr>
          <a:xfrm>
            <a:off x="911431" y="4439647"/>
            <a:ext cx="2087431" cy="369332"/>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a:spAutoFit/>
          </a:bodyPr>
          <a:lstStyle/>
          <a:p>
            <a:pPr algn="ctr"/>
            <a:r>
              <a:rPr lang="ja-JP" altLang="en-US" sz="1800" dirty="0">
                <a:latin typeface="HGPｺﾞｼｯｸE" pitchFamily="50" charset="-128"/>
                <a:ea typeface="HGPｺﾞｼｯｸE" pitchFamily="50" charset="-128"/>
              </a:rPr>
              <a:t>相手がどう思うか？</a:t>
            </a:r>
          </a:p>
        </p:txBody>
      </p:sp>
      <p:sp>
        <p:nvSpPr>
          <p:cNvPr id="41" name="スライド番号プレースホルダー 34"/>
          <p:cNvSpPr>
            <a:spLocks noGrp="1"/>
          </p:cNvSpPr>
          <p:nvPr>
            <p:ph type="sldNum" sz="quarter" idx="12"/>
          </p:nvPr>
        </p:nvSpPr>
        <p:spPr>
          <a:xfrm>
            <a:off x="11423798" y="6357822"/>
            <a:ext cx="685073" cy="365210"/>
          </a:xfrm>
        </p:spPr>
        <p:txBody>
          <a:bodyPr/>
          <a:lstStyle/>
          <a:p>
            <a:fld id="{FE9BCB6C-B0B8-4E73-AD91-95F69BB24812}" type="slidenum">
              <a:rPr lang="ja-JP" altLang="en-US" smtClean="0"/>
              <a:pPr/>
              <a:t>48</a:t>
            </a:fld>
            <a:endParaRPr lang="ja-JP" altLang="en-US" dirty="0"/>
          </a:p>
        </p:txBody>
      </p:sp>
      <p:sp>
        <p:nvSpPr>
          <p:cNvPr id="2" name="円/楕円 1"/>
          <p:cNvSpPr/>
          <p:nvPr/>
        </p:nvSpPr>
        <p:spPr>
          <a:xfrm>
            <a:off x="694606" y="1128691"/>
            <a:ext cx="494714" cy="4947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HGP創英角ｺﾞｼｯｸUB" pitchFamily="50" charset="-128"/>
                <a:ea typeface="HGP創英角ｺﾞｼｯｸUB" pitchFamily="50" charset="-128"/>
              </a:rPr>
              <a:t>1</a:t>
            </a:r>
            <a:endParaRPr kumimoji="1" lang="ja-JP" altLang="en-US" dirty="0">
              <a:latin typeface="HGP創英角ｺﾞｼｯｸUB" pitchFamily="50" charset="-128"/>
              <a:ea typeface="HGP創英角ｺﾞｼｯｸUB" pitchFamily="50" charset="-128"/>
            </a:endParaRPr>
          </a:p>
        </p:txBody>
      </p:sp>
      <p:sp>
        <p:nvSpPr>
          <p:cNvPr id="43" name="円/楕円 42"/>
          <p:cNvSpPr/>
          <p:nvPr/>
        </p:nvSpPr>
        <p:spPr>
          <a:xfrm>
            <a:off x="4710686" y="1128691"/>
            <a:ext cx="494714" cy="4947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HGP創英角ｺﾞｼｯｸUB" pitchFamily="50" charset="-128"/>
                <a:ea typeface="HGP創英角ｺﾞｼｯｸUB" pitchFamily="50" charset="-128"/>
              </a:rPr>
              <a:t>2</a:t>
            </a:r>
            <a:endParaRPr kumimoji="1" lang="ja-JP" altLang="en-US" dirty="0">
              <a:latin typeface="HGP創英角ｺﾞｼｯｸUB" pitchFamily="50" charset="-128"/>
              <a:ea typeface="HGP創英角ｺﾞｼｯｸUB" pitchFamily="50" charset="-128"/>
            </a:endParaRPr>
          </a:p>
        </p:txBody>
      </p:sp>
      <p:sp>
        <p:nvSpPr>
          <p:cNvPr id="44" name="円/楕円 43"/>
          <p:cNvSpPr/>
          <p:nvPr/>
        </p:nvSpPr>
        <p:spPr>
          <a:xfrm>
            <a:off x="8397402" y="1128691"/>
            <a:ext cx="494714" cy="4947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HGP創英角ｺﾞｼｯｸUB" pitchFamily="50" charset="-128"/>
                <a:ea typeface="HGP創英角ｺﾞｼｯｸUB" pitchFamily="50" charset="-128"/>
              </a:rPr>
              <a:t>3</a:t>
            </a:r>
            <a:endParaRPr kumimoji="1" lang="ja-JP" altLang="en-US" dirty="0">
              <a:latin typeface="HGP創英角ｺﾞｼｯｸUB" pitchFamily="50" charset="-128"/>
              <a:ea typeface="HGP創英角ｺﾞｼｯｸUB" pitchFamily="50" charset="-128"/>
            </a:endParaRPr>
          </a:p>
        </p:txBody>
      </p:sp>
      <p:sp>
        <p:nvSpPr>
          <p:cNvPr id="58" name="角丸四角形 57"/>
          <p:cNvSpPr/>
          <p:nvPr/>
        </p:nvSpPr>
        <p:spPr>
          <a:xfrm>
            <a:off x="837036" y="5374010"/>
            <a:ext cx="10514754" cy="720080"/>
          </a:xfrm>
          <a:prstGeom prst="round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36000" rtlCol="0" anchor="ctr"/>
          <a:lstStyle/>
          <a:p>
            <a:pPr algn="ctr"/>
            <a:r>
              <a:rPr kumimoji="1" lang="ja-JP" altLang="en-US" sz="2800" dirty="0">
                <a:latin typeface="HGP創英角ｺﾞｼｯｸUB" pitchFamily="50" charset="-128"/>
                <a:ea typeface="HGP創英角ｺﾞｼｯｸUB" pitchFamily="50" charset="-128"/>
              </a:rPr>
              <a:t>情報モラル＝日常モラル　</a:t>
            </a:r>
            <a:r>
              <a:rPr kumimoji="1" lang="en-US" altLang="ja-JP" sz="2800" dirty="0">
                <a:latin typeface="HGP創英角ｺﾞｼｯｸUB" pitchFamily="50" charset="-128"/>
                <a:ea typeface="HGP創英角ｺﾞｼｯｸUB" pitchFamily="50" charset="-128"/>
              </a:rPr>
              <a:t>×</a:t>
            </a:r>
            <a:r>
              <a:rPr kumimoji="1" lang="ja-JP" altLang="en-US" sz="2800" dirty="0">
                <a:latin typeface="HGP創英角ｺﾞｼｯｸUB" pitchFamily="50" charset="-128"/>
                <a:ea typeface="HGP創英角ｺﾞｼｯｸUB" pitchFamily="50" charset="-128"/>
              </a:rPr>
              <a:t>　ネットの特性　</a:t>
            </a:r>
            <a:r>
              <a:rPr kumimoji="1" lang="en-US" altLang="ja-JP" sz="2800" dirty="0">
                <a:latin typeface="HGP創英角ｺﾞｼｯｸUB" pitchFamily="50" charset="-128"/>
                <a:ea typeface="HGP創英角ｺﾞｼｯｸUB" pitchFamily="50" charset="-128"/>
              </a:rPr>
              <a:t>×</a:t>
            </a:r>
            <a:r>
              <a:rPr kumimoji="1" lang="ja-JP" altLang="en-US" sz="2800" dirty="0">
                <a:latin typeface="HGP創英角ｺﾞｼｯｸUB" pitchFamily="50" charset="-128"/>
                <a:ea typeface="HGP創英角ｺﾞｼｯｸUB" pitchFamily="50" charset="-128"/>
              </a:rPr>
              <a:t>　判断力・想像力</a:t>
            </a:r>
          </a:p>
        </p:txBody>
      </p:sp>
      <p:sp>
        <p:nvSpPr>
          <p:cNvPr id="59" name="正方形/長方形 58"/>
          <p:cNvSpPr/>
          <p:nvPr/>
        </p:nvSpPr>
        <p:spPr>
          <a:xfrm>
            <a:off x="4633188" y="4439647"/>
            <a:ext cx="2951450" cy="646331"/>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a:spAutoFit/>
          </a:bodyPr>
          <a:lstStyle/>
          <a:p>
            <a:pPr algn="ctr"/>
            <a:r>
              <a:rPr lang="ja-JP" altLang="en-US" sz="1800" dirty="0">
                <a:latin typeface="HGPｺﾞｼｯｸE" pitchFamily="50" charset="-128"/>
                <a:ea typeface="HGPｺﾞｼｯｸE" pitchFamily="50" charset="-128"/>
              </a:rPr>
              <a:t>表情、声の大きさがない</a:t>
            </a:r>
          </a:p>
          <a:p>
            <a:pPr algn="ctr"/>
            <a:r>
              <a:rPr lang="ja-JP" altLang="en-US" sz="1800" dirty="0">
                <a:latin typeface="HGPｺﾞｼｯｸE" pitchFamily="50" charset="-128"/>
                <a:ea typeface="HGPｺﾞｼｯｸE" pitchFamily="50" charset="-128"/>
              </a:rPr>
              <a:t>→ニュアンスまで伝わらない</a:t>
            </a:r>
          </a:p>
        </p:txBody>
      </p:sp>
      <p:sp>
        <p:nvSpPr>
          <p:cNvPr id="60" name="正方形/長方形 59"/>
          <p:cNvSpPr/>
          <p:nvPr/>
        </p:nvSpPr>
        <p:spPr>
          <a:xfrm>
            <a:off x="8416752" y="4439647"/>
            <a:ext cx="3348995" cy="646331"/>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a:spAutoFit/>
          </a:bodyPr>
          <a:lstStyle/>
          <a:p>
            <a:pPr algn="ctr"/>
            <a:r>
              <a:rPr lang="ja-JP" altLang="en-US" sz="1800" dirty="0">
                <a:latin typeface="HGPｺﾞｼｯｸE" pitchFamily="50" charset="-128"/>
                <a:ea typeface="HGPｺﾞｼｯｸE" pitchFamily="50" charset="-128"/>
              </a:rPr>
              <a:t>「何が危険か」は分かっているが</a:t>
            </a:r>
          </a:p>
          <a:p>
            <a:pPr algn="ctr"/>
            <a:r>
              <a:rPr lang="ja-JP" altLang="en-US" sz="1800" dirty="0">
                <a:latin typeface="HGPｺﾞｼｯｸE" pitchFamily="50" charset="-128"/>
                <a:ea typeface="HGPｺﾞｼｯｸE" pitchFamily="50" charset="-128"/>
              </a:rPr>
              <a:t>「どれくらい危険か」がズレ</a:t>
            </a:r>
            <a:r>
              <a:rPr lang="ja-JP" altLang="en-US" sz="1800" dirty="0" err="1">
                <a:latin typeface="HGPｺﾞｼｯｸE" pitchFamily="50" charset="-128"/>
                <a:ea typeface="HGPｺﾞｼｯｸE" pitchFamily="50" charset="-128"/>
              </a:rPr>
              <a:t>て</a:t>
            </a:r>
            <a:r>
              <a:rPr lang="ja-JP" altLang="en-US" sz="1800" dirty="0">
                <a:latin typeface="HGPｺﾞｼｯｸE" pitchFamily="50" charset="-128"/>
                <a:ea typeface="HGPｺﾞｼｯｸE" pitchFamily="50" charset="-128"/>
              </a:rPr>
              <a:t>いる</a:t>
            </a: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2667" y="1913061"/>
            <a:ext cx="3044958" cy="2436881"/>
          </a:xfrm>
          <a:prstGeom prst="rect">
            <a:avLst/>
          </a:prstGeom>
        </p:spPr>
      </p:pic>
      <p:pic>
        <p:nvPicPr>
          <p:cNvPr id="5" name="図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33674" y="1913061"/>
            <a:ext cx="2508002" cy="2361112"/>
          </a:xfrm>
          <a:prstGeom prst="rect">
            <a:avLst/>
          </a:prstGeom>
        </p:spPr>
      </p:pic>
      <p:pic>
        <p:nvPicPr>
          <p:cNvPr id="6" name="図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93116" y="2043114"/>
            <a:ext cx="3058674" cy="2377445"/>
          </a:xfrm>
          <a:prstGeom prst="rect">
            <a:avLst/>
          </a:prstGeom>
        </p:spPr>
      </p:pic>
      <p:sp>
        <p:nvSpPr>
          <p:cNvPr id="18" name="テキスト ボックス 17"/>
          <p:cNvSpPr txBox="1"/>
          <p:nvPr/>
        </p:nvSpPr>
        <p:spPr>
          <a:xfrm>
            <a:off x="7691901" y="6326082"/>
            <a:ext cx="3905945" cy="400110"/>
          </a:xfrm>
          <a:prstGeom prst="rect">
            <a:avLst/>
          </a:prstGeom>
          <a:noFill/>
        </p:spPr>
        <p:txBody>
          <a:bodyPr wrap="square" rtlCol="0">
            <a:spAutoFit/>
          </a:bodyPr>
          <a:lstStyle/>
          <a:p>
            <a:pPr algn="r"/>
            <a:r>
              <a:rPr lang="ja-JP" altLang="en-US" sz="1000" dirty="0">
                <a:latin typeface="+mn-ea"/>
              </a:rPr>
              <a:t>出典：教材「</a:t>
            </a:r>
            <a:r>
              <a:rPr lang="en-US" altLang="ja-JP" sz="1000" dirty="0">
                <a:latin typeface="+mn-ea"/>
              </a:rPr>
              <a:t>『</a:t>
            </a:r>
            <a:r>
              <a:rPr lang="ja-JP" altLang="en-US" sz="1000" dirty="0">
                <a:latin typeface="+mn-ea"/>
              </a:rPr>
              <a:t>楽しいコミュニケーション</a:t>
            </a:r>
            <a:r>
              <a:rPr lang="en-US" altLang="ja-JP" sz="1000" dirty="0">
                <a:latin typeface="+mn-ea"/>
              </a:rPr>
              <a:t>』</a:t>
            </a:r>
            <a:r>
              <a:rPr lang="ja-JP" altLang="en-US" sz="1000" dirty="0">
                <a:latin typeface="+mn-ea"/>
              </a:rPr>
              <a:t>を考えよう！家庭での対話編」</a:t>
            </a:r>
            <a:endParaRPr lang="en-US" altLang="ja-JP" sz="1000" dirty="0">
              <a:latin typeface="+mn-ea"/>
            </a:endParaRPr>
          </a:p>
          <a:p>
            <a:pPr algn="r"/>
            <a:r>
              <a:rPr lang="ja-JP" altLang="en-US" sz="1000" dirty="0">
                <a:latin typeface="+mn-ea"/>
              </a:rPr>
              <a:t>（一般財団法人</a:t>
            </a:r>
            <a:r>
              <a:rPr lang="en-US" altLang="ja-JP" sz="1000" dirty="0">
                <a:latin typeface="+mn-ea"/>
              </a:rPr>
              <a:t>LINE</a:t>
            </a:r>
            <a:r>
              <a:rPr lang="ja-JP" altLang="en-US" sz="1000" dirty="0">
                <a:latin typeface="+mn-ea"/>
              </a:rPr>
              <a:t>みらい財団）より</a:t>
            </a:r>
            <a:endParaRPr lang="zh-CN" altLang="en-US" sz="1000" dirty="0">
              <a:latin typeface="+mn-ea"/>
            </a:endParaRPr>
          </a:p>
        </p:txBody>
      </p:sp>
    </p:spTree>
    <p:extLst>
      <p:ext uri="{BB962C8B-B14F-4D97-AF65-F5344CB8AC3E}">
        <p14:creationId xmlns:p14="http://schemas.microsoft.com/office/powerpoint/2010/main" val="13618171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13</a:t>
            </a:r>
            <a:r>
              <a:rPr lang="ja-JP" altLang="en-US" dirty="0" err="1"/>
              <a:t>．</a:t>
            </a:r>
            <a:r>
              <a:rPr lang="ja-JP" altLang="en-US" dirty="0"/>
              <a:t>ネットトラブルに遭遇したら①</a:t>
            </a:r>
          </a:p>
        </p:txBody>
      </p:sp>
      <p:sp>
        <p:nvSpPr>
          <p:cNvPr id="5" name="コンテンツ プレースホルダー 4"/>
          <p:cNvSpPr>
            <a:spLocks noGrp="1"/>
          </p:cNvSpPr>
          <p:nvPr>
            <p:ph idx="1"/>
          </p:nvPr>
        </p:nvSpPr>
        <p:spPr>
          <a:xfrm>
            <a:off x="609521" y="2014772"/>
            <a:ext cx="10971372" cy="2499692"/>
          </a:xfrm>
        </p:spPr>
        <p:txBody>
          <a:bodyPr vert="horz" lIns="0" tIns="0" rIns="0" bIns="0" rtlCol="0">
            <a:noAutofit/>
          </a:bodyPr>
          <a:lstStyle/>
          <a:p>
            <a:pPr lvl="1"/>
            <a:r>
              <a:rPr lang="ja-JP" altLang="en-US" sz="2800" dirty="0"/>
              <a:t>　・いつからか</a:t>
            </a:r>
            <a:endParaRPr lang="en-US" altLang="ja-JP" sz="2800" dirty="0"/>
          </a:p>
          <a:p>
            <a:pPr lvl="1"/>
            <a:r>
              <a:rPr lang="ja-JP" altLang="en-US" sz="2800" dirty="0"/>
              <a:t>　・どこで（学校，塾，友達の家，街の中　等）</a:t>
            </a:r>
            <a:endParaRPr lang="en-US" altLang="ja-JP" sz="2800" dirty="0"/>
          </a:p>
          <a:p>
            <a:pPr lvl="1"/>
            <a:r>
              <a:rPr lang="ja-JP" altLang="en-US" sz="2800" dirty="0"/>
              <a:t>　・何があったのか</a:t>
            </a:r>
            <a:endParaRPr lang="en-US" altLang="ja-JP" sz="2800" dirty="0"/>
          </a:p>
          <a:p>
            <a:pPr lvl="1"/>
            <a:r>
              <a:rPr lang="ja-JP" altLang="en-US" sz="2800" dirty="0"/>
              <a:t>　・だれが関係しているのか</a:t>
            </a:r>
            <a:endParaRPr lang="en-US" altLang="ja-JP" sz="2800" dirty="0"/>
          </a:p>
          <a:p>
            <a:pPr lvl="1"/>
            <a:r>
              <a:rPr lang="ja-JP" altLang="en-US" sz="2800" dirty="0"/>
              <a:t>　・きっかけや原因は</a:t>
            </a:r>
            <a:endParaRPr lang="en-US" altLang="ja-JP" sz="2800" dirty="0"/>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49</a:t>
            </a:fld>
            <a:endParaRPr lang="ja-JP" altLang="en-US" dirty="0"/>
          </a:p>
        </p:txBody>
      </p:sp>
      <p:grpSp>
        <p:nvGrpSpPr>
          <p:cNvPr id="9" name="Group 4"/>
          <p:cNvGrpSpPr>
            <a:grpSpLocks noChangeAspect="1"/>
          </p:cNvGrpSpPr>
          <p:nvPr/>
        </p:nvGrpSpPr>
        <p:grpSpPr bwMode="auto">
          <a:xfrm>
            <a:off x="622300" y="1125538"/>
            <a:ext cx="1644650" cy="774700"/>
            <a:chOff x="392" y="709"/>
            <a:chExt cx="1036" cy="488"/>
          </a:xfrm>
        </p:grpSpPr>
        <p:sp>
          <p:nvSpPr>
            <p:cNvPr id="10" name="AutoShape 3"/>
            <p:cNvSpPr>
              <a:spLocks noChangeAspect="1" noChangeArrowheads="1" noTextEdit="1"/>
            </p:cNvSpPr>
            <p:nvPr/>
          </p:nvSpPr>
          <p:spPr bwMode="auto">
            <a:xfrm>
              <a:off x="392" y="709"/>
              <a:ext cx="1036"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5"/>
            <p:cNvSpPr>
              <a:spLocks/>
            </p:cNvSpPr>
            <p:nvPr/>
          </p:nvSpPr>
          <p:spPr bwMode="auto">
            <a:xfrm>
              <a:off x="392" y="709"/>
              <a:ext cx="1036" cy="488"/>
            </a:xfrm>
            <a:custGeom>
              <a:avLst/>
              <a:gdLst>
                <a:gd name="T0" fmla="*/ 792 w 1036"/>
                <a:gd name="T1" fmla="*/ 0 h 488"/>
                <a:gd name="T2" fmla="*/ 730 w 1036"/>
                <a:gd name="T3" fmla="*/ 8 h 488"/>
                <a:gd name="T4" fmla="*/ 676 w 1036"/>
                <a:gd name="T5" fmla="*/ 30 h 488"/>
                <a:gd name="T6" fmla="*/ 628 w 1036"/>
                <a:gd name="T7" fmla="*/ 64 h 488"/>
                <a:gd name="T8" fmla="*/ 590 w 1036"/>
                <a:gd name="T9" fmla="*/ 108 h 488"/>
                <a:gd name="T10" fmla="*/ 138 w 1036"/>
                <a:gd name="T11" fmla="*/ 108 h 488"/>
                <a:gd name="T12" fmla="*/ 110 w 1036"/>
                <a:gd name="T13" fmla="*/ 110 h 488"/>
                <a:gd name="T14" fmla="*/ 84 w 1036"/>
                <a:gd name="T15" fmla="*/ 118 h 488"/>
                <a:gd name="T16" fmla="*/ 62 w 1036"/>
                <a:gd name="T17" fmla="*/ 130 h 488"/>
                <a:gd name="T18" fmla="*/ 40 w 1036"/>
                <a:gd name="T19" fmla="*/ 148 h 488"/>
                <a:gd name="T20" fmla="*/ 24 w 1036"/>
                <a:gd name="T21" fmla="*/ 168 h 488"/>
                <a:gd name="T22" fmla="*/ 12 w 1036"/>
                <a:gd name="T23" fmla="*/ 192 h 488"/>
                <a:gd name="T24" fmla="*/ 4 w 1036"/>
                <a:gd name="T25" fmla="*/ 216 h 488"/>
                <a:gd name="T26" fmla="*/ 0 w 1036"/>
                <a:gd name="T27" fmla="*/ 244 h 488"/>
                <a:gd name="T28" fmla="*/ 0 w 1036"/>
                <a:gd name="T29" fmla="*/ 258 h 488"/>
                <a:gd name="T30" fmla="*/ 6 w 1036"/>
                <a:gd name="T31" fmla="*/ 284 h 488"/>
                <a:gd name="T32" fmla="*/ 18 w 1036"/>
                <a:gd name="T33" fmla="*/ 310 h 488"/>
                <a:gd name="T34" fmla="*/ 32 w 1036"/>
                <a:gd name="T35" fmla="*/ 332 h 488"/>
                <a:gd name="T36" fmla="*/ 50 w 1036"/>
                <a:gd name="T37" fmla="*/ 350 h 488"/>
                <a:gd name="T38" fmla="*/ 72 w 1036"/>
                <a:gd name="T39" fmla="*/ 364 h 488"/>
                <a:gd name="T40" fmla="*/ 98 w 1036"/>
                <a:gd name="T41" fmla="*/ 376 h 488"/>
                <a:gd name="T42" fmla="*/ 124 w 1036"/>
                <a:gd name="T43" fmla="*/ 380 h 488"/>
                <a:gd name="T44" fmla="*/ 590 w 1036"/>
                <a:gd name="T45" fmla="*/ 382 h 488"/>
                <a:gd name="T46" fmla="*/ 606 w 1036"/>
                <a:gd name="T47" fmla="*/ 404 h 488"/>
                <a:gd name="T48" fmla="*/ 650 w 1036"/>
                <a:gd name="T49" fmla="*/ 444 h 488"/>
                <a:gd name="T50" fmla="*/ 702 w 1036"/>
                <a:gd name="T51" fmla="*/ 472 h 488"/>
                <a:gd name="T52" fmla="*/ 760 w 1036"/>
                <a:gd name="T53" fmla="*/ 486 h 488"/>
                <a:gd name="T54" fmla="*/ 792 w 1036"/>
                <a:gd name="T55" fmla="*/ 488 h 488"/>
                <a:gd name="T56" fmla="*/ 840 w 1036"/>
                <a:gd name="T57" fmla="*/ 484 h 488"/>
                <a:gd name="T58" fmla="*/ 886 w 1036"/>
                <a:gd name="T59" fmla="*/ 470 h 488"/>
                <a:gd name="T60" fmla="*/ 928 w 1036"/>
                <a:gd name="T61" fmla="*/ 446 h 488"/>
                <a:gd name="T62" fmla="*/ 964 w 1036"/>
                <a:gd name="T63" fmla="*/ 416 h 488"/>
                <a:gd name="T64" fmla="*/ 994 w 1036"/>
                <a:gd name="T65" fmla="*/ 380 h 488"/>
                <a:gd name="T66" fmla="*/ 1016 w 1036"/>
                <a:gd name="T67" fmla="*/ 340 h 488"/>
                <a:gd name="T68" fmla="*/ 1030 w 1036"/>
                <a:gd name="T69" fmla="*/ 294 h 488"/>
                <a:gd name="T70" fmla="*/ 1036 w 1036"/>
                <a:gd name="T71" fmla="*/ 244 h 488"/>
                <a:gd name="T72" fmla="*/ 1034 w 1036"/>
                <a:gd name="T73" fmla="*/ 220 h 488"/>
                <a:gd name="T74" fmla="*/ 1024 w 1036"/>
                <a:gd name="T75" fmla="*/ 172 h 488"/>
                <a:gd name="T76" fmla="*/ 1006 w 1036"/>
                <a:gd name="T77" fmla="*/ 128 h 488"/>
                <a:gd name="T78" fmla="*/ 980 w 1036"/>
                <a:gd name="T79" fmla="*/ 90 h 488"/>
                <a:gd name="T80" fmla="*/ 946 w 1036"/>
                <a:gd name="T81" fmla="*/ 56 h 488"/>
                <a:gd name="T82" fmla="*/ 908 w 1036"/>
                <a:gd name="T83" fmla="*/ 30 h 488"/>
                <a:gd name="T84" fmla="*/ 864 w 1036"/>
                <a:gd name="T85" fmla="*/ 12 h 488"/>
                <a:gd name="T86" fmla="*/ 816 w 1036"/>
                <a:gd name="T87" fmla="*/ 2 h 488"/>
                <a:gd name="T88" fmla="*/ 792 w 1036"/>
                <a:gd name="T89"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36" h="488">
                  <a:moveTo>
                    <a:pt x="792" y="0"/>
                  </a:moveTo>
                  <a:lnTo>
                    <a:pt x="792" y="0"/>
                  </a:lnTo>
                  <a:lnTo>
                    <a:pt x="760" y="2"/>
                  </a:lnTo>
                  <a:lnTo>
                    <a:pt x="730" y="8"/>
                  </a:lnTo>
                  <a:lnTo>
                    <a:pt x="702" y="18"/>
                  </a:lnTo>
                  <a:lnTo>
                    <a:pt x="676" y="30"/>
                  </a:lnTo>
                  <a:lnTo>
                    <a:pt x="650" y="46"/>
                  </a:lnTo>
                  <a:lnTo>
                    <a:pt x="628" y="64"/>
                  </a:lnTo>
                  <a:lnTo>
                    <a:pt x="606" y="84"/>
                  </a:lnTo>
                  <a:lnTo>
                    <a:pt x="590" y="108"/>
                  </a:lnTo>
                  <a:lnTo>
                    <a:pt x="138" y="108"/>
                  </a:lnTo>
                  <a:lnTo>
                    <a:pt x="138" y="108"/>
                  </a:lnTo>
                  <a:lnTo>
                    <a:pt x="124" y="108"/>
                  </a:lnTo>
                  <a:lnTo>
                    <a:pt x="110" y="110"/>
                  </a:lnTo>
                  <a:lnTo>
                    <a:pt x="98" y="114"/>
                  </a:lnTo>
                  <a:lnTo>
                    <a:pt x="84" y="118"/>
                  </a:lnTo>
                  <a:lnTo>
                    <a:pt x="72" y="124"/>
                  </a:lnTo>
                  <a:lnTo>
                    <a:pt x="62" y="130"/>
                  </a:lnTo>
                  <a:lnTo>
                    <a:pt x="50" y="138"/>
                  </a:lnTo>
                  <a:lnTo>
                    <a:pt x="40" y="148"/>
                  </a:lnTo>
                  <a:lnTo>
                    <a:pt x="32" y="158"/>
                  </a:lnTo>
                  <a:lnTo>
                    <a:pt x="24" y="168"/>
                  </a:lnTo>
                  <a:lnTo>
                    <a:pt x="18" y="180"/>
                  </a:lnTo>
                  <a:lnTo>
                    <a:pt x="12" y="192"/>
                  </a:lnTo>
                  <a:lnTo>
                    <a:pt x="6" y="204"/>
                  </a:lnTo>
                  <a:lnTo>
                    <a:pt x="4" y="216"/>
                  </a:lnTo>
                  <a:lnTo>
                    <a:pt x="0" y="230"/>
                  </a:lnTo>
                  <a:lnTo>
                    <a:pt x="0" y="244"/>
                  </a:lnTo>
                  <a:lnTo>
                    <a:pt x="0" y="244"/>
                  </a:lnTo>
                  <a:lnTo>
                    <a:pt x="0" y="258"/>
                  </a:lnTo>
                  <a:lnTo>
                    <a:pt x="4" y="272"/>
                  </a:lnTo>
                  <a:lnTo>
                    <a:pt x="6" y="284"/>
                  </a:lnTo>
                  <a:lnTo>
                    <a:pt x="12" y="298"/>
                  </a:lnTo>
                  <a:lnTo>
                    <a:pt x="18" y="310"/>
                  </a:lnTo>
                  <a:lnTo>
                    <a:pt x="24" y="320"/>
                  </a:lnTo>
                  <a:lnTo>
                    <a:pt x="32" y="332"/>
                  </a:lnTo>
                  <a:lnTo>
                    <a:pt x="40" y="340"/>
                  </a:lnTo>
                  <a:lnTo>
                    <a:pt x="50" y="350"/>
                  </a:lnTo>
                  <a:lnTo>
                    <a:pt x="62" y="358"/>
                  </a:lnTo>
                  <a:lnTo>
                    <a:pt x="72" y="364"/>
                  </a:lnTo>
                  <a:lnTo>
                    <a:pt x="84" y="370"/>
                  </a:lnTo>
                  <a:lnTo>
                    <a:pt x="98" y="376"/>
                  </a:lnTo>
                  <a:lnTo>
                    <a:pt x="110" y="378"/>
                  </a:lnTo>
                  <a:lnTo>
                    <a:pt x="124" y="380"/>
                  </a:lnTo>
                  <a:lnTo>
                    <a:pt x="138" y="382"/>
                  </a:lnTo>
                  <a:lnTo>
                    <a:pt x="590" y="382"/>
                  </a:lnTo>
                  <a:lnTo>
                    <a:pt x="590" y="382"/>
                  </a:lnTo>
                  <a:lnTo>
                    <a:pt x="606" y="404"/>
                  </a:lnTo>
                  <a:lnTo>
                    <a:pt x="628" y="426"/>
                  </a:lnTo>
                  <a:lnTo>
                    <a:pt x="650" y="444"/>
                  </a:lnTo>
                  <a:lnTo>
                    <a:pt x="676" y="460"/>
                  </a:lnTo>
                  <a:lnTo>
                    <a:pt x="702" y="472"/>
                  </a:lnTo>
                  <a:lnTo>
                    <a:pt x="730" y="480"/>
                  </a:lnTo>
                  <a:lnTo>
                    <a:pt x="760" y="486"/>
                  </a:lnTo>
                  <a:lnTo>
                    <a:pt x="792" y="488"/>
                  </a:lnTo>
                  <a:lnTo>
                    <a:pt x="792" y="488"/>
                  </a:lnTo>
                  <a:lnTo>
                    <a:pt x="816" y="488"/>
                  </a:lnTo>
                  <a:lnTo>
                    <a:pt x="840" y="484"/>
                  </a:lnTo>
                  <a:lnTo>
                    <a:pt x="864" y="478"/>
                  </a:lnTo>
                  <a:lnTo>
                    <a:pt x="886" y="470"/>
                  </a:lnTo>
                  <a:lnTo>
                    <a:pt x="908" y="460"/>
                  </a:lnTo>
                  <a:lnTo>
                    <a:pt x="928" y="446"/>
                  </a:lnTo>
                  <a:lnTo>
                    <a:pt x="946" y="432"/>
                  </a:lnTo>
                  <a:lnTo>
                    <a:pt x="964" y="416"/>
                  </a:lnTo>
                  <a:lnTo>
                    <a:pt x="980" y="400"/>
                  </a:lnTo>
                  <a:lnTo>
                    <a:pt x="994" y="380"/>
                  </a:lnTo>
                  <a:lnTo>
                    <a:pt x="1006" y="360"/>
                  </a:lnTo>
                  <a:lnTo>
                    <a:pt x="1016" y="340"/>
                  </a:lnTo>
                  <a:lnTo>
                    <a:pt x="1024" y="316"/>
                  </a:lnTo>
                  <a:lnTo>
                    <a:pt x="1030" y="294"/>
                  </a:lnTo>
                  <a:lnTo>
                    <a:pt x="1034" y="270"/>
                  </a:lnTo>
                  <a:lnTo>
                    <a:pt x="1036" y="244"/>
                  </a:lnTo>
                  <a:lnTo>
                    <a:pt x="1036" y="244"/>
                  </a:lnTo>
                  <a:lnTo>
                    <a:pt x="1034" y="220"/>
                  </a:lnTo>
                  <a:lnTo>
                    <a:pt x="1030" y="196"/>
                  </a:lnTo>
                  <a:lnTo>
                    <a:pt x="1024" y="172"/>
                  </a:lnTo>
                  <a:lnTo>
                    <a:pt x="1016" y="150"/>
                  </a:lnTo>
                  <a:lnTo>
                    <a:pt x="1006" y="128"/>
                  </a:lnTo>
                  <a:lnTo>
                    <a:pt x="994" y="108"/>
                  </a:lnTo>
                  <a:lnTo>
                    <a:pt x="980" y="90"/>
                  </a:lnTo>
                  <a:lnTo>
                    <a:pt x="964" y="72"/>
                  </a:lnTo>
                  <a:lnTo>
                    <a:pt x="946" y="56"/>
                  </a:lnTo>
                  <a:lnTo>
                    <a:pt x="928" y="42"/>
                  </a:lnTo>
                  <a:lnTo>
                    <a:pt x="908" y="30"/>
                  </a:lnTo>
                  <a:lnTo>
                    <a:pt x="886" y="20"/>
                  </a:lnTo>
                  <a:lnTo>
                    <a:pt x="864" y="12"/>
                  </a:lnTo>
                  <a:lnTo>
                    <a:pt x="840" y="6"/>
                  </a:lnTo>
                  <a:lnTo>
                    <a:pt x="816" y="2"/>
                  </a:lnTo>
                  <a:lnTo>
                    <a:pt x="792" y="0"/>
                  </a:lnTo>
                  <a:lnTo>
                    <a:pt x="792" y="0"/>
                  </a:lnTo>
                  <a:close/>
                </a:path>
              </a:pathLst>
            </a:custGeom>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ja-JP" altLang="en-US"/>
            </a:p>
          </p:txBody>
        </p:sp>
        <p:sp>
          <p:nvSpPr>
            <p:cNvPr id="12" name="Freeform 6"/>
            <p:cNvSpPr>
              <a:spLocks/>
            </p:cNvSpPr>
            <p:nvPr/>
          </p:nvSpPr>
          <p:spPr bwMode="auto">
            <a:xfrm>
              <a:off x="514" y="879"/>
              <a:ext cx="90" cy="140"/>
            </a:xfrm>
            <a:custGeom>
              <a:avLst/>
              <a:gdLst>
                <a:gd name="T0" fmla="*/ 20 w 90"/>
                <a:gd name="T1" fmla="*/ 108 h 140"/>
                <a:gd name="T2" fmla="*/ 40 w 90"/>
                <a:gd name="T3" fmla="*/ 114 h 140"/>
                <a:gd name="T4" fmla="*/ 48 w 90"/>
                <a:gd name="T5" fmla="*/ 112 h 140"/>
                <a:gd name="T6" fmla="*/ 60 w 90"/>
                <a:gd name="T7" fmla="*/ 104 h 140"/>
                <a:gd name="T8" fmla="*/ 62 w 90"/>
                <a:gd name="T9" fmla="*/ 98 h 140"/>
                <a:gd name="T10" fmla="*/ 56 w 90"/>
                <a:gd name="T11" fmla="*/ 86 h 140"/>
                <a:gd name="T12" fmla="*/ 40 w 90"/>
                <a:gd name="T13" fmla="*/ 80 h 140"/>
                <a:gd name="T14" fmla="*/ 28 w 90"/>
                <a:gd name="T15" fmla="*/ 76 h 140"/>
                <a:gd name="T16" fmla="*/ 12 w 90"/>
                <a:gd name="T17" fmla="*/ 64 h 140"/>
                <a:gd name="T18" fmla="*/ 6 w 90"/>
                <a:gd name="T19" fmla="*/ 50 h 140"/>
                <a:gd name="T20" fmla="*/ 4 w 90"/>
                <a:gd name="T21" fmla="*/ 42 h 140"/>
                <a:gd name="T22" fmla="*/ 8 w 90"/>
                <a:gd name="T23" fmla="*/ 26 h 140"/>
                <a:gd name="T24" fmla="*/ 16 w 90"/>
                <a:gd name="T25" fmla="*/ 12 h 140"/>
                <a:gd name="T26" fmla="*/ 30 w 90"/>
                <a:gd name="T27" fmla="*/ 4 h 140"/>
                <a:gd name="T28" fmla="*/ 50 w 90"/>
                <a:gd name="T29" fmla="*/ 0 h 140"/>
                <a:gd name="T30" fmla="*/ 58 w 90"/>
                <a:gd name="T31" fmla="*/ 0 h 140"/>
                <a:gd name="T32" fmla="*/ 74 w 90"/>
                <a:gd name="T33" fmla="*/ 6 h 140"/>
                <a:gd name="T34" fmla="*/ 80 w 90"/>
                <a:gd name="T35" fmla="*/ 8 h 140"/>
                <a:gd name="T36" fmla="*/ 82 w 90"/>
                <a:gd name="T37" fmla="*/ 16 h 140"/>
                <a:gd name="T38" fmla="*/ 82 w 90"/>
                <a:gd name="T39" fmla="*/ 22 h 140"/>
                <a:gd name="T40" fmla="*/ 76 w 90"/>
                <a:gd name="T41" fmla="*/ 30 h 140"/>
                <a:gd name="T42" fmla="*/ 72 w 90"/>
                <a:gd name="T43" fmla="*/ 30 h 140"/>
                <a:gd name="T44" fmla="*/ 62 w 90"/>
                <a:gd name="T45" fmla="*/ 28 h 140"/>
                <a:gd name="T46" fmla="*/ 50 w 90"/>
                <a:gd name="T47" fmla="*/ 26 h 140"/>
                <a:gd name="T48" fmla="*/ 42 w 90"/>
                <a:gd name="T49" fmla="*/ 28 h 140"/>
                <a:gd name="T50" fmla="*/ 34 w 90"/>
                <a:gd name="T51" fmla="*/ 36 h 140"/>
                <a:gd name="T52" fmla="*/ 32 w 90"/>
                <a:gd name="T53" fmla="*/ 40 h 140"/>
                <a:gd name="T54" fmla="*/ 38 w 90"/>
                <a:gd name="T55" fmla="*/ 50 h 140"/>
                <a:gd name="T56" fmla="*/ 50 w 90"/>
                <a:gd name="T57" fmla="*/ 56 h 140"/>
                <a:gd name="T58" fmla="*/ 76 w 90"/>
                <a:gd name="T59" fmla="*/ 68 h 140"/>
                <a:gd name="T60" fmla="*/ 86 w 90"/>
                <a:gd name="T61" fmla="*/ 80 h 140"/>
                <a:gd name="T62" fmla="*/ 90 w 90"/>
                <a:gd name="T63" fmla="*/ 96 h 140"/>
                <a:gd name="T64" fmla="*/ 88 w 90"/>
                <a:gd name="T65" fmla="*/ 104 h 140"/>
                <a:gd name="T66" fmla="*/ 82 w 90"/>
                <a:gd name="T67" fmla="*/ 120 h 140"/>
                <a:gd name="T68" fmla="*/ 70 w 90"/>
                <a:gd name="T69" fmla="*/ 132 h 140"/>
                <a:gd name="T70" fmla="*/ 52 w 90"/>
                <a:gd name="T71" fmla="*/ 138 h 140"/>
                <a:gd name="T72" fmla="*/ 40 w 90"/>
                <a:gd name="T73" fmla="*/ 140 h 140"/>
                <a:gd name="T74" fmla="*/ 8 w 90"/>
                <a:gd name="T75" fmla="*/ 132 h 140"/>
                <a:gd name="T76" fmla="*/ 4 w 90"/>
                <a:gd name="T77" fmla="*/ 128 h 140"/>
                <a:gd name="T78" fmla="*/ 0 w 90"/>
                <a:gd name="T79" fmla="*/ 120 h 140"/>
                <a:gd name="T80" fmla="*/ 2 w 90"/>
                <a:gd name="T81" fmla="*/ 116 h 140"/>
                <a:gd name="T82" fmla="*/ 8 w 90"/>
                <a:gd name="T83" fmla="*/ 108 h 140"/>
                <a:gd name="T84" fmla="*/ 12 w 90"/>
                <a:gd name="T85" fmla="*/ 106 h 140"/>
                <a:gd name="T86" fmla="*/ 20 w 90"/>
                <a:gd name="T87" fmla="*/ 10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 h="140">
                  <a:moveTo>
                    <a:pt x="20" y="108"/>
                  </a:moveTo>
                  <a:lnTo>
                    <a:pt x="20" y="108"/>
                  </a:lnTo>
                  <a:lnTo>
                    <a:pt x="28" y="112"/>
                  </a:lnTo>
                  <a:lnTo>
                    <a:pt x="40" y="114"/>
                  </a:lnTo>
                  <a:lnTo>
                    <a:pt x="40" y="114"/>
                  </a:lnTo>
                  <a:lnTo>
                    <a:pt x="48" y="112"/>
                  </a:lnTo>
                  <a:lnTo>
                    <a:pt x="56" y="110"/>
                  </a:lnTo>
                  <a:lnTo>
                    <a:pt x="60" y="104"/>
                  </a:lnTo>
                  <a:lnTo>
                    <a:pt x="62" y="98"/>
                  </a:lnTo>
                  <a:lnTo>
                    <a:pt x="62" y="98"/>
                  </a:lnTo>
                  <a:lnTo>
                    <a:pt x="60" y="92"/>
                  </a:lnTo>
                  <a:lnTo>
                    <a:pt x="56" y="86"/>
                  </a:lnTo>
                  <a:lnTo>
                    <a:pt x="48" y="82"/>
                  </a:lnTo>
                  <a:lnTo>
                    <a:pt x="40" y="80"/>
                  </a:lnTo>
                  <a:lnTo>
                    <a:pt x="40" y="80"/>
                  </a:lnTo>
                  <a:lnTo>
                    <a:pt x="28" y="76"/>
                  </a:lnTo>
                  <a:lnTo>
                    <a:pt x="16" y="68"/>
                  </a:lnTo>
                  <a:lnTo>
                    <a:pt x="12" y="64"/>
                  </a:lnTo>
                  <a:lnTo>
                    <a:pt x="8" y="58"/>
                  </a:lnTo>
                  <a:lnTo>
                    <a:pt x="6" y="50"/>
                  </a:lnTo>
                  <a:lnTo>
                    <a:pt x="4" y="42"/>
                  </a:lnTo>
                  <a:lnTo>
                    <a:pt x="4" y="42"/>
                  </a:lnTo>
                  <a:lnTo>
                    <a:pt x="6" y="34"/>
                  </a:lnTo>
                  <a:lnTo>
                    <a:pt x="8" y="26"/>
                  </a:lnTo>
                  <a:lnTo>
                    <a:pt x="12" y="18"/>
                  </a:lnTo>
                  <a:lnTo>
                    <a:pt x="16" y="12"/>
                  </a:lnTo>
                  <a:lnTo>
                    <a:pt x="24" y="8"/>
                  </a:lnTo>
                  <a:lnTo>
                    <a:pt x="30" y="4"/>
                  </a:lnTo>
                  <a:lnTo>
                    <a:pt x="40" y="2"/>
                  </a:lnTo>
                  <a:lnTo>
                    <a:pt x="50" y="0"/>
                  </a:lnTo>
                  <a:lnTo>
                    <a:pt x="50" y="0"/>
                  </a:lnTo>
                  <a:lnTo>
                    <a:pt x="58" y="0"/>
                  </a:lnTo>
                  <a:lnTo>
                    <a:pt x="66" y="2"/>
                  </a:lnTo>
                  <a:lnTo>
                    <a:pt x="74" y="6"/>
                  </a:lnTo>
                  <a:lnTo>
                    <a:pt x="74" y="6"/>
                  </a:lnTo>
                  <a:lnTo>
                    <a:pt x="80" y="8"/>
                  </a:lnTo>
                  <a:lnTo>
                    <a:pt x="82" y="12"/>
                  </a:lnTo>
                  <a:lnTo>
                    <a:pt x="82" y="16"/>
                  </a:lnTo>
                  <a:lnTo>
                    <a:pt x="82" y="16"/>
                  </a:lnTo>
                  <a:lnTo>
                    <a:pt x="82" y="22"/>
                  </a:lnTo>
                  <a:lnTo>
                    <a:pt x="78" y="28"/>
                  </a:lnTo>
                  <a:lnTo>
                    <a:pt x="76" y="30"/>
                  </a:lnTo>
                  <a:lnTo>
                    <a:pt x="72" y="30"/>
                  </a:lnTo>
                  <a:lnTo>
                    <a:pt x="72" y="30"/>
                  </a:lnTo>
                  <a:lnTo>
                    <a:pt x="62" y="28"/>
                  </a:lnTo>
                  <a:lnTo>
                    <a:pt x="62" y="28"/>
                  </a:lnTo>
                  <a:lnTo>
                    <a:pt x="56" y="26"/>
                  </a:lnTo>
                  <a:lnTo>
                    <a:pt x="50" y="26"/>
                  </a:lnTo>
                  <a:lnTo>
                    <a:pt x="50" y="26"/>
                  </a:lnTo>
                  <a:lnTo>
                    <a:pt x="42" y="28"/>
                  </a:lnTo>
                  <a:lnTo>
                    <a:pt x="36" y="30"/>
                  </a:lnTo>
                  <a:lnTo>
                    <a:pt x="34" y="36"/>
                  </a:lnTo>
                  <a:lnTo>
                    <a:pt x="32" y="40"/>
                  </a:lnTo>
                  <a:lnTo>
                    <a:pt x="32" y="40"/>
                  </a:lnTo>
                  <a:lnTo>
                    <a:pt x="34" y="46"/>
                  </a:lnTo>
                  <a:lnTo>
                    <a:pt x="38" y="50"/>
                  </a:lnTo>
                  <a:lnTo>
                    <a:pt x="50" y="56"/>
                  </a:lnTo>
                  <a:lnTo>
                    <a:pt x="50" y="56"/>
                  </a:lnTo>
                  <a:lnTo>
                    <a:pt x="64" y="60"/>
                  </a:lnTo>
                  <a:lnTo>
                    <a:pt x="76" y="68"/>
                  </a:lnTo>
                  <a:lnTo>
                    <a:pt x="82" y="72"/>
                  </a:lnTo>
                  <a:lnTo>
                    <a:pt x="86" y="80"/>
                  </a:lnTo>
                  <a:lnTo>
                    <a:pt x="88" y="86"/>
                  </a:lnTo>
                  <a:lnTo>
                    <a:pt x="90" y="96"/>
                  </a:lnTo>
                  <a:lnTo>
                    <a:pt x="90" y="96"/>
                  </a:lnTo>
                  <a:lnTo>
                    <a:pt x="88" y="104"/>
                  </a:lnTo>
                  <a:lnTo>
                    <a:pt x="86" y="114"/>
                  </a:lnTo>
                  <a:lnTo>
                    <a:pt x="82" y="120"/>
                  </a:lnTo>
                  <a:lnTo>
                    <a:pt x="76" y="126"/>
                  </a:lnTo>
                  <a:lnTo>
                    <a:pt x="70" y="132"/>
                  </a:lnTo>
                  <a:lnTo>
                    <a:pt x="62" y="136"/>
                  </a:lnTo>
                  <a:lnTo>
                    <a:pt x="52" y="138"/>
                  </a:lnTo>
                  <a:lnTo>
                    <a:pt x="40" y="140"/>
                  </a:lnTo>
                  <a:lnTo>
                    <a:pt x="40" y="140"/>
                  </a:lnTo>
                  <a:lnTo>
                    <a:pt x="24" y="136"/>
                  </a:lnTo>
                  <a:lnTo>
                    <a:pt x="8" y="132"/>
                  </a:lnTo>
                  <a:lnTo>
                    <a:pt x="8" y="132"/>
                  </a:lnTo>
                  <a:lnTo>
                    <a:pt x="4" y="128"/>
                  </a:lnTo>
                  <a:lnTo>
                    <a:pt x="2" y="124"/>
                  </a:lnTo>
                  <a:lnTo>
                    <a:pt x="0" y="120"/>
                  </a:lnTo>
                  <a:lnTo>
                    <a:pt x="0" y="120"/>
                  </a:lnTo>
                  <a:lnTo>
                    <a:pt x="2" y="116"/>
                  </a:lnTo>
                  <a:lnTo>
                    <a:pt x="4" y="112"/>
                  </a:lnTo>
                  <a:lnTo>
                    <a:pt x="8" y="108"/>
                  </a:lnTo>
                  <a:lnTo>
                    <a:pt x="12" y="106"/>
                  </a:lnTo>
                  <a:lnTo>
                    <a:pt x="12" y="106"/>
                  </a:lnTo>
                  <a:lnTo>
                    <a:pt x="20" y="108"/>
                  </a:lnTo>
                  <a:lnTo>
                    <a:pt x="20" y="1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7"/>
            <p:cNvSpPr>
              <a:spLocks/>
            </p:cNvSpPr>
            <p:nvPr/>
          </p:nvSpPr>
          <p:spPr bwMode="auto">
            <a:xfrm>
              <a:off x="614" y="881"/>
              <a:ext cx="110" cy="138"/>
            </a:xfrm>
            <a:custGeom>
              <a:avLst/>
              <a:gdLst>
                <a:gd name="T0" fmla="*/ 70 w 110"/>
                <a:gd name="T1" fmla="*/ 124 h 138"/>
                <a:gd name="T2" fmla="*/ 70 w 110"/>
                <a:gd name="T3" fmla="*/ 124 h 138"/>
                <a:gd name="T4" fmla="*/ 70 w 110"/>
                <a:gd name="T5" fmla="*/ 128 h 138"/>
                <a:gd name="T6" fmla="*/ 68 w 110"/>
                <a:gd name="T7" fmla="*/ 132 h 138"/>
                <a:gd name="T8" fmla="*/ 62 w 110"/>
                <a:gd name="T9" fmla="*/ 136 h 138"/>
                <a:gd name="T10" fmla="*/ 56 w 110"/>
                <a:gd name="T11" fmla="*/ 138 h 138"/>
                <a:gd name="T12" fmla="*/ 56 w 110"/>
                <a:gd name="T13" fmla="*/ 138 h 138"/>
                <a:gd name="T14" fmla="*/ 50 w 110"/>
                <a:gd name="T15" fmla="*/ 136 h 138"/>
                <a:gd name="T16" fmla="*/ 44 w 110"/>
                <a:gd name="T17" fmla="*/ 134 h 138"/>
                <a:gd name="T18" fmla="*/ 42 w 110"/>
                <a:gd name="T19" fmla="*/ 130 h 138"/>
                <a:gd name="T20" fmla="*/ 42 w 110"/>
                <a:gd name="T21" fmla="*/ 124 h 138"/>
                <a:gd name="T22" fmla="*/ 42 w 110"/>
                <a:gd name="T23" fmla="*/ 26 h 138"/>
                <a:gd name="T24" fmla="*/ 12 w 110"/>
                <a:gd name="T25" fmla="*/ 26 h 138"/>
                <a:gd name="T26" fmla="*/ 12 w 110"/>
                <a:gd name="T27" fmla="*/ 26 h 138"/>
                <a:gd name="T28" fmla="*/ 8 w 110"/>
                <a:gd name="T29" fmla="*/ 26 h 138"/>
                <a:gd name="T30" fmla="*/ 4 w 110"/>
                <a:gd name="T31" fmla="*/ 24 h 138"/>
                <a:gd name="T32" fmla="*/ 0 w 110"/>
                <a:gd name="T33" fmla="*/ 22 h 138"/>
                <a:gd name="T34" fmla="*/ 0 w 110"/>
                <a:gd name="T35" fmla="*/ 14 h 138"/>
                <a:gd name="T36" fmla="*/ 0 w 110"/>
                <a:gd name="T37" fmla="*/ 14 h 138"/>
                <a:gd name="T38" fmla="*/ 0 w 110"/>
                <a:gd name="T39" fmla="*/ 8 h 138"/>
                <a:gd name="T40" fmla="*/ 2 w 110"/>
                <a:gd name="T41" fmla="*/ 4 h 138"/>
                <a:gd name="T42" fmla="*/ 8 w 110"/>
                <a:gd name="T43" fmla="*/ 2 h 138"/>
                <a:gd name="T44" fmla="*/ 12 w 110"/>
                <a:gd name="T45" fmla="*/ 0 h 138"/>
                <a:gd name="T46" fmla="*/ 98 w 110"/>
                <a:gd name="T47" fmla="*/ 0 h 138"/>
                <a:gd name="T48" fmla="*/ 98 w 110"/>
                <a:gd name="T49" fmla="*/ 0 h 138"/>
                <a:gd name="T50" fmla="*/ 102 w 110"/>
                <a:gd name="T51" fmla="*/ 2 h 138"/>
                <a:gd name="T52" fmla="*/ 106 w 110"/>
                <a:gd name="T53" fmla="*/ 2 h 138"/>
                <a:gd name="T54" fmla="*/ 110 w 110"/>
                <a:gd name="T55" fmla="*/ 6 h 138"/>
                <a:gd name="T56" fmla="*/ 110 w 110"/>
                <a:gd name="T57" fmla="*/ 14 h 138"/>
                <a:gd name="T58" fmla="*/ 110 w 110"/>
                <a:gd name="T59" fmla="*/ 14 h 138"/>
                <a:gd name="T60" fmla="*/ 110 w 110"/>
                <a:gd name="T61" fmla="*/ 20 h 138"/>
                <a:gd name="T62" fmla="*/ 108 w 110"/>
                <a:gd name="T63" fmla="*/ 24 h 138"/>
                <a:gd name="T64" fmla="*/ 104 w 110"/>
                <a:gd name="T65" fmla="*/ 26 h 138"/>
                <a:gd name="T66" fmla="*/ 98 w 110"/>
                <a:gd name="T67" fmla="*/ 26 h 138"/>
                <a:gd name="T68" fmla="*/ 70 w 110"/>
                <a:gd name="T69" fmla="*/ 26 h 138"/>
                <a:gd name="T70" fmla="*/ 70 w 110"/>
                <a:gd name="T71" fmla="*/ 12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38">
                  <a:moveTo>
                    <a:pt x="70" y="124"/>
                  </a:moveTo>
                  <a:lnTo>
                    <a:pt x="70" y="124"/>
                  </a:lnTo>
                  <a:lnTo>
                    <a:pt x="70" y="128"/>
                  </a:lnTo>
                  <a:lnTo>
                    <a:pt x="68" y="132"/>
                  </a:lnTo>
                  <a:lnTo>
                    <a:pt x="62" y="136"/>
                  </a:lnTo>
                  <a:lnTo>
                    <a:pt x="56" y="138"/>
                  </a:lnTo>
                  <a:lnTo>
                    <a:pt x="56" y="138"/>
                  </a:lnTo>
                  <a:lnTo>
                    <a:pt x="50" y="136"/>
                  </a:lnTo>
                  <a:lnTo>
                    <a:pt x="44" y="134"/>
                  </a:lnTo>
                  <a:lnTo>
                    <a:pt x="42" y="130"/>
                  </a:lnTo>
                  <a:lnTo>
                    <a:pt x="42" y="124"/>
                  </a:lnTo>
                  <a:lnTo>
                    <a:pt x="42" y="26"/>
                  </a:lnTo>
                  <a:lnTo>
                    <a:pt x="12" y="26"/>
                  </a:lnTo>
                  <a:lnTo>
                    <a:pt x="12" y="26"/>
                  </a:lnTo>
                  <a:lnTo>
                    <a:pt x="8" y="26"/>
                  </a:lnTo>
                  <a:lnTo>
                    <a:pt x="4" y="24"/>
                  </a:lnTo>
                  <a:lnTo>
                    <a:pt x="0" y="22"/>
                  </a:lnTo>
                  <a:lnTo>
                    <a:pt x="0" y="14"/>
                  </a:lnTo>
                  <a:lnTo>
                    <a:pt x="0" y="14"/>
                  </a:lnTo>
                  <a:lnTo>
                    <a:pt x="0" y="8"/>
                  </a:lnTo>
                  <a:lnTo>
                    <a:pt x="2" y="4"/>
                  </a:lnTo>
                  <a:lnTo>
                    <a:pt x="8" y="2"/>
                  </a:lnTo>
                  <a:lnTo>
                    <a:pt x="12" y="0"/>
                  </a:lnTo>
                  <a:lnTo>
                    <a:pt x="98" y="0"/>
                  </a:lnTo>
                  <a:lnTo>
                    <a:pt x="98" y="0"/>
                  </a:lnTo>
                  <a:lnTo>
                    <a:pt x="102" y="2"/>
                  </a:lnTo>
                  <a:lnTo>
                    <a:pt x="106" y="2"/>
                  </a:lnTo>
                  <a:lnTo>
                    <a:pt x="110" y="6"/>
                  </a:lnTo>
                  <a:lnTo>
                    <a:pt x="110" y="14"/>
                  </a:lnTo>
                  <a:lnTo>
                    <a:pt x="110" y="14"/>
                  </a:lnTo>
                  <a:lnTo>
                    <a:pt x="110" y="20"/>
                  </a:lnTo>
                  <a:lnTo>
                    <a:pt x="108" y="24"/>
                  </a:lnTo>
                  <a:lnTo>
                    <a:pt x="104" y="26"/>
                  </a:lnTo>
                  <a:lnTo>
                    <a:pt x="98" y="26"/>
                  </a:lnTo>
                  <a:lnTo>
                    <a:pt x="70" y="26"/>
                  </a:lnTo>
                  <a:lnTo>
                    <a:pt x="70"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8"/>
            <p:cNvSpPr>
              <a:spLocks/>
            </p:cNvSpPr>
            <p:nvPr/>
          </p:nvSpPr>
          <p:spPr bwMode="auto">
            <a:xfrm>
              <a:off x="740" y="881"/>
              <a:ext cx="92" cy="134"/>
            </a:xfrm>
            <a:custGeom>
              <a:avLst/>
              <a:gdLst>
                <a:gd name="T0" fmla="*/ 72 w 92"/>
                <a:gd name="T1" fmla="*/ 54 h 134"/>
                <a:gd name="T2" fmla="*/ 72 w 92"/>
                <a:gd name="T3" fmla="*/ 54 h 134"/>
                <a:gd name="T4" fmla="*/ 76 w 92"/>
                <a:gd name="T5" fmla="*/ 54 h 134"/>
                <a:gd name="T6" fmla="*/ 80 w 92"/>
                <a:gd name="T7" fmla="*/ 54 h 134"/>
                <a:gd name="T8" fmla="*/ 82 w 92"/>
                <a:gd name="T9" fmla="*/ 58 h 134"/>
                <a:gd name="T10" fmla="*/ 84 w 92"/>
                <a:gd name="T11" fmla="*/ 66 h 134"/>
                <a:gd name="T12" fmla="*/ 84 w 92"/>
                <a:gd name="T13" fmla="*/ 66 h 134"/>
                <a:gd name="T14" fmla="*/ 84 w 92"/>
                <a:gd name="T15" fmla="*/ 72 h 134"/>
                <a:gd name="T16" fmla="*/ 80 w 92"/>
                <a:gd name="T17" fmla="*/ 76 h 134"/>
                <a:gd name="T18" fmla="*/ 76 w 92"/>
                <a:gd name="T19" fmla="*/ 78 h 134"/>
                <a:gd name="T20" fmla="*/ 72 w 92"/>
                <a:gd name="T21" fmla="*/ 78 h 134"/>
                <a:gd name="T22" fmla="*/ 30 w 92"/>
                <a:gd name="T23" fmla="*/ 78 h 134"/>
                <a:gd name="T24" fmla="*/ 30 w 92"/>
                <a:gd name="T25" fmla="*/ 104 h 134"/>
                <a:gd name="T26" fmla="*/ 30 w 92"/>
                <a:gd name="T27" fmla="*/ 104 h 134"/>
                <a:gd name="T28" fmla="*/ 30 w 92"/>
                <a:gd name="T29" fmla="*/ 108 h 134"/>
                <a:gd name="T30" fmla="*/ 34 w 92"/>
                <a:gd name="T31" fmla="*/ 108 h 134"/>
                <a:gd name="T32" fmla="*/ 78 w 92"/>
                <a:gd name="T33" fmla="*/ 108 h 134"/>
                <a:gd name="T34" fmla="*/ 78 w 92"/>
                <a:gd name="T35" fmla="*/ 108 h 134"/>
                <a:gd name="T36" fmla="*/ 82 w 92"/>
                <a:gd name="T37" fmla="*/ 108 h 134"/>
                <a:gd name="T38" fmla="*/ 86 w 92"/>
                <a:gd name="T39" fmla="*/ 110 h 134"/>
                <a:gd name="T40" fmla="*/ 90 w 92"/>
                <a:gd name="T41" fmla="*/ 114 h 134"/>
                <a:gd name="T42" fmla="*/ 92 w 92"/>
                <a:gd name="T43" fmla="*/ 122 h 134"/>
                <a:gd name="T44" fmla="*/ 92 w 92"/>
                <a:gd name="T45" fmla="*/ 122 h 134"/>
                <a:gd name="T46" fmla="*/ 90 w 92"/>
                <a:gd name="T47" fmla="*/ 128 h 134"/>
                <a:gd name="T48" fmla="*/ 88 w 92"/>
                <a:gd name="T49" fmla="*/ 132 h 134"/>
                <a:gd name="T50" fmla="*/ 84 w 92"/>
                <a:gd name="T51" fmla="*/ 134 h 134"/>
                <a:gd name="T52" fmla="*/ 78 w 92"/>
                <a:gd name="T53" fmla="*/ 134 h 134"/>
                <a:gd name="T54" fmla="*/ 24 w 92"/>
                <a:gd name="T55" fmla="*/ 134 h 134"/>
                <a:gd name="T56" fmla="*/ 24 w 92"/>
                <a:gd name="T57" fmla="*/ 134 h 134"/>
                <a:gd name="T58" fmla="*/ 16 w 92"/>
                <a:gd name="T59" fmla="*/ 134 h 134"/>
                <a:gd name="T60" fmla="*/ 10 w 92"/>
                <a:gd name="T61" fmla="*/ 132 h 134"/>
                <a:gd name="T62" fmla="*/ 6 w 92"/>
                <a:gd name="T63" fmla="*/ 130 h 134"/>
                <a:gd name="T64" fmla="*/ 4 w 92"/>
                <a:gd name="T65" fmla="*/ 126 h 134"/>
                <a:gd name="T66" fmla="*/ 2 w 92"/>
                <a:gd name="T67" fmla="*/ 118 h 134"/>
                <a:gd name="T68" fmla="*/ 0 w 92"/>
                <a:gd name="T69" fmla="*/ 112 h 134"/>
                <a:gd name="T70" fmla="*/ 0 w 92"/>
                <a:gd name="T71" fmla="*/ 24 h 134"/>
                <a:gd name="T72" fmla="*/ 0 w 92"/>
                <a:gd name="T73" fmla="*/ 24 h 134"/>
                <a:gd name="T74" fmla="*/ 2 w 92"/>
                <a:gd name="T75" fmla="*/ 16 h 134"/>
                <a:gd name="T76" fmla="*/ 4 w 92"/>
                <a:gd name="T77" fmla="*/ 10 h 134"/>
                <a:gd name="T78" fmla="*/ 6 w 92"/>
                <a:gd name="T79" fmla="*/ 6 h 134"/>
                <a:gd name="T80" fmla="*/ 10 w 92"/>
                <a:gd name="T81" fmla="*/ 4 h 134"/>
                <a:gd name="T82" fmla="*/ 16 w 92"/>
                <a:gd name="T83" fmla="*/ 2 h 134"/>
                <a:gd name="T84" fmla="*/ 24 w 92"/>
                <a:gd name="T85" fmla="*/ 0 h 134"/>
                <a:gd name="T86" fmla="*/ 76 w 92"/>
                <a:gd name="T87" fmla="*/ 0 h 134"/>
                <a:gd name="T88" fmla="*/ 76 w 92"/>
                <a:gd name="T89" fmla="*/ 0 h 134"/>
                <a:gd name="T90" fmla="*/ 80 w 92"/>
                <a:gd name="T91" fmla="*/ 2 h 134"/>
                <a:gd name="T92" fmla="*/ 84 w 92"/>
                <a:gd name="T93" fmla="*/ 2 h 134"/>
                <a:gd name="T94" fmla="*/ 88 w 92"/>
                <a:gd name="T95" fmla="*/ 6 h 134"/>
                <a:gd name="T96" fmla="*/ 90 w 92"/>
                <a:gd name="T97" fmla="*/ 14 h 134"/>
                <a:gd name="T98" fmla="*/ 90 w 92"/>
                <a:gd name="T99" fmla="*/ 14 h 134"/>
                <a:gd name="T100" fmla="*/ 88 w 92"/>
                <a:gd name="T101" fmla="*/ 20 h 134"/>
                <a:gd name="T102" fmla="*/ 86 w 92"/>
                <a:gd name="T103" fmla="*/ 24 h 134"/>
                <a:gd name="T104" fmla="*/ 82 w 92"/>
                <a:gd name="T105" fmla="*/ 26 h 134"/>
                <a:gd name="T106" fmla="*/ 76 w 92"/>
                <a:gd name="T107" fmla="*/ 26 h 134"/>
                <a:gd name="T108" fmla="*/ 34 w 92"/>
                <a:gd name="T109" fmla="*/ 26 h 134"/>
                <a:gd name="T110" fmla="*/ 34 w 92"/>
                <a:gd name="T111" fmla="*/ 26 h 134"/>
                <a:gd name="T112" fmla="*/ 30 w 92"/>
                <a:gd name="T113" fmla="*/ 28 h 134"/>
                <a:gd name="T114" fmla="*/ 30 w 92"/>
                <a:gd name="T115" fmla="*/ 32 h 134"/>
                <a:gd name="T116" fmla="*/ 30 w 92"/>
                <a:gd name="T117" fmla="*/ 54 h 134"/>
                <a:gd name="T118" fmla="*/ 72 w 92"/>
                <a:gd name="T119" fmla="*/ 5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2" h="134">
                  <a:moveTo>
                    <a:pt x="72" y="54"/>
                  </a:moveTo>
                  <a:lnTo>
                    <a:pt x="72" y="54"/>
                  </a:lnTo>
                  <a:lnTo>
                    <a:pt x="76" y="54"/>
                  </a:lnTo>
                  <a:lnTo>
                    <a:pt x="80" y="54"/>
                  </a:lnTo>
                  <a:lnTo>
                    <a:pt x="82" y="58"/>
                  </a:lnTo>
                  <a:lnTo>
                    <a:pt x="84" y="66"/>
                  </a:lnTo>
                  <a:lnTo>
                    <a:pt x="84" y="66"/>
                  </a:lnTo>
                  <a:lnTo>
                    <a:pt x="84" y="72"/>
                  </a:lnTo>
                  <a:lnTo>
                    <a:pt x="80" y="76"/>
                  </a:lnTo>
                  <a:lnTo>
                    <a:pt x="76" y="78"/>
                  </a:lnTo>
                  <a:lnTo>
                    <a:pt x="72" y="78"/>
                  </a:lnTo>
                  <a:lnTo>
                    <a:pt x="30" y="78"/>
                  </a:lnTo>
                  <a:lnTo>
                    <a:pt x="30" y="104"/>
                  </a:lnTo>
                  <a:lnTo>
                    <a:pt x="30" y="104"/>
                  </a:lnTo>
                  <a:lnTo>
                    <a:pt x="30" y="108"/>
                  </a:lnTo>
                  <a:lnTo>
                    <a:pt x="34" y="108"/>
                  </a:lnTo>
                  <a:lnTo>
                    <a:pt x="78" y="108"/>
                  </a:lnTo>
                  <a:lnTo>
                    <a:pt x="78" y="108"/>
                  </a:lnTo>
                  <a:lnTo>
                    <a:pt x="82" y="108"/>
                  </a:lnTo>
                  <a:lnTo>
                    <a:pt x="86" y="110"/>
                  </a:lnTo>
                  <a:lnTo>
                    <a:pt x="90" y="114"/>
                  </a:lnTo>
                  <a:lnTo>
                    <a:pt x="92" y="122"/>
                  </a:lnTo>
                  <a:lnTo>
                    <a:pt x="92" y="122"/>
                  </a:lnTo>
                  <a:lnTo>
                    <a:pt x="90" y="128"/>
                  </a:lnTo>
                  <a:lnTo>
                    <a:pt x="88" y="132"/>
                  </a:lnTo>
                  <a:lnTo>
                    <a:pt x="84" y="134"/>
                  </a:lnTo>
                  <a:lnTo>
                    <a:pt x="78" y="134"/>
                  </a:lnTo>
                  <a:lnTo>
                    <a:pt x="24" y="134"/>
                  </a:lnTo>
                  <a:lnTo>
                    <a:pt x="24" y="134"/>
                  </a:lnTo>
                  <a:lnTo>
                    <a:pt x="16" y="134"/>
                  </a:lnTo>
                  <a:lnTo>
                    <a:pt x="10" y="132"/>
                  </a:lnTo>
                  <a:lnTo>
                    <a:pt x="6" y="130"/>
                  </a:lnTo>
                  <a:lnTo>
                    <a:pt x="4" y="126"/>
                  </a:lnTo>
                  <a:lnTo>
                    <a:pt x="2" y="118"/>
                  </a:lnTo>
                  <a:lnTo>
                    <a:pt x="0" y="112"/>
                  </a:lnTo>
                  <a:lnTo>
                    <a:pt x="0" y="24"/>
                  </a:lnTo>
                  <a:lnTo>
                    <a:pt x="0" y="24"/>
                  </a:lnTo>
                  <a:lnTo>
                    <a:pt x="2" y="16"/>
                  </a:lnTo>
                  <a:lnTo>
                    <a:pt x="4" y="10"/>
                  </a:lnTo>
                  <a:lnTo>
                    <a:pt x="6" y="6"/>
                  </a:lnTo>
                  <a:lnTo>
                    <a:pt x="10" y="4"/>
                  </a:lnTo>
                  <a:lnTo>
                    <a:pt x="16" y="2"/>
                  </a:lnTo>
                  <a:lnTo>
                    <a:pt x="24" y="0"/>
                  </a:lnTo>
                  <a:lnTo>
                    <a:pt x="76" y="0"/>
                  </a:lnTo>
                  <a:lnTo>
                    <a:pt x="76" y="0"/>
                  </a:lnTo>
                  <a:lnTo>
                    <a:pt x="80" y="2"/>
                  </a:lnTo>
                  <a:lnTo>
                    <a:pt x="84" y="2"/>
                  </a:lnTo>
                  <a:lnTo>
                    <a:pt x="88" y="6"/>
                  </a:lnTo>
                  <a:lnTo>
                    <a:pt x="90" y="14"/>
                  </a:lnTo>
                  <a:lnTo>
                    <a:pt x="90" y="14"/>
                  </a:lnTo>
                  <a:lnTo>
                    <a:pt x="88" y="20"/>
                  </a:lnTo>
                  <a:lnTo>
                    <a:pt x="86" y="24"/>
                  </a:lnTo>
                  <a:lnTo>
                    <a:pt x="82" y="26"/>
                  </a:lnTo>
                  <a:lnTo>
                    <a:pt x="76" y="26"/>
                  </a:lnTo>
                  <a:lnTo>
                    <a:pt x="34" y="26"/>
                  </a:lnTo>
                  <a:lnTo>
                    <a:pt x="34" y="26"/>
                  </a:lnTo>
                  <a:lnTo>
                    <a:pt x="30" y="28"/>
                  </a:lnTo>
                  <a:lnTo>
                    <a:pt x="30" y="32"/>
                  </a:lnTo>
                  <a:lnTo>
                    <a:pt x="30" y="54"/>
                  </a:lnTo>
                  <a:lnTo>
                    <a:pt x="72"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9"/>
            <p:cNvSpPr>
              <a:spLocks noEditPoints="1"/>
            </p:cNvSpPr>
            <p:nvPr/>
          </p:nvSpPr>
          <p:spPr bwMode="auto">
            <a:xfrm>
              <a:off x="850" y="881"/>
              <a:ext cx="88" cy="138"/>
            </a:xfrm>
            <a:custGeom>
              <a:avLst/>
              <a:gdLst>
                <a:gd name="T0" fmla="*/ 30 w 88"/>
                <a:gd name="T1" fmla="*/ 124 h 138"/>
                <a:gd name="T2" fmla="*/ 30 w 88"/>
                <a:gd name="T3" fmla="*/ 124 h 138"/>
                <a:gd name="T4" fmla="*/ 28 w 88"/>
                <a:gd name="T5" fmla="*/ 130 h 138"/>
                <a:gd name="T6" fmla="*/ 26 w 88"/>
                <a:gd name="T7" fmla="*/ 134 h 138"/>
                <a:gd name="T8" fmla="*/ 22 w 88"/>
                <a:gd name="T9" fmla="*/ 136 h 138"/>
                <a:gd name="T10" fmla="*/ 16 w 88"/>
                <a:gd name="T11" fmla="*/ 138 h 138"/>
                <a:gd name="T12" fmla="*/ 16 w 88"/>
                <a:gd name="T13" fmla="*/ 138 h 138"/>
                <a:gd name="T14" fmla="*/ 10 w 88"/>
                <a:gd name="T15" fmla="*/ 136 h 138"/>
                <a:gd name="T16" fmla="*/ 4 w 88"/>
                <a:gd name="T17" fmla="*/ 134 h 138"/>
                <a:gd name="T18" fmla="*/ 2 w 88"/>
                <a:gd name="T19" fmla="*/ 130 h 138"/>
                <a:gd name="T20" fmla="*/ 0 w 88"/>
                <a:gd name="T21" fmla="*/ 124 h 138"/>
                <a:gd name="T22" fmla="*/ 0 w 88"/>
                <a:gd name="T23" fmla="*/ 24 h 138"/>
                <a:gd name="T24" fmla="*/ 0 w 88"/>
                <a:gd name="T25" fmla="*/ 24 h 138"/>
                <a:gd name="T26" fmla="*/ 2 w 88"/>
                <a:gd name="T27" fmla="*/ 16 h 138"/>
                <a:gd name="T28" fmla="*/ 4 w 88"/>
                <a:gd name="T29" fmla="*/ 10 h 138"/>
                <a:gd name="T30" fmla="*/ 6 w 88"/>
                <a:gd name="T31" fmla="*/ 6 h 138"/>
                <a:gd name="T32" fmla="*/ 10 w 88"/>
                <a:gd name="T33" fmla="*/ 4 h 138"/>
                <a:gd name="T34" fmla="*/ 16 w 88"/>
                <a:gd name="T35" fmla="*/ 2 h 138"/>
                <a:gd name="T36" fmla="*/ 24 w 88"/>
                <a:gd name="T37" fmla="*/ 0 h 138"/>
                <a:gd name="T38" fmla="*/ 40 w 88"/>
                <a:gd name="T39" fmla="*/ 0 h 138"/>
                <a:gd name="T40" fmla="*/ 40 w 88"/>
                <a:gd name="T41" fmla="*/ 0 h 138"/>
                <a:gd name="T42" fmla="*/ 56 w 88"/>
                <a:gd name="T43" fmla="*/ 2 h 138"/>
                <a:gd name="T44" fmla="*/ 64 w 88"/>
                <a:gd name="T45" fmla="*/ 4 h 138"/>
                <a:gd name="T46" fmla="*/ 74 w 88"/>
                <a:gd name="T47" fmla="*/ 10 h 138"/>
                <a:gd name="T48" fmla="*/ 74 w 88"/>
                <a:gd name="T49" fmla="*/ 10 h 138"/>
                <a:gd name="T50" fmla="*/ 80 w 88"/>
                <a:gd name="T51" fmla="*/ 16 h 138"/>
                <a:gd name="T52" fmla="*/ 84 w 88"/>
                <a:gd name="T53" fmla="*/ 26 h 138"/>
                <a:gd name="T54" fmla="*/ 88 w 88"/>
                <a:gd name="T55" fmla="*/ 34 h 138"/>
                <a:gd name="T56" fmla="*/ 88 w 88"/>
                <a:gd name="T57" fmla="*/ 44 h 138"/>
                <a:gd name="T58" fmla="*/ 88 w 88"/>
                <a:gd name="T59" fmla="*/ 44 h 138"/>
                <a:gd name="T60" fmla="*/ 88 w 88"/>
                <a:gd name="T61" fmla="*/ 50 h 138"/>
                <a:gd name="T62" fmla="*/ 86 w 88"/>
                <a:gd name="T63" fmla="*/ 60 h 138"/>
                <a:gd name="T64" fmla="*/ 82 w 88"/>
                <a:gd name="T65" fmla="*/ 68 h 138"/>
                <a:gd name="T66" fmla="*/ 74 w 88"/>
                <a:gd name="T67" fmla="*/ 76 h 138"/>
                <a:gd name="T68" fmla="*/ 74 w 88"/>
                <a:gd name="T69" fmla="*/ 76 h 138"/>
                <a:gd name="T70" fmla="*/ 66 w 88"/>
                <a:gd name="T71" fmla="*/ 82 h 138"/>
                <a:gd name="T72" fmla="*/ 58 w 88"/>
                <a:gd name="T73" fmla="*/ 84 h 138"/>
                <a:gd name="T74" fmla="*/ 40 w 88"/>
                <a:gd name="T75" fmla="*/ 86 h 138"/>
                <a:gd name="T76" fmla="*/ 30 w 88"/>
                <a:gd name="T77" fmla="*/ 86 h 138"/>
                <a:gd name="T78" fmla="*/ 30 w 88"/>
                <a:gd name="T79" fmla="*/ 124 h 138"/>
                <a:gd name="T80" fmla="*/ 38 w 88"/>
                <a:gd name="T81" fmla="*/ 60 h 138"/>
                <a:gd name="T82" fmla="*/ 38 w 88"/>
                <a:gd name="T83" fmla="*/ 60 h 138"/>
                <a:gd name="T84" fmla="*/ 46 w 88"/>
                <a:gd name="T85" fmla="*/ 60 h 138"/>
                <a:gd name="T86" fmla="*/ 52 w 88"/>
                <a:gd name="T87" fmla="*/ 58 h 138"/>
                <a:gd name="T88" fmla="*/ 56 w 88"/>
                <a:gd name="T89" fmla="*/ 56 h 138"/>
                <a:gd name="T90" fmla="*/ 58 w 88"/>
                <a:gd name="T91" fmla="*/ 52 h 138"/>
                <a:gd name="T92" fmla="*/ 60 w 88"/>
                <a:gd name="T93" fmla="*/ 48 h 138"/>
                <a:gd name="T94" fmla="*/ 60 w 88"/>
                <a:gd name="T95" fmla="*/ 44 h 138"/>
                <a:gd name="T96" fmla="*/ 60 w 88"/>
                <a:gd name="T97" fmla="*/ 44 h 138"/>
                <a:gd name="T98" fmla="*/ 60 w 88"/>
                <a:gd name="T99" fmla="*/ 38 h 138"/>
                <a:gd name="T100" fmla="*/ 58 w 88"/>
                <a:gd name="T101" fmla="*/ 34 h 138"/>
                <a:gd name="T102" fmla="*/ 56 w 88"/>
                <a:gd name="T103" fmla="*/ 30 h 138"/>
                <a:gd name="T104" fmla="*/ 52 w 88"/>
                <a:gd name="T105" fmla="*/ 28 h 138"/>
                <a:gd name="T106" fmla="*/ 46 w 88"/>
                <a:gd name="T107" fmla="*/ 28 h 138"/>
                <a:gd name="T108" fmla="*/ 38 w 88"/>
                <a:gd name="T109" fmla="*/ 26 h 138"/>
                <a:gd name="T110" fmla="*/ 34 w 88"/>
                <a:gd name="T111" fmla="*/ 26 h 138"/>
                <a:gd name="T112" fmla="*/ 34 w 88"/>
                <a:gd name="T113" fmla="*/ 26 h 138"/>
                <a:gd name="T114" fmla="*/ 30 w 88"/>
                <a:gd name="T115" fmla="*/ 28 h 138"/>
                <a:gd name="T116" fmla="*/ 30 w 88"/>
                <a:gd name="T117" fmla="*/ 32 h 138"/>
                <a:gd name="T118" fmla="*/ 30 w 88"/>
                <a:gd name="T119" fmla="*/ 60 h 138"/>
                <a:gd name="T120" fmla="*/ 38 w 88"/>
                <a:gd name="T121" fmla="*/ 6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 h="138">
                  <a:moveTo>
                    <a:pt x="30" y="124"/>
                  </a:moveTo>
                  <a:lnTo>
                    <a:pt x="30" y="124"/>
                  </a:lnTo>
                  <a:lnTo>
                    <a:pt x="28" y="130"/>
                  </a:lnTo>
                  <a:lnTo>
                    <a:pt x="26" y="134"/>
                  </a:lnTo>
                  <a:lnTo>
                    <a:pt x="22" y="136"/>
                  </a:lnTo>
                  <a:lnTo>
                    <a:pt x="16" y="138"/>
                  </a:lnTo>
                  <a:lnTo>
                    <a:pt x="16" y="138"/>
                  </a:lnTo>
                  <a:lnTo>
                    <a:pt x="10" y="136"/>
                  </a:lnTo>
                  <a:lnTo>
                    <a:pt x="4" y="134"/>
                  </a:lnTo>
                  <a:lnTo>
                    <a:pt x="2" y="130"/>
                  </a:lnTo>
                  <a:lnTo>
                    <a:pt x="0" y="124"/>
                  </a:lnTo>
                  <a:lnTo>
                    <a:pt x="0" y="24"/>
                  </a:lnTo>
                  <a:lnTo>
                    <a:pt x="0" y="24"/>
                  </a:lnTo>
                  <a:lnTo>
                    <a:pt x="2" y="16"/>
                  </a:lnTo>
                  <a:lnTo>
                    <a:pt x="4" y="10"/>
                  </a:lnTo>
                  <a:lnTo>
                    <a:pt x="6" y="6"/>
                  </a:lnTo>
                  <a:lnTo>
                    <a:pt x="10" y="4"/>
                  </a:lnTo>
                  <a:lnTo>
                    <a:pt x="16" y="2"/>
                  </a:lnTo>
                  <a:lnTo>
                    <a:pt x="24" y="0"/>
                  </a:lnTo>
                  <a:lnTo>
                    <a:pt x="40" y="0"/>
                  </a:lnTo>
                  <a:lnTo>
                    <a:pt x="40" y="0"/>
                  </a:lnTo>
                  <a:lnTo>
                    <a:pt x="56" y="2"/>
                  </a:lnTo>
                  <a:lnTo>
                    <a:pt x="64" y="4"/>
                  </a:lnTo>
                  <a:lnTo>
                    <a:pt x="74" y="10"/>
                  </a:lnTo>
                  <a:lnTo>
                    <a:pt x="74" y="10"/>
                  </a:lnTo>
                  <a:lnTo>
                    <a:pt x="80" y="16"/>
                  </a:lnTo>
                  <a:lnTo>
                    <a:pt x="84" y="26"/>
                  </a:lnTo>
                  <a:lnTo>
                    <a:pt x="88" y="34"/>
                  </a:lnTo>
                  <a:lnTo>
                    <a:pt x="88" y="44"/>
                  </a:lnTo>
                  <a:lnTo>
                    <a:pt x="88" y="44"/>
                  </a:lnTo>
                  <a:lnTo>
                    <a:pt x="88" y="50"/>
                  </a:lnTo>
                  <a:lnTo>
                    <a:pt x="86" y="60"/>
                  </a:lnTo>
                  <a:lnTo>
                    <a:pt x="82" y="68"/>
                  </a:lnTo>
                  <a:lnTo>
                    <a:pt x="74" y="76"/>
                  </a:lnTo>
                  <a:lnTo>
                    <a:pt x="74" y="76"/>
                  </a:lnTo>
                  <a:lnTo>
                    <a:pt x="66" y="82"/>
                  </a:lnTo>
                  <a:lnTo>
                    <a:pt x="58" y="84"/>
                  </a:lnTo>
                  <a:lnTo>
                    <a:pt x="40" y="86"/>
                  </a:lnTo>
                  <a:lnTo>
                    <a:pt x="30" y="86"/>
                  </a:lnTo>
                  <a:lnTo>
                    <a:pt x="30" y="124"/>
                  </a:lnTo>
                  <a:close/>
                  <a:moveTo>
                    <a:pt x="38" y="60"/>
                  </a:moveTo>
                  <a:lnTo>
                    <a:pt x="38" y="60"/>
                  </a:lnTo>
                  <a:lnTo>
                    <a:pt x="46" y="60"/>
                  </a:lnTo>
                  <a:lnTo>
                    <a:pt x="52" y="58"/>
                  </a:lnTo>
                  <a:lnTo>
                    <a:pt x="56" y="56"/>
                  </a:lnTo>
                  <a:lnTo>
                    <a:pt x="58" y="52"/>
                  </a:lnTo>
                  <a:lnTo>
                    <a:pt x="60" y="48"/>
                  </a:lnTo>
                  <a:lnTo>
                    <a:pt x="60" y="44"/>
                  </a:lnTo>
                  <a:lnTo>
                    <a:pt x="60" y="44"/>
                  </a:lnTo>
                  <a:lnTo>
                    <a:pt x="60" y="38"/>
                  </a:lnTo>
                  <a:lnTo>
                    <a:pt x="58" y="34"/>
                  </a:lnTo>
                  <a:lnTo>
                    <a:pt x="56" y="30"/>
                  </a:lnTo>
                  <a:lnTo>
                    <a:pt x="52" y="28"/>
                  </a:lnTo>
                  <a:lnTo>
                    <a:pt x="46" y="28"/>
                  </a:lnTo>
                  <a:lnTo>
                    <a:pt x="38" y="26"/>
                  </a:lnTo>
                  <a:lnTo>
                    <a:pt x="34" y="26"/>
                  </a:lnTo>
                  <a:lnTo>
                    <a:pt x="34" y="26"/>
                  </a:lnTo>
                  <a:lnTo>
                    <a:pt x="30" y="28"/>
                  </a:lnTo>
                  <a:lnTo>
                    <a:pt x="30" y="32"/>
                  </a:lnTo>
                  <a:lnTo>
                    <a:pt x="30" y="60"/>
                  </a:lnTo>
                  <a:lnTo>
                    <a:pt x="38"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10"/>
            <p:cNvSpPr>
              <a:spLocks/>
            </p:cNvSpPr>
            <p:nvPr/>
          </p:nvSpPr>
          <p:spPr bwMode="auto">
            <a:xfrm>
              <a:off x="1116" y="819"/>
              <a:ext cx="100" cy="250"/>
            </a:xfrm>
            <a:custGeom>
              <a:avLst/>
              <a:gdLst>
                <a:gd name="T0" fmla="*/ 36 w 100"/>
                <a:gd name="T1" fmla="*/ 70 h 250"/>
                <a:gd name="T2" fmla="*/ 36 w 100"/>
                <a:gd name="T3" fmla="*/ 70 h 250"/>
                <a:gd name="T4" fmla="*/ 30 w 100"/>
                <a:gd name="T5" fmla="*/ 74 h 250"/>
                <a:gd name="T6" fmla="*/ 22 w 100"/>
                <a:gd name="T7" fmla="*/ 76 h 250"/>
                <a:gd name="T8" fmla="*/ 22 w 100"/>
                <a:gd name="T9" fmla="*/ 76 h 250"/>
                <a:gd name="T10" fmla="*/ 16 w 100"/>
                <a:gd name="T11" fmla="*/ 74 h 250"/>
                <a:gd name="T12" fmla="*/ 14 w 100"/>
                <a:gd name="T13" fmla="*/ 72 h 250"/>
                <a:gd name="T14" fmla="*/ 6 w 100"/>
                <a:gd name="T15" fmla="*/ 66 h 250"/>
                <a:gd name="T16" fmla="*/ 2 w 100"/>
                <a:gd name="T17" fmla="*/ 60 h 250"/>
                <a:gd name="T18" fmla="*/ 0 w 100"/>
                <a:gd name="T19" fmla="*/ 52 h 250"/>
                <a:gd name="T20" fmla="*/ 0 w 100"/>
                <a:gd name="T21" fmla="*/ 52 h 250"/>
                <a:gd name="T22" fmla="*/ 2 w 100"/>
                <a:gd name="T23" fmla="*/ 46 h 250"/>
                <a:gd name="T24" fmla="*/ 4 w 100"/>
                <a:gd name="T25" fmla="*/ 42 h 250"/>
                <a:gd name="T26" fmla="*/ 14 w 100"/>
                <a:gd name="T27" fmla="*/ 34 h 250"/>
                <a:gd name="T28" fmla="*/ 50 w 100"/>
                <a:gd name="T29" fmla="*/ 10 h 250"/>
                <a:gd name="T30" fmla="*/ 50 w 100"/>
                <a:gd name="T31" fmla="*/ 10 h 250"/>
                <a:gd name="T32" fmla="*/ 60 w 100"/>
                <a:gd name="T33" fmla="*/ 4 h 250"/>
                <a:gd name="T34" fmla="*/ 66 w 100"/>
                <a:gd name="T35" fmla="*/ 2 h 250"/>
                <a:gd name="T36" fmla="*/ 74 w 100"/>
                <a:gd name="T37" fmla="*/ 0 h 250"/>
                <a:gd name="T38" fmla="*/ 74 w 100"/>
                <a:gd name="T39" fmla="*/ 0 h 250"/>
                <a:gd name="T40" fmla="*/ 82 w 100"/>
                <a:gd name="T41" fmla="*/ 2 h 250"/>
                <a:gd name="T42" fmla="*/ 90 w 100"/>
                <a:gd name="T43" fmla="*/ 4 h 250"/>
                <a:gd name="T44" fmla="*/ 94 w 100"/>
                <a:gd name="T45" fmla="*/ 8 h 250"/>
                <a:gd name="T46" fmla="*/ 98 w 100"/>
                <a:gd name="T47" fmla="*/ 12 h 250"/>
                <a:gd name="T48" fmla="*/ 100 w 100"/>
                <a:gd name="T49" fmla="*/ 22 h 250"/>
                <a:gd name="T50" fmla="*/ 100 w 100"/>
                <a:gd name="T51" fmla="*/ 30 h 250"/>
                <a:gd name="T52" fmla="*/ 100 w 100"/>
                <a:gd name="T53" fmla="*/ 226 h 250"/>
                <a:gd name="T54" fmla="*/ 100 w 100"/>
                <a:gd name="T55" fmla="*/ 226 h 250"/>
                <a:gd name="T56" fmla="*/ 100 w 100"/>
                <a:gd name="T57" fmla="*/ 234 h 250"/>
                <a:gd name="T58" fmla="*/ 96 w 100"/>
                <a:gd name="T59" fmla="*/ 242 h 250"/>
                <a:gd name="T60" fmla="*/ 94 w 100"/>
                <a:gd name="T61" fmla="*/ 246 h 250"/>
                <a:gd name="T62" fmla="*/ 88 w 100"/>
                <a:gd name="T63" fmla="*/ 248 h 250"/>
                <a:gd name="T64" fmla="*/ 84 w 100"/>
                <a:gd name="T65" fmla="*/ 250 h 250"/>
                <a:gd name="T66" fmla="*/ 76 w 100"/>
                <a:gd name="T67" fmla="*/ 250 h 250"/>
                <a:gd name="T68" fmla="*/ 76 w 100"/>
                <a:gd name="T69" fmla="*/ 250 h 250"/>
                <a:gd name="T70" fmla="*/ 62 w 100"/>
                <a:gd name="T71" fmla="*/ 248 h 250"/>
                <a:gd name="T72" fmla="*/ 58 w 100"/>
                <a:gd name="T73" fmla="*/ 246 h 250"/>
                <a:gd name="T74" fmla="*/ 56 w 100"/>
                <a:gd name="T75" fmla="*/ 244 h 250"/>
                <a:gd name="T76" fmla="*/ 52 w 100"/>
                <a:gd name="T77" fmla="*/ 236 h 250"/>
                <a:gd name="T78" fmla="*/ 50 w 100"/>
                <a:gd name="T79" fmla="*/ 226 h 250"/>
                <a:gd name="T80" fmla="*/ 50 w 100"/>
                <a:gd name="T81" fmla="*/ 60 h 250"/>
                <a:gd name="T82" fmla="*/ 36 w 100"/>
                <a:gd name="T83" fmla="*/ 7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 h="250">
                  <a:moveTo>
                    <a:pt x="36" y="70"/>
                  </a:moveTo>
                  <a:lnTo>
                    <a:pt x="36" y="70"/>
                  </a:lnTo>
                  <a:lnTo>
                    <a:pt x="30" y="74"/>
                  </a:lnTo>
                  <a:lnTo>
                    <a:pt x="22" y="76"/>
                  </a:lnTo>
                  <a:lnTo>
                    <a:pt x="22" y="76"/>
                  </a:lnTo>
                  <a:lnTo>
                    <a:pt x="16" y="74"/>
                  </a:lnTo>
                  <a:lnTo>
                    <a:pt x="14" y="72"/>
                  </a:lnTo>
                  <a:lnTo>
                    <a:pt x="6" y="66"/>
                  </a:lnTo>
                  <a:lnTo>
                    <a:pt x="2" y="60"/>
                  </a:lnTo>
                  <a:lnTo>
                    <a:pt x="0" y="52"/>
                  </a:lnTo>
                  <a:lnTo>
                    <a:pt x="0" y="52"/>
                  </a:lnTo>
                  <a:lnTo>
                    <a:pt x="2" y="46"/>
                  </a:lnTo>
                  <a:lnTo>
                    <a:pt x="4" y="42"/>
                  </a:lnTo>
                  <a:lnTo>
                    <a:pt x="14" y="34"/>
                  </a:lnTo>
                  <a:lnTo>
                    <a:pt x="50" y="10"/>
                  </a:lnTo>
                  <a:lnTo>
                    <a:pt x="50" y="10"/>
                  </a:lnTo>
                  <a:lnTo>
                    <a:pt x="60" y="4"/>
                  </a:lnTo>
                  <a:lnTo>
                    <a:pt x="66" y="2"/>
                  </a:lnTo>
                  <a:lnTo>
                    <a:pt x="74" y="0"/>
                  </a:lnTo>
                  <a:lnTo>
                    <a:pt x="74" y="0"/>
                  </a:lnTo>
                  <a:lnTo>
                    <a:pt x="82" y="2"/>
                  </a:lnTo>
                  <a:lnTo>
                    <a:pt x="90" y="4"/>
                  </a:lnTo>
                  <a:lnTo>
                    <a:pt x="94" y="8"/>
                  </a:lnTo>
                  <a:lnTo>
                    <a:pt x="98" y="12"/>
                  </a:lnTo>
                  <a:lnTo>
                    <a:pt x="100" y="22"/>
                  </a:lnTo>
                  <a:lnTo>
                    <a:pt x="100" y="30"/>
                  </a:lnTo>
                  <a:lnTo>
                    <a:pt x="100" y="226"/>
                  </a:lnTo>
                  <a:lnTo>
                    <a:pt x="100" y="226"/>
                  </a:lnTo>
                  <a:lnTo>
                    <a:pt x="100" y="234"/>
                  </a:lnTo>
                  <a:lnTo>
                    <a:pt x="96" y="242"/>
                  </a:lnTo>
                  <a:lnTo>
                    <a:pt x="94" y="246"/>
                  </a:lnTo>
                  <a:lnTo>
                    <a:pt x="88" y="248"/>
                  </a:lnTo>
                  <a:lnTo>
                    <a:pt x="84" y="250"/>
                  </a:lnTo>
                  <a:lnTo>
                    <a:pt x="76" y="250"/>
                  </a:lnTo>
                  <a:lnTo>
                    <a:pt x="76" y="250"/>
                  </a:lnTo>
                  <a:lnTo>
                    <a:pt x="62" y="248"/>
                  </a:lnTo>
                  <a:lnTo>
                    <a:pt x="58" y="246"/>
                  </a:lnTo>
                  <a:lnTo>
                    <a:pt x="56" y="244"/>
                  </a:lnTo>
                  <a:lnTo>
                    <a:pt x="52" y="236"/>
                  </a:lnTo>
                  <a:lnTo>
                    <a:pt x="50" y="226"/>
                  </a:lnTo>
                  <a:lnTo>
                    <a:pt x="50" y="60"/>
                  </a:lnTo>
                  <a:lnTo>
                    <a:pt x="36"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3" name="テキスト ボックス 32"/>
          <p:cNvSpPr txBox="1"/>
          <p:nvPr/>
        </p:nvSpPr>
        <p:spPr>
          <a:xfrm>
            <a:off x="2548598" y="1146189"/>
            <a:ext cx="5129050" cy="775287"/>
          </a:xfrm>
          <a:prstGeom prst="rect">
            <a:avLst/>
          </a:prstGeom>
          <a:noFill/>
        </p:spPr>
        <p:txBody>
          <a:bodyPr wrap="none" lIns="0" tIns="0" rIns="0" bIns="0" rtlCol="0" anchor="t" anchorCtr="0">
            <a:noAutofit/>
          </a:bodyPr>
          <a:lstStyle/>
          <a:p>
            <a:r>
              <a:rPr lang="ja-JP" altLang="en-US" sz="4000" dirty="0">
                <a:solidFill>
                  <a:schemeClr val="accent1"/>
                </a:solidFill>
                <a:latin typeface="HGP創英角ｺﾞｼｯｸUB" pitchFamily="50" charset="-128"/>
                <a:ea typeface="HGP創英角ｺﾞｼｯｸUB" pitchFamily="50" charset="-128"/>
              </a:rPr>
              <a:t>状況を確認，把握する</a:t>
            </a:r>
          </a:p>
          <a:p>
            <a:endParaRPr kumimoji="1" lang="ja-JP" altLang="en-US" sz="4000" dirty="0">
              <a:solidFill>
                <a:schemeClr val="accent1"/>
              </a:solidFill>
              <a:latin typeface="HGP創英角ｺﾞｼｯｸUB" pitchFamily="50" charset="-128"/>
              <a:ea typeface="HGP創英角ｺﾞｼｯｸUB" pitchFamily="50" charset="-128"/>
            </a:endParaRPr>
          </a:p>
        </p:txBody>
      </p:sp>
      <p:sp>
        <p:nvSpPr>
          <p:cNvPr id="17" name="テキスト ボックス 16"/>
          <p:cNvSpPr txBox="1"/>
          <p:nvPr/>
        </p:nvSpPr>
        <p:spPr>
          <a:xfrm>
            <a:off x="1074510" y="5734049"/>
            <a:ext cx="10031760" cy="792089"/>
          </a:xfrm>
          <a:prstGeom prst="rect">
            <a:avLst/>
          </a:prstGeom>
          <a:noFill/>
        </p:spPr>
        <p:txBody>
          <a:bodyPr wrap="square" lIns="1368000" tIns="0" rIns="180000" bIns="0" rtlCol="0" anchor="ctr" anchorCtr="0">
            <a:noAutofit/>
          </a:bodyPr>
          <a:lstStyle/>
          <a:p>
            <a:r>
              <a:rPr kumimoji="1" lang="ja-JP" altLang="en-US" sz="1900" dirty="0">
                <a:latin typeface="+mn-ea"/>
              </a:rPr>
              <a:t>「昨夜の夜</a:t>
            </a:r>
            <a:r>
              <a:rPr kumimoji="1" lang="en-US" altLang="ja-JP" sz="1900" dirty="0">
                <a:latin typeface="+mn-ea"/>
              </a:rPr>
              <a:t>8</a:t>
            </a:r>
            <a:r>
              <a:rPr kumimoji="1" lang="ja-JP" altLang="en-US" sz="1900" dirty="0">
                <a:latin typeface="+mn-ea"/>
              </a:rPr>
              <a:t>時、自分の部屋でスマホで○○○というサイトを見ていた時、突然、</a:t>
            </a:r>
            <a:br>
              <a:rPr kumimoji="1" lang="en-US" altLang="ja-JP" sz="1900" dirty="0">
                <a:latin typeface="+mn-ea"/>
              </a:rPr>
            </a:br>
            <a:r>
              <a:rPr kumimoji="1" lang="en-US" altLang="ja-JP" sz="1900" dirty="0">
                <a:latin typeface="+mn-ea"/>
              </a:rPr>
              <a:t>『</a:t>
            </a:r>
            <a:r>
              <a:rPr kumimoji="1" lang="ja-JP" altLang="en-US" sz="1900" dirty="0">
                <a:latin typeface="+mn-ea"/>
              </a:rPr>
              <a:t>会員登録されました。５万円支払ってください</a:t>
            </a:r>
            <a:r>
              <a:rPr kumimoji="1" lang="en-US" altLang="ja-JP" sz="1900" dirty="0">
                <a:latin typeface="+mn-ea"/>
              </a:rPr>
              <a:t>』</a:t>
            </a:r>
            <a:r>
              <a:rPr kumimoji="1" lang="ja-JP" altLang="en-US" sz="1900" dirty="0">
                <a:latin typeface="+mn-ea"/>
              </a:rPr>
              <a:t>という画面が出て動かなくなった。」</a:t>
            </a:r>
          </a:p>
        </p:txBody>
      </p:sp>
      <p:sp>
        <p:nvSpPr>
          <p:cNvPr id="18" name="円/楕円 17"/>
          <p:cNvSpPr/>
          <p:nvPr/>
        </p:nvSpPr>
        <p:spPr>
          <a:xfrm>
            <a:off x="1434659" y="5734049"/>
            <a:ext cx="845186" cy="842360"/>
          </a:xfrm>
          <a:prstGeom prst="ellipse">
            <a:avLst/>
          </a:prstGeom>
          <a:ln/>
        </p:spPr>
        <p:style>
          <a:lnRef idx="1">
            <a:schemeClr val="accent4"/>
          </a:lnRef>
          <a:fillRef idx="3">
            <a:schemeClr val="accent4"/>
          </a:fillRef>
          <a:effectRef idx="2">
            <a:schemeClr val="accent4"/>
          </a:effectRef>
          <a:fontRef idx="minor">
            <a:schemeClr val="lt1"/>
          </a:fontRef>
        </p:style>
        <p:txBody>
          <a:bodyPr wrap="none" lIns="0" tIns="0" rIns="0" bIns="72000" rtlCol="0" anchor="ctr"/>
          <a:lstStyle/>
          <a:p>
            <a:pPr algn="ctr"/>
            <a:r>
              <a:rPr kumimoji="1" lang="ja-JP" altLang="en-US" sz="1600" dirty="0">
                <a:solidFill>
                  <a:schemeClr val="bg1"/>
                </a:solidFill>
                <a:latin typeface="HGPｺﾞｼｯｸE" pitchFamily="50" charset="-128"/>
                <a:ea typeface="HGPｺﾞｼｯｸE" pitchFamily="50" charset="-128"/>
              </a:rPr>
              <a:t>例えば</a:t>
            </a:r>
          </a:p>
        </p:txBody>
      </p:sp>
      <p:sp>
        <p:nvSpPr>
          <p:cNvPr id="19" name="角丸四角形 18"/>
          <p:cNvSpPr/>
          <p:nvPr/>
        </p:nvSpPr>
        <p:spPr>
          <a:xfrm>
            <a:off x="1833193" y="4872303"/>
            <a:ext cx="8559346" cy="720080"/>
          </a:xfrm>
          <a:prstGeom prst="round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36000" rtlCol="0" anchor="ctr"/>
          <a:lstStyle/>
          <a:p>
            <a:pPr algn="ctr"/>
            <a:r>
              <a:rPr lang="ja-JP" altLang="en-US" sz="2800" dirty="0">
                <a:latin typeface="HGP創英角ｺﾞｼｯｸUB" pitchFamily="50" charset="-128"/>
                <a:ea typeface="HGP創英角ｺﾞｼｯｸUB" pitchFamily="50" charset="-128"/>
              </a:rPr>
              <a:t>わかっていることと，わかっていないことを整理する</a:t>
            </a:r>
          </a:p>
        </p:txBody>
      </p:sp>
      <p:sp>
        <p:nvSpPr>
          <p:cNvPr id="21" name="下矢印 20"/>
          <p:cNvSpPr/>
          <p:nvPr/>
        </p:nvSpPr>
        <p:spPr>
          <a:xfrm>
            <a:off x="5810291" y="4221882"/>
            <a:ext cx="605149" cy="751677"/>
          </a:xfrm>
          <a:prstGeom prst="downArrow">
            <a:avLst>
              <a:gd name="adj1" fmla="val 46533"/>
              <a:gd name="adj2" fmla="val 67116"/>
            </a:avLst>
          </a:prstGeom>
          <a:gradFill>
            <a:gsLst>
              <a:gs pos="90000">
                <a:schemeClr val="accent2"/>
              </a:gs>
              <a:gs pos="0">
                <a:schemeClr val="bg1"/>
              </a:gs>
            </a:gsLst>
            <a:lin ang="5400000" scaled="0"/>
          </a:gradFill>
          <a:ln>
            <a:no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lstStyle/>
          <a:p>
            <a:pPr algn="ctr"/>
            <a:endParaRPr lang="ja-JP" altLang="en-US"/>
          </a:p>
        </p:txBody>
      </p:sp>
    </p:spTree>
    <p:extLst>
      <p:ext uri="{BB962C8B-B14F-4D97-AF65-F5344CB8AC3E}">
        <p14:creationId xmlns:p14="http://schemas.microsoft.com/office/powerpoint/2010/main" val="614598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p:cNvSpPr txBox="1">
            <a:spLocks/>
          </p:cNvSpPr>
          <p:nvPr/>
        </p:nvSpPr>
        <p:spPr>
          <a:xfrm>
            <a:off x="609521" y="1046748"/>
            <a:ext cx="10238213" cy="5263368"/>
          </a:xfrm>
          <a:prstGeom prst="rect">
            <a:avLst/>
          </a:prstGeom>
        </p:spPr>
        <p:txBody>
          <a:bodyPr vert="horz" lIns="0" tIns="0" rIns="0" bIns="0" rtlCol="0">
            <a:noAutofit/>
          </a:bodyPr>
          <a:lstStyle>
            <a:lvl1pPr marL="0" indent="0" algn="just" defTabSz="1088502" rtl="0" eaLnBrk="1" latinLnBrk="0" hangingPunct="1">
              <a:spcBef>
                <a:spcPct val="20000"/>
              </a:spcBef>
              <a:buFontTx/>
              <a:buNone/>
              <a:defRPr kumimoji="1" sz="2800" kern="1200">
                <a:solidFill>
                  <a:schemeClr val="accent1"/>
                </a:solidFill>
                <a:latin typeface="HGPｺﾞｼｯｸE" pitchFamily="50" charset="-128"/>
                <a:ea typeface="HGPｺﾞｼｯｸE" pitchFamily="50" charset="-128"/>
                <a:cs typeface="+mn-cs"/>
              </a:defRPr>
            </a:lvl1pPr>
            <a:lvl2pPr marL="360363" indent="-6350" algn="just" defTabSz="1088502" rtl="0" eaLnBrk="1" latinLnBrk="0" hangingPunct="1">
              <a:spcBef>
                <a:spcPct val="20000"/>
              </a:spcBef>
              <a:buFontTx/>
              <a:buNone/>
              <a:defRPr kumimoji="1" sz="2200" kern="1200">
                <a:solidFill>
                  <a:schemeClr val="tx1"/>
                </a:solidFill>
                <a:latin typeface="HG丸ｺﾞｼｯｸM-PRO" pitchFamily="50" charset="-128"/>
                <a:ea typeface="HG丸ｺﾞｼｯｸM-PRO" pitchFamily="50" charset="-128"/>
                <a:cs typeface="+mn-cs"/>
              </a:defRPr>
            </a:lvl2pPr>
            <a:lvl3pPr marL="354013" indent="0" algn="just" defTabSz="1088502" rtl="0" eaLnBrk="1" latinLnBrk="0" hangingPunct="1">
              <a:spcBef>
                <a:spcPct val="20000"/>
              </a:spcBef>
              <a:buFontTx/>
              <a:buNone/>
              <a:defRPr kumimoji="1" sz="2000" kern="1200">
                <a:solidFill>
                  <a:schemeClr val="tx1"/>
                </a:solidFill>
                <a:latin typeface="+mn-ea"/>
                <a:ea typeface="+mn-ea"/>
                <a:cs typeface="+mn-cs"/>
              </a:defRPr>
            </a:lvl3pPr>
            <a:lvl4pPr marL="1904878" indent="-272125" algn="just"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4pPr>
            <a:lvl5pPr marL="2449129" indent="-272125" algn="just"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9pPr>
          </a:lstStyle>
          <a:p>
            <a:pPr marL="354013" lvl="1" indent="0">
              <a:spcBef>
                <a:spcPts val="1800"/>
              </a:spcBef>
            </a:pPr>
            <a:r>
              <a:rPr lang="ja-JP" altLang="en-US" sz="4400" dirty="0">
                <a:solidFill>
                  <a:schemeClr val="tx2"/>
                </a:solidFill>
                <a:latin typeface="HGPｺﾞｼｯｸE" pitchFamily="50" charset="-128"/>
                <a:ea typeface="HGPｺﾞｼｯｸE" pitchFamily="50" charset="-128"/>
              </a:rPr>
              <a:t>第</a:t>
            </a:r>
            <a:r>
              <a:rPr lang="en-US" altLang="ja-JP" sz="4400" dirty="0">
                <a:solidFill>
                  <a:schemeClr val="tx2"/>
                </a:solidFill>
                <a:latin typeface="HGPｺﾞｼｯｸE" pitchFamily="50" charset="-128"/>
                <a:ea typeface="HGPｺﾞｼｯｸE" pitchFamily="50" charset="-128"/>
              </a:rPr>
              <a:t>1</a:t>
            </a:r>
            <a:r>
              <a:rPr lang="ja-JP" altLang="en-US" sz="4400" dirty="0">
                <a:solidFill>
                  <a:schemeClr val="tx2"/>
                </a:solidFill>
                <a:latin typeface="HGPｺﾞｼｯｸE" pitchFamily="50" charset="-128"/>
                <a:ea typeface="HGPｺﾞｼｯｸE" pitchFamily="50" charset="-128"/>
              </a:rPr>
              <a:t>章　統計データから見た子どもの実態</a:t>
            </a:r>
          </a:p>
          <a:p>
            <a:pPr marL="354013" lvl="1" indent="0">
              <a:spcBef>
                <a:spcPts val="1800"/>
              </a:spcBef>
            </a:pPr>
            <a:r>
              <a:rPr lang="ja-JP" altLang="en-US" sz="4400" dirty="0">
                <a:solidFill>
                  <a:schemeClr val="tx2"/>
                </a:solidFill>
                <a:latin typeface="HGPｺﾞｼｯｸE" pitchFamily="50" charset="-128"/>
                <a:ea typeface="HGPｺﾞｼｯｸE" pitchFamily="50" charset="-128"/>
              </a:rPr>
              <a:t>第</a:t>
            </a:r>
            <a:r>
              <a:rPr lang="en-US" altLang="ja-JP" sz="4400" dirty="0">
                <a:solidFill>
                  <a:schemeClr val="tx2"/>
                </a:solidFill>
                <a:latin typeface="HGPｺﾞｼｯｸE" pitchFamily="50" charset="-128"/>
                <a:ea typeface="HGPｺﾞｼｯｸE" pitchFamily="50" charset="-128"/>
              </a:rPr>
              <a:t>2</a:t>
            </a:r>
            <a:r>
              <a:rPr lang="ja-JP" altLang="en-US" sz="4400" dirty="0">
                <a:solidFill>
                  <a:schemeClr val="tx2"/>
                </a:solidFill>
                <a:latin typeface="HGPｺﾞｼｯｸE" pitchFamily="50" charset="-128"/>
                <a:ea typeface="HGPｺﾞｼｯｸE" pitchFamily="50" charset="-128"/>
              </a:rPr>
              <a:t>章　身近に起きるネットトラブル</a:t>
            </a:r>
            <a:endParaRPr lang="en-US" altLang="ja-JP" sz="4400" dirty="0">
              <a:solidFill>
                <a:schemeClr val="tx2"/>
              </a:solidFill>
              <a:latin typeface="HGPｺﾞｼｯｸE" pitchFamily="50" charset="-128"/>
              <a:ea typeface="HGPｺﾞｼｯｸE" pitchFamily="50" charset="-128"/>
            </a:endParaRPr>
          </a:p>
          <a:p>
            <a:pPr marL="354013" lvl="1" indent="0">
              <a:spcBef>
                <a:spcPts val="1800"/>
              </a:spcBef>
            </a:pPr>
            <a:r>
              <a:rPr lang="ja-JP" altLang="en-US" sz="4400" dirty="0">
                <a:solidFill>
                  <a:schemeClr val="tx2"/>
                </a:solidFill>
                <a:latin typeface="HGPｺﾞｼｯｸE" pitchFamily="50" charset="-128"/>
                <a:ea typeface="HGPｺﾞｼｯｸE" pitchFamily="50" charset="-128"/>
              </a:rPr>
              <a:t>第</a:t>
            </a:r>
            <a:r>
              <a:rPr lang="en-US" altLang="ja-JP" sz="4400" dirty="0">
                <a:solidFill>
                  <a:schemeClr val="tx2"/>
                </a:solidFill>
                <a:latin typeface="HGPｺﾞｼｯｸE" pitchFamily="50" charset="-128"/>
                <a:ea typeface="HGPｺﾞｼｯｸE" pitchFamily="50" charset="-128"/>
              </a:rPr>
              <a:t>3</a:t>
            </a:r>
            <a:r>
              <a:rPr lang="ja-JP" altLang="en-US" sz="4400" dirty="0">
                <a:solidFill>
                  <a:schemeClr val="tx2"/>
                </a:solidFill>
                <a:latin typeface="HGPｺﾞｼｯｸE" pitchFamily="50" charset="-128"/>
                <a:ea typeface="HGPｺﾞｼｯｸE" pitchFamily="50" charset="-128"/>
              </a:rPr>
              <a:t>章　ネットトラブルの要因と</a:t>
            </a:r>
            <a:r>
              <a:rPr lang="ja-JP" altLang="en-US" sz="4400" dirty="0">
                <a:solidFill>
                  <a:srgbClr val="212745"/>
                </a:solidFill>
                <a:latin typeface="HGPｺﾞｼｯｸE" pitchFamily="50" charset="-128"/>
                <a:ea typeface="HGPｺﾞｼｯｸE" pitchFamily="50" charset="-128"/>
              </a:rPr>
              <a:t>対策</a:t>
            </a:r>
            <a:endParaRPr lang="en-US" altLang="ja-JP" sz="4400" dirty="0">
              <a:solidFill>
                <a:srgbClr val="212745"/>
              </a:solidFill>
              <a:latin typeface="HGPｺﾞｼｯｸE" pitchFamily="50" charset="-128"/>
              <a:ea typeface="HGPｺﾞｼｯｸE" pitchFamily="50" charset="-128"/>
            </a:endParaRPr>
          </a:p>
          <a:p>
            <a:pPr marL="354013" lvl="1" indent="0">
              <a:spcBef>
                <a:spcPts val="1800"/>
              </a:spcBef>
            </a:pPr>
            <a:r>
              <a:rPr lang="ja-JP" altLang="en-US" sz="4400" dirty="0">
                <a:solidFill>
                  <a:schemeClr val="tx2"/>
                </a:solidFill>
                <a:latin typeface="HGPｺﾞｼｯｸE" pitchFamily="50" charset="-128"/>
                <a:ea typeface="HGPｺﾞｼｯｸE" pitchFamily="50" charset="-128"/>
              </a:rPr>
              <a:t>第</a:t>
            </a:r>
            <a:r>
              <a:rPr lang="en-US" altLang="ja-JP" sz="4400" dirty="0">
                <a:solidFill>
                  <a:schemeClr val="tx2"/>
                </a:solidFill>
                <a:latin typeface="HGPｺﾞｼｯｸE" pitchFamily="50" charset="-128"/>
                <a:ea typeface="HGPｺﾞｼｯｸE" pitchFamily="50" charset="-128"/>
              </a:rPr>
              <a:t>4</a:t>
            </a:r>
            <a:r>
              <a:rPr lang="ja-JP" altLang="en-US" sz="4400" dirty="0">
                <a:solidFill>
                  <a:schemeClr val="tx2"/>
                </a:solidFill>
                <a:latin typeface="HGPｺﾞｼｯｸE" pitchFamily="50" charset="-128"/>
                <a:ea typeface="HGPｺﾞｼｯｸE" pitchFamily="50" charset="-128"/>
              </a:rPr>
              <a:t>章　ワークショップ</a:t>
            </a:r>
          </a:p>
          <a:p>
            <a:pPr marL="354013" lvl="1" indent="0">
              <a:spcBef>
                <a:spcPts val="1800"/>
              </a:spcBef>
            </a:pPr>
            <a:endParaRPr lang="ja-JP" altLang="en-US" sz="4400" dirty="0">
              <a:solidFill>
                <a:schemeClr val="tx2"/>
              </a:solidFill>
              <a:latin typeface="HGPｺﾞｼｯｸE" pitchFamily="50" charset="-128"/>
              <a:ea typeface="HGPｺﾞｼｯｸE" pitchFamily="50" charset="-128"/>
            </a:endParaRPr>
          </a:p>
        </p:txBody>
      </p:sp>
      <p:sp>
        <p:nvSpPr>
          <p:cNvPr id="2" name="タイトル 1"/>
          <p:cNvSpPr>
            <a:spLocks noGrp="1"/>
          </p:cNvSpPr>
          <p:nvPr>
            <p:ph type="title"/>
          </p:nvPr>
        </p:nvSpPr>
        <p:spPr/>
        <p:txBody>
          <a:bodyPr>
            <a:normAutofit/>
          </a:bodyPr>
          <a:lstStyle/>
          <a:p>
            <a:r>
              <a:rPr lang="ja-JP" altLang="en-US" dirty="0"/>
              <a:t>研修の内容</a:t>
            </a:r>
            <a:endParaRPr kumimoji="1" lang="ja-JP" altLang="en-US" dirty="0"/>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5</a:t>
            </a:fld>
            <a:endParaRPr lang="ja-JP" altLang="en-US" dirty="0"/>
          </a:p>
        </p:txBody>
      </p:sp>
    </p:spTree>
    <p:extLst>
      <p:ext uri="{BB962C8B-B14F-4D97-AF65-F5344CB8AC3E}">
        <p14:creationId xmlns:p14="http://schemas.microsoft.com/office/powerpoint/2010/main" val="20008013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14</a:t>
            </a:r>
            <a:r>
              <a:rPr lang="ja-JP" altLang="en-US" dirty="0" err="1"/>
              <a:t>．</a:t>
            </a:r>
            <a:r>
              <a:rPr lang="ja-JP" altLang="en-US" dirty="0"/>
              <a:t>ネットトラブルに遭遇したら②</a:t>
            </a:r>
          </a:p>
        </p:txBody>
      </p:sp>
      <p:sp>
        <p:nvSpPr>
          <p:cNvPr id="5" name="コンテンツ プレースホルダー 4"/>
          <p:cNvSpPr>
            <a:spLocks noGrp="1"/>
          </p:cNvSpPr>
          <p:nvPr>
            <p:ph idx="1"/>
          </p:nvPr>
        </p:nvSpPr>
        <p:spPr>
          <a:xfrm>
            <a:off x="609521" y="2154238"/>
            <a:ext cx="10971372" cy="4083868"/>
          </a:xfrm>
        </p:spPr>
        <p:txBody>
          <a:bodyPr vert="horz" lIns="0" tIns="0" rIns="0" bIns="0" rtlCol="0">
            <a:noAutofit/>
          </a:bodyPr>
          <a:lstStyle/>
          <a:p>
            <a:pPr marL="1076325" lvl="1" indent="-722313"/>
            <a:r>
              <a:rPr lang="ja-JP" altLang="en-US" sz="2800" dirty="0"/>
              <a:t>　・日時</a:t>
            </a:r>
          </a:p>
          <a:p>
            <a:pPr marL="1076325" lvl="1" indent="-722313"/>
            <a:r>
              <a:rPr lang="ja-JP" altLang="en-US" sz="2800" dirty="0"/>
              <a:t>　・場所</a:t>
            </a:r>
          </a:p>
          <a:p>
            <a:pPr marL="1076325" lvl="1" indent="-722313"/>
            <a:r>
              <a:rPr lang="ja-JP" altLang="en-US" sz="2800" dirty="0"/>
              <a:t>　・ホームページアドレス，メール，画像データ，書面等そのものや，それらのコピーや写真に収めたもの</a:t>
            </a:r>
          </a:p>
          <a:p>
            <a:pPr marL="1076325" lvl="1" indent="-722313"/>
            <a:r>
              <a:rPr lang="ja-JP" altLang="en-US" sz="2800" dirty="0"/>
              <a:t>　・証人の証言</a:t>
            </a:r>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50</a:t>
            </a:fld>
            <a:endParaRPr lang="ja-JP" altLang="en-US" dirty="0"/>
          </a:p>
        </p:txBody>
      </p:sp>
      <p:grpSp>
        <p:nvGrpSpPr>
          <p:cNvPr id="25" name="Group 22"/>
          <p:cNvGrpSpPr>
            <a:grpSpLocks noChangeAspect="1"/>
          </p:cNvGrpSpPr>
          <p:nvPr/>
        </p:nvGrpSpPr>
        <p:grpSpPr bwMode="auto">
          <a:xfrm>
            <a:off x="622300" y="1116012"/>
            <a:ext cx="1644650" cy="777875"/>
            <a:chOff x="2263" y="1291"/>
            <a:chExt cx="1036" cy="490"/>
          </a:xfrm>
        </p:grpSpPr>
        <p:sp>
          <p:nvSpPr>
            <p:cNvPr id="26" name="AutoShape 21"/>
            <p:cNvSpPr>
              <a:spLocks noChangeAspect="1" noChangeArrowheads="1" noTextEdit="1"/>
            </p:cNvSpPr>
            <p:nvPr/>
          </p:nvSpPr>
          <p:spPr bwMode="auto">
            <a:xfrm>
              <a:off x="2263" y="1291"/>
              <a:ext cx="1036"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23"/>
            <p:cNvSpPr>
              <a:spLocks/>
            </p:cNvSpPr>
            <p:nvPr/>
          </p:nvSpPr>
          <p:spPr bwMode="auto">
            <a:xfrm>
              <a:off x="2263" y="1291"/>
              <a:ext cx="1036" cy="490"/>
            </a:xfrm>
            <a:custGeom>
              <a:avLst/>
              <a:gdLst>
                <a:gd name="T0" fmla="*/ 792 w 1036"/>
                <a:gd name="T1" fmla="*/ 0 h 490"/>
                <a:gd name="T2" fmla="*/ 730 w 1036"/>
                <a:gd name="T3" fmla="*/ 8 h 490"/>
                <a:gd name="T4" fmla="*/ 676 w 1036"/>
                <a:gd name="T5" fmla="*/ 30 h 490"/>
                <a:gd name="T6" fmla="*/ 628 w 1036"/>
                <a:gd name="T7" fmla="*/ 64 h 490"/>
                <a:gd name="T8" fmla="*/ 590 w 1036"/>
                <a:gd name="T9" fmla="*/ 108 h 490"/>
                <a:gd name="T10" fmla="*/ 138 w 1036"/>
                <a:gd name="T11" fmla="*/ 108 h 490"/>
                <a:gd name="T12" fmla="*/ 110 w 1036"/>
                <a:gd name="T13" fmla="*/ 112 h 490"/>
                <a:gd name="T14" fmla="*/ 84 w 1036"/>
                <a:gd name="T15" fmla="*/ 120 h 490"/>
                <a:gd name="T16" fmla="*/ 62 w 1036"/>
                <a:gd name="T17" fmla="*/ 132 h 490"/>
                <a:gd name="T18" fmla="*/ 40 w 1036"/>
                <a:gd name="T19" fmla="*/ 148 h 490"/>
                <a:gd name="T20" fmla="*/ 24 w 1036"/>
                <a:gd name="T21" fmla="*/ 168 h 490"/>
                <a:gd name="T22" fmla="*/ 12 w 1036"/>
                <a:gd name="T23" fmla="*/ 192 h 490"/>
                <a:gd name="T24" fmla="*/ 4 w 1036"/>
                <a:gd name="T25" fmla="*/ 218 h 490"/>
                <a:gd name="T26" fmla="*/ 0 w 1036"/>
                <a:gd name="T27" fmla="*/ 246 h 490"/>
                <a:gd name="T28" fmla="*/ 0 w 1036"/>
                <a:gd name="T29" fmla="*/ 258 h 490"/>
                <a:gd name="T30" fmla="*/ 6 w 1036"/>
                <a:gd name="T31" fmla="*/ 286 h 490"/>
                <a:gd name="T32" fmla="*/ 18 w 1036"/>
                <a:gd name="T33" fmla="*/ 310 h 490"/>
                <a:gd name="T34" fmla="*/ 32 w 1036"/>
                <a:gd name="T35" fmla="*/ 332 h 490"/>
                <a:gd name="T36" fmla="*/ 50 w 1036"/>
                <a:gd name="T37" fmla="*/ 350 h 490"/>
                <a:gd name="T38" fmla="*/ 72 w 1036"/>
                <a:gd name="T39" fmla="*/ 366 h 490"/>
                <a:gd name="T40" fmla="*/ 98 w 1036"/>
                <a:gd name="T41" fmla="*/ 376 h 490"/>
                <a:gd name="T42" fmla="*/ 124 w 1036"/>
                <a:gd name="T43" fmla="*/ 382 h 490"/>
                <a:gd name="T44" fmla="*/ 590 w 1036"/>
                <a:gd name="T45" fmla="*/ 382 h 490"/>
                <a:gd name="T46" fmla="*/ 606 w 1036"/>
                <a:gd name="T47" fmla="*/ 406 h 490"/>
                <a:gd name="T48" fmla="*/ 650 w 1036"/>
                <a:gd name="T49" fmla="*/ 444 h 490"/>
                <a:gd name="T50" fmla="*/ 702 w 1036"/>
                <a:gd name="T51" fmla="*/ 472 h 490"/>
                <a:gd name="T52" fmla="*/ 760 w 1036"/>
                <a:gd name="T53" fmla="*/ 488 h 490"/>
                <a:gd name="T54" fmla="*/ 792 w 1036"/>
                <a:gd name="T55" fmla="*/ 490 h 490"/>
                <a:gd name="T56" fmla="*/ 840 w 1036"/>
                <a:gd name="T57" fmla="*/ 484 h 490"/>
                <a:gd name="T58" fmla="*/ 886 w 1036"/>
                <a:gd name="T59" fmla="*/ 470 h 490"/>
                <a:gd name="T60" fmla="*/ 928 w 1036"/>
                <a:gd name="T61" fmla="*/ 448 h 490"/>
                <a:gd name="T62" fmla="*/ 964 w 1036"/>
                <a:gd name="T63" fmla="*/ 418 h 490"/>
                <a:gd name="T64" fmla="*/ 994 w 1036"/>
                <a:gd name="T65" fmla="*/ 382 h 490"/>
                <a:gd name="T66" fmla="*/ 1016 w 1036"/>
                <a:gd name="T67" fmla="*/ 340 h 490"/>
                <a:gd name="T68" fmla="*/ 1030 w 1036"/>
                <a:gd name="T69" fmla="*/ 294 h 490"/>
                <a:gd name="T70" fmla="*/ 1036 w 1036"/>
                <a:gd name="T71" fmla="*/ 246 h 490"/>
                <a:gd name="T72" fmla="*/ 1034 w 1036"/>
                <a:gd name="T73" fmla="*/ 220 h 490"/>
                <a:gd name="T74" fmla="*/ 1024 w 1036"/>
                <a:gd name="T75" fmla="*/ 172 h 490"/>
                <a:gd name="T76" fmla="*/ 1006 w 1036"/>
                <a:gd name="T77" fmla="*/ 128 h 490"/>
                <a:gd name="T78" fmla="*/ 980 w 1036"/>
                <a:gd name="T79" fmla="*/ 90 h 490"/>
                <a:gd name="T80" fmla="*/ 946 w 1036"/>
                <a:gd name="T81" fmla="*/ 56 h 490"/>
                <a:gd name="T82" fmla="*/ 908 w 1036"/>
                <a:gd name="T83" fmla="*/ 30 h 490"/>
                <a:gd name="T84" fmla="*/ 864 w 1036"/>
                <a:gd name="T85" fmla="*/ 12 h 490"/>
                <a:gd name="T86" fmla="*/ 816 w 1036"/>
                <a:gd name="T87" fmla="*/ 2 h 490"/>
                <a:gd name="T88" fmla="*/ 792 w 1036"/>
                <a:gd name="T89"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36" h="490">
                  <a:moveTo>
                    <a:pt x="792" y="0"/>
                  </a:moveTo>
                  <a:lnTo>
                    <a:pt x="792" y="0"/>
                  </a:lnTo>
                  <a:lnTo>
                    <a:pt x="760" y="2"/>
                  </a:lnTo>
                  <a:lnTo>
                    <a:pt x="730" y="8"/>
                  </a:lnTo>
                  <a:lnTo>
                    <a:pt x="702" y="18"/>
                  </a:lnTo>
                  <a:lnTo>
                    <a:pt x="676" y="30"/>
                  </a:lnTo>
                  <a:lnTo>
                    <a:pt x="650" y="46"/>
                  </a:lnTo>
                  <a:lnTo>
                    <a:pt x="628" y="64"/>
                  </a:lnTo>
                  <a:lnTo>
                    <a:pt x="606" y="86"/>
                  </a:lnTo>
                  <a:lnTo>
                    <a:pt x="590" y="108"/>
                  </a:lnTo>
                  <a:lnTo>
                    <a:pt x="138" y="108"/>
                  </a:lnTo>
                  <a:lnTo>
                    <a:pt x="138" y="108"/>
                  </a:lnTo>
                  <a:lnTo>
                    <a:pt x="124" y="108"/>
                  </a:lnTo>
                  <a:lnTo>
                    <a:pt x="110" y="112"/>
                  </a:lnTo>
                  <a:lnTo>
                    <a:pt x="98" y="114"/>
                  </a:lnTo>
                  <a:lnTo>
                    <a:pt x="84" y="120"/>
                  </a:lnTo>
                  <a:lnTo>
                    <a:pt x="72" y="124"/>
                  </a:lnTo>
                  <a:lnTo>
                    <a:pt x="62" y="132"/>
                  </a:lnTo>
                  <a:lnTo>
                    <a:pt x="50" y="140"/>
                  </a:lnTo>
                  <a:lnTo>
                    <a:pt x="40" y="148"/>
                  </a:lnTo>
                  <a:lnTo>
                    <a:pt x="32" y="158"/>
                  </a:lnTo>
                  <a:lnTo>
                    <a:pt x="24" y="168"/>
                  </a:lnTo>
                  <a:lnTo>
                    <a:pt x="18" y="180"/>
                  </a:lnTo>
                  <a:lnTo>
                    <a:pt x="12" y="192"/>
                  </a:lnTo>
                  <a:lnTo>
                    <a:pt x="6" y="204"/>
                  </a:lnTo>
                  <a:lnTo>
                    <a:pt x="4" y="218"/>
                  </a:lnTo>
                  <a:lnTo>
                    <a:pt x="0" y="232"/>
                  </a:lnTo>
                  <a:lnTo>
                    <a:pt x="0" y="246"/>
                  </a:lnTo>
                  <a:lnTo>
                    <a:pt x="0" y="246"/>
                  </a:lnTo>
                  <a:lnTo>
                    <a:pt x="0" y="258"/>
                  </a:lnTo>
                  <a:lnTo>
                    <a:pt x="4" y="272"/>
                  </a:lnTo>
                  <a:lnTo>
                    <a:pt x="6" y="286"/>
                  </a:lnTo>
                  <a:lnTo>
                    <a:pt x="12" y="298"/>
                  </a:lnTo>
                  <a:lnTo>
                    <a:pt x="18" y="310"/>
                  </a:lnTo>
                  <a:lnTo>
                    <a:pt x="24" y="322"/>
                  </a:lnTo>
                  <a:lnTo>
                    <a:pt x="32" y="332"/>
                  </a:lnTo>
                  <a:lnTo>
                    <a:pt x="40" y="342"/>
                  </a:lnTo>
                  <a:lnTo>
                    <a:pt x="50" y="350"/>
                  </a:lnTo>
                  <a:lnTo>
                    <a:pt x="62" y="358"/>
                  </a:lnTo>
                  <a:lnTo>
                    <a:pt x="72" y="366"/>
                  </a:lnTo>
                  <a:lnTo>
                    <a:pt x="84" y="372"/>
                  </a:lnTo>
                  <a:lnTo>
                    <a:pt x="98" y="376"/>
                  </a:lnTo>
                  <a:lnTo>
                    <a:pt x="110" y="380"/>
                  </a:lnTo>
                  <a:lnTo>
                    <a:pt x="124" y="382"/>
                  </a:lnTo>
                  <a:lnTo>
                    <a:pt x="138" y="382"/>
                  </a:lnTo>
                  <a:lnTo>
                    <a:pt x="590" y="382"/>
                  </a:lnTo>
                  <a:lnTo>
                    <a:pt x="590" y="382"/>
                  </a:lnTo>
                  <a:lnTo>
                    <a:pt x="606" y="406"/>
                  </a:lnTo>
                  <a:lnTo>
                    <a:pt x="628" y="426"/>
                  </a:lnTo>
                  <a:lnTo>
                    <a:pt x="650" y="444"/>
                  </a:lnTo>
                  <a:lnTo>
                    <a:pt x="676" y="460"/>
                  </a:lnTo>
                  <a:lnTo>
                    <a:pt x="702" y="472"/>
                  </a:lnTo>
                  <a:lnTo>
                    <a:pt x="730" y="482"/>
                  </a:lnTo>
                  <a:lnTo>
                    <a:pt x="760" y="488"/>
                  </a:lnTo>
                  <a:lnTo>
                    <a:pt x="792" y="490"/>
                  </a:lnTo>
                  <a:lnTo>
                    <a:pt x="792" y="490"/>
                  </a:lnTo>
                  <a:lnTo>
                    <a:pt x="816" y="488"/>
                  </a:lnTo>
                  <a:lnTo>
                    <a:pt x="840" y="484"/>
                  </a:lnTo>
                  <a:lnTo>
                    <a:pt x="864" y="478"/>
                  </a:lnTo>
                  <a:lnTo>
                    <a:pt x="886" y="470"/>
                  </a:lnTo>
                  <a:lnTo>
                    <a:pt x="908" y="460"/>
                  </a:lnTo>
                  <a:lnTo>
                    <a:pt x="928" y="448"/>
                  </a:lnTo>
                  <a:lnTo>
                    <a:pt x="946" y="434"/>
                  </a:lnTo>
                  <a:lnTo>
                    <a:pt x="964" y="418"/>
                  </a:lnTo>
                  <a:lnTo>
                    <a:pt x="980" y="400"/>
                  </a:lnTo>
                  <a:lnTo>
                    <a:pt x="994" y="382"/>
                  </a:lnTo>
                  <a:lnTo>
                    <a:pt x="1006" y="362"/>
                  </a:lnTo>
                  <a:lnTo>
                    <a:pt x="1016" y="340"/>
                  </a:lnTo>
                  <a:lnTo>
                    <a:pt x="1024" y="318"/>
                  </a:lnTo>
                  <a:lnTo>
                    <a:pt x="1030" y="294"/>
                  </a:lnTo>
                  <a:lnTo>
                    <a:pt x="1034" y="270"/>
                  </a:lnTo>
                  <a:lnTo>
                    <a:pt x="1036" y="246"/>
                  </a:lnTo>
                  <a:lnTo>
                    <a:pt x="1036" y="246"/>
                  </a:lnTo>
                  <a:lnTo>
                    <a:pt x="1034" y="220"/>
                  </a:lnTo>
                  <a:lnTo>
                    <a:pt x="1030" y="196"/>
                  </a:lnTo>
                  <a:lnTo>
                    <a:pt x="1024" y="172"/>
                  </a:lnTo>
                  <a:lnTo>
                    <a:pt x="1016" y="150"/>
                  </a:lnTo>
                  <a:lnTo>
                    <a:pt x="1006" y="128"/>
                  </a:lnTo>
                  <a:lnTo>
                    <a:pt x="994" y="108"/>
                  </a:lnTo>
                  <a:lnTo>
                    <a:pt x="980" y="90"/>
                  </a:lnTo>
                  <a:lnTo>
                    <a:pt x="964" y="72"/>
                  </a:lnTo>
                  <a:lnTo>
                    <a:pt x="946" y="56"/>
                  </a:lnTo>
                  <a:lnTo>
                    <a:pt x="928" y="42"/>
                  </a:lnTo>
                  <a:lnTo>
                    <a:pt x="908" y="30"/>
                  </a:lnTo>
                  <a:lnTo>
                    <a:pt x="886" y="20"/>
                  </a:lnTo>
                  <a:lnTo>
                    <a:pt x="864" y="12"/>
                  </a:lnTo>
                  <a:lnTo>
                    <a:pt x="840" y="6"/>
                  </a:lnTo>
                  <a:lnTo>
                    <a:pt x="816" y="2"/>
                  </a:lnTo>
                  <a:lnTo>
                    <a:pt x="792" y="0"/>
                  </a:lnTo>
                  <a:lnTo>
                    <a:pt x="792" y="0"/>
                  </a:lnTo>
                  <a:close/>
                </a:path>
              </a:pathLst>
            </a:custGeom>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ja-JP" altLang="en-US"/>
            </a:p>
          </p:txBody>
        </p:sp>
        <p:sp>
          <p:nvSpPr>
            <p:cNvPr id="28" name="Freeform 24"/>
            <p:cNvSpPr>
              <a:spLocks/>
            </p:cNvSpPr>
            <p:nvPr/>
          </p:nvSpPr>
          <p:spPr bwMode="auto">
            <a:xfrm>
              <a:off x="2385" y="1461"/>
              <a:ext cx="90" cy="140"/>
            </a:xfrm>
            <a:custGeom>
              <a:avLst/>
              <a:gdLst>
                <a:gd name="T0" fmla="*/ 20 w 90"/>
                <a:gd name="T1" fmla="*/ 110 h 140"/>
                <a:gd name="T2" fmla="*/ 40 w 90"/>
                <a:gd name="T3" fmla="*/ 114 h 140"/>
                <a:gd name="T4" fmla="*/ 48 w 90"/>
                <a:gd name="T5" fmla="*/ 112 h 140"/>
                <a:gd name="T6" fmla="*/ 60 w 90"/>
                <a:gd name="T7" fmla="*/ 106 h 140"/>
                <a:gd name="T8" fmla="*/ 62 w 90"/>
                <a:gd name="T9" fmla="*/ 100 h 140"/>
                <a:gd name="T10" fmla="*/ 56 w 90"/>
                <a:gd name="T11" fmla="*/ 88 h 140"/>
                <a:gd name="T12" fmla="*/ 40 w 90"/>
                <a:gd name="T13" fmla="*/ 80 h 140"/>
                <a:gd name="T14" fmla="*/ 28 w 90"/>
                <a:gd name="T15" fmla="*/ 76 h 140"/>
                <a:gd name="T16" fmla="*/ 12 w 90"/>
                <a:gd name="T17" fmla="*/ 64 h 140"/>
                <a:gd name="T18" fmla="*/ 6 w 90"/>
                <a:gd name="T19" fmla="*/ 50 h 140"/>
                <a:gd name="T20" fmla="*/ 4 w 90"/>
                <a:gd name="T21" fmla="*/ 42 h 140"/>
                <a:gd name="T22" fmla="*/ 8 w 90"/>
                <a:gd name="T23" fmla="*/ 26 h 140"/>
                <a:gd name="T24" fmla="*/ 16 w 90"/>
                <a:gd name="T25" fmla="*/ 14 h 140"/>
                <a:gd name="T26" fmla="*/ 30 w 90"/>
                <a:gd name="T27" fmla="*/ 4 h 140"/>
                <a:gd name="T28" fmla="*/ 50 w 90"/>
                <a:gd name="T29" fmla="*/ 0 h 140"/>
                <a:gd name="T30" fmla="*/ 58 w 90"/>
                <a:gd name="T31" fmla="*/ 2 h 140"/>
                <a:gd name="T32" fmla="*/ 74 w 90"/>
                <a:gd name="T33" fmla="*/ 6 h 140"/>
                <a:gd name="T34" fmla="*/ 80 w 90"/>
                <a:gd name="T35" fmla="*/ 10 h 140"/>
                <a:gd name="T36" fmla="*/ 82 w 90"/>
                <a:gd name="T37" fmla="*/ 18 h 140"/>
                <a:gd name="T38" fmla="*/ 82 w 90"/>
                <a:gd name="T39" fmla="*/ 24 h 140"/>
                <a:gd name="T40" fmla="*/ 76 w 90"/>
                <a:gd name="T41" fmla="*/ 30 h 140"/>
                <a:gd name="T42" fmla="*/ 72 w 90"/>
                <a:gd name="T43" fmla="*/ 32 h 140"/>
                <a:gd name="T44" fmla="*/ 62 w 90"/>
                <a:gd name="T45" fmla="*/ 30 h 140"/>
                <a:gd name="T46" fmla="*/ 50 w 90"/>
                <a:gd name="T47" fmla="*/ 26 h 140"/>
                <a:gd name="T48" fmla="*/ 42 w 90"/>
                <a:gd name="T49" fmla="*/ 28 h 140"/>
                <a:gd name="T50" fmla="*/ 34 w 90"/>
                <a:gd name="T51" fmla="*/ 36 h 140"/>
                <a:gd name="T52" fmla="*/ 32 w 90"/>
                <a:gd name="T53" fmla="*/ 40 h 140"/>
                <a:gd name="T54" fmla="*/ 38 w 90"/>
                <a:gd name="T55" fmla="*/ 50 h 140"/>
                <a:gd name="T56" fmla="*/ 50 w 90"/>
                <a:gd name="T57" fmla="*/ 56 h 140"/>
                <a:gd name="T58" fmla="*/ 76 w 90"/>
                <a:gd name="T59" fmla="*/ 68 h 140"/>
                <a:gd name="T60" fmla="*/ 86 w 90"/>
                <a:gd name="T61" fmla="*/ 80 h 140"/>
                <a:gd name="T62" fmla="*/ 90 w 90"/>
                <a:gd name="T63" fmla="*/ 96 h 140"/>
                <a:gd name="T64" fmla="*/ 88 w 90"/>
                <a:gd name="T65" fmla="*/ 106 h 140"/>
                <a:gd name="T66" fmla="*/ 82 w 90"/>
                <a:gd name="T67" fmla="*/ 122 h 140"/>
                <a:gd name="T68" fmla="*/ 70 w 90"/>
                <a:gd name="T69" fmla="*/ 132 h 140"/>
                <a:gd name="T70" fmla="*/ 52 w 90"/>
                <a:gd name="T71" fmla="*/ 138 h 140"/>
                <a:gd name="T72" fmla="*/ 40 w 90"/>
                <a:gd name="T73" fmla="*/ 140 h 140"/>
                <a:gd name="T74" fmla="*/ 8 w 90"/>
                <a:gd name="T75" fmla="*/ 132 h 140"/>
                <a:gd name="T76" fmla="*/ 4 w 90"/>
                <a:gd name="T77" fmla="*/ 128 h 140"/>
                <a:gd name="T78" fmla="*/ 0 w 90"/>
                <a:gd name="T79" fmla="*/ 120 h 140"/>
                <a:gd name="T80" fmla="*/ 2 w 90"/>
                <a:gd name="T81" fmla="*/ 116 h 140"/>
                <a:gd name="T82" fmla="*/ 8 w 90"/>
                <a:gd name="T83" fmla="*/ 108 h 140"/>
                <a:gd name="T84" fmla="*/ 12 w 90"/>
                <a:gd name="T85" fmla="*/ 108 h 140"/>
                <a:gd name="T86" fmla="*/ 20 w 90"/>
                <a:gd name="T87" fmla="*/ 11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 h="140">
                  <a:moveTo>
                    <a:pt x="20" y="110"/>
                  </a:moveTo>
                  <a:lnTo>
                    <a:pt x="20" y="110"/>
                  </a:lnTo>
                  <a:lnTo>
                    <a:pt x="28" y="112"/>
                  </a:lnTo>
                  <a:lnTo>
                    <a:pt x="40" y="114"/>
                  </a:lnTo>
                  <a:lnTo>
                    <a:pt x="40" y="114"/>
                  </a:lnTo>
                  <a:lnTo>
                    <a:pt x="48" y="112"/>
                  </a:lnTo>
                  <a:lnTo>
                    <a:pt x="56" y="110"/>
                  </a:lnTo>
                  <a:lnTo>
                    <a:pt x="60" y="106"/>
                  </a:lnTo>
                  <a:lnTo>
                    <a:pt x="62" y="100"/>
                  </a:lnTo>
                  <a:lnTo>
                    <a:pt x="62" y="100"/>
                  </a:lnTo>
                  <a:lnTo>
                    <a:pt x="60" y="92"/>
                  </a:lnTo>
                  <a:lnTo>
                    <a:pt x="56" y="88"/>
                  </a:lnTo>
                  <a:lnTo>
                    <a:pt x="48" y="84"/>
                  </a:lnTo>
                  <a:lnTo>
                    <a:pt x="40" y="80"/>
                  </a:lnTo>
                  <a:lnTo>
                    <a:pt x="40" y="80"/>
                  </a:lnTo>
                  <a:lnTo>
                    <a:pt x="28" y="76"/>
                  </a:lnTo>
                  <a:lnTo>
                    <a:pt x="16" y="68"/>
                  </a:lnTo>
                  <a:lnTo>
                    <a:pt x="12" y="64"/>
                  </a:lnTo>
                  <a:lnTo>
                    <a:pt x="8" y="58"/>
                  </a:lnTo>
                  <a:lnTo>
                    <a:pt x="6" y="50"/>
                  </a:lnTo>
                  <a:lnTo>
                    <a:pt x="4" y="42"/>
                  </a:lnTo>
                  <a:lnTo>
                    <a:pt x="4" y="42"/>
                  </a:lnTo>
                  <a:lnTo>
                    <a:pt x="6" y="34"/>
                  </a:lnTo>
                  <a:lnTo>
                    <a:pt x="8" y="26"/>
                  </a:lnTo>
                  <a:lnTo>
                    <a:pt x="12" y="20"/>
                  </a:lnTo>
                  <a:lnTo>
                    <a:pt x="16" y="14"/>
                  </a:lnTo>
                  <a:lnTo>
                    <a:pt x="24" y="8"/>
                  </a:lnTo>
                  <a:lnTo>
                    <a:pt x="30" y="4"/>
                  </a:lnTo>
                  <a:lnTo>
                    <a:pt x="40" y="2"/>
                  </a:lnTo>
                  <a:lnTo>
                    <a:pt x="50" y="0"/>
                  </a:lnTo>
                  <a:lnTo>
                    <a:pt x="50" y="0"/>
                  </a:lnTo>
                  <a:lnTo>
                    <a:pt x="58" y="2"/>
                  </a:lnTo>
                  <a:lnTo>
                    <a:pt x="66" y="4"/>
                  </a:lnTo>
                  <a:lnTo>
                    <a:pt x="74" y="6"/>
                  </a:lnTo>
                  <a:lnTo>
                    <a:pt x="74" y="6"/>
                  </a:lnTo>
                  <a:lnTo>
                    <a:pt x="80" y="10"/>
                  </a:lnTo>
                  <a:lnTo>
                    <a:pt x="82" y="12"/>
                  </a:lnTo>
                  <a:lnTo>
                    <a:pt x="82" y="18"/>
                  </a:lnTo>
                  <a:lnTo>
                    <a:pt x="82" y="18"/>
                  </a:lnTo>
                  <a:lnTo>
                    <a:pt x="82" y="24"/>
                  </a:lnTo>
                  <a:lnTo>
                    <a:pt x="78" y="28"/>
                  </a:lnTo>
                  <a:lnTo>
                    <a:pt x="76" y="30"/>
                  </a:lnTo>
                  <a:lnTo>
                    <a:pt x="72" y="32"/>
                  </a:lnTo>
                  <a:lnTo>
                    <a:pt x="72" y="32"/>
                  </a:lnTo>
                  <a:lnTo>
                    <a:pt x="62" y="30"/>
                  </a:lnTo>
                  <a:lnTo>
                    <a:pt x="62" y="30"/>
                  </a:lnTo>
                  <a:lnTo>
                    <a:pt x="56" y="28"/>
                  </a:lnTo>
                  <a:lnTo>
                    <a:pt x="50" y="26"/>
                  </a:lnTo>
                  <a:lnTo>
                    <a:pt x="50" y="26"/>
                  </a:lnTo>
                  <a:lnTo>
                    <a:pt x="42" y="28"/>
                  </a:lnTo>
                  <a:lnTo>
                    <a:pt x="36" y="32"/>
                  </a:lnTo>
                  <a:lnTo>
                    <a:pt x="34" y="36"/>
                  </a:lnTo>
                  <a:lnTo>
                    <a:pt x="32" y="40"/>
                  </a:lnTo>
                  <a:lnTo>
                    <a:pt x="32" y="40"/>
                  </a:lnTo>
                  <a:lnTo>
                    <a:pt x="34" y="46"/>
                  </a:lnTo>
                  <a:lnTo>
                    <a:pt x="38" y="50"/>
                  </a:lnTo>
                  <a:lnTo>
                    <a:pt x="50" y="56"/>
                  </a:lnTo>
                  <a:lnTo>
                    <a:pt x="50" y="56"/>
                  </a:lnTo>
                  <a:lnTo>
                    <a:pt x="64" y="62"/>
                  </a:lnTo>
                  <a:lnTo>
                    <a:pt x="76" y="68"/>
                  </a:lnTo>
                  <a:lnTo>
                    <a:pt x="82" y="74"/>
                  </a:lnTo>
                  <a:lnTo>
                    <a:pt x="86" y="80"/>
                  </a:lnTo>
                  <a:lnTo>
                    <a:pt x="88" y="88"/>
                  </a:lnTo>
                  <a:lnTo>
                    <a:pt x="90" y="96"/>
                  </a:lnTo>
                  <a:lnTo>
                    <a:pt x="90" y="96"/>
                  </a:lnTo>
                  <a:lnTo>
                    <a:pt x="88" y="106"/>
                  </a:lnTo>
                  <a:lnTo>
                    <a:pt x="86" y="114"/>
                  </a:lnTo>
                  <a:lnTo>
                    <a:pt x="82" y="122"/>
                  </a:lnTo>
                  <a:lnTo>
                    <a:pt x="76" y="128"/>
                  </a:lnTo>
                  <a:lnTo>
                    <a:pt x="70" y="132"/>
                  </a:lnTo>
                  <a:lnTo>
                    <a:pt x="62" y="136"/>
                  </a:lnTo>
                  <a:lnTo>
                    <a:pt x="52" y="138"/>
                  </a:lnTo>
                  <a:lnTo>
                    <a:pt x="40" y="140"/>
                  </a:lnTo>
                  <a:lnTo>
                    <a:pt x="40" y="140"/>
                  </a:lnTo>
                  <a:lnTo>
                    <a:pt x="24" y="138"/>
                  </a:lnTo>
                  <a:lnTo>
                    <a:pt x="8" y="132"/>
                  </a:lnTo>
                  <a:lnTo>
                    <a:pt x="8" y="132"/>
                  </a:lnTo>
                  <a:lnTo>
                    <a:pt x="4" y="128"/>
                  </a:lnTo>
                  <a:lnTo>
                    <a:pt x="2" y="126"/>
                  </a:lnTo>
                  <a:lnTo>
                    <a:pt x="0" y="120"/>
                  </a:lnTo>
                  <a:lnTo>
                    <a:pt x="0" y="120"/>
                  </a:lnTo>
                  <a:lnTo>
                    <a:pt x="2" y="116"/>
                  </a:lnTo>
                  <a:lnTo>
                    <a:pt x="4" y="112"/>
                  </a:lnTo>
                  <a:lnTo>
                    <a:pt x="8" y="108"/>
                  </a:lnTo>
                  <a:lnTo>
                    <a:pt x="12" y="108"/>
                  </a:lnTo>
                  <a:lnTo>
                    <a:pt x="12" y="108"/>
                  </a:lnTo>
                  <a:lnTo>
                    <a:pt x="20" y="110"/>
                  </a:lnTo>
                  <a:lnTo>
                    <a:pt x="20"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25"/>
            <p:cNvSpPr>
              <a:spLocks/>
            </p:cNvSpPr>
            <p:nvPr/>
          </p:nvSpPr>
          <p:spPr bwMode="auto">
            <a:xfrm>
              <a:off x="2485" y="1465"/>
              <a:ext cx="110" cy="136"/>
            </a:xfrm>
            <a:custGeom>
              <a:avLst/>
              <a:gdLst>
                <a:gd name="T0" fmla="*/ 70 w 110"/>
                <a:gd name="T1" fmla="*/ 122 h 136"/>
                <a:gd name="T2" fmla="*/ 70 w 110"/>
                <a:gd name="T3" fmla="*/ 122 h 136"/>
                <a:gd name="T4" fmla="*/ 70 w 110"/>
                <a:gd name="T5" fmla="*/ 128 h 136"/>
                <a:gd name="T6" fmla="*/ 68 w 110"/>
                <a:gd name="T7" fmla="*/ 132 h 136"/>
                <a:gd name="T8" fmla="*/ 62 w 110"/>
                <a:gd name="T9" fmla="*/ 134 h 136"/>
                <a:gd name="T10" fmla="*/ 56 w 110"/>
                <a:gd name="T11" fmla="*/ 136 h 136"/>
                <a:gd name="T12" fmla="*/ 56 w 110"/>
                <a:gd name="T13" fmla="*/ 136 h 136"/>
                <a:gd name="T14" fmla="*/ 50 w 110"/>
                <a:gd name="T15" fmla="*/ 134 h 136"/>
                <a:gd name="T16" fmla="*/ 44 w 110"/>
                <a:gd name="T17" fmla="*/ 132 h 136"/>
                <a:gd name="T18" fmla="*/ 42 w 110"/>
                <a:gd name="T19" fmla="*/ 128 h 136"/>
                <a:gd name="T20" fmla="*/ 42 w 110"/>
                <a:gd name="T21" fmla="*/ 122 h 136"/>
                <a:gd name="T22" fmla="*/ 42 w 110"/>
                <a:gd name="T23" fmla="*/ 26 h 136"/>
                <a:gd name="T24" fmla="*/ 12 w 110"/>
                <a:gd name="T25" fmla="*/ 26 h 136"/>
                <a:gd name="T26" fmla="*/ 12 w 110"/>
                <a:gd name="T27" fmla="*/ 26 h 136"/>
                <a:gd name="T28" fmla="*/ 8 w 110"/>
                <a:gd name="T29" fmla="*/ 26 h 136"/>
                <a:gd name="T30" fmla="*/ 4 w 110"/>
                <a:gd name="T31" fmla="*/ 24 h 136"/>
                <a:gd name="T32" fmla="*/ 0 w 110"/>
                <a:gd name="T33" fmla="*/ 20 h 136"/>
                <a:gd name="T34" fmla="*/ 0 w 110"/>
                <a:gd name="T35" fmla="*/ 12 h 136"/>
                <a:gd name="T36" fmla="*/ 0 w 110"/>
                <a:gd name="T37" fmla="*/ 12 h 136"/>
                <a:gd name="T38" fmla="*/ 0 w 110"/>
                <a:gd name="T39" fmla="*/ 6 h 136"/>
                <a:gd name="T40" fmla="*/ 2 w 110"/>
                <a:gd name="T41" fmla="*/ 2 h 136"/>
                <a:gd name="T42" fmla="*/ 8 w 110"/>
                <a:gd name="T43" fmla="*/ 0 h 136"/>
                <a:gd name="T44" fmla="*/ 12 w 110"/>
                <a:gd name="T45" fmla="*/ 0 h 136"/>
                <a:gd name="T46" fmla="*/ 98 w 110"/>
                <a:gd name="T47" fmla="*/ 0 h 136"/>
                <a:gd name="T48" fmla="*/ 98 w 110"/>
                <a:gd name="T49" fmla="*/ 0 h 136"/>
                <a:gd name="T50" fmla="*/ 102 w 110"/>
                <a:gd name="T51" fmla="*/ 0 h 136"/>
                <a:gd name="T52" fmla="*/ 106 w 110"/>
                <a:gd name="T53" fmla="*/ 2 h 136"/>
                <a:gd name="T54" fmla="*/ 110 w 110"/>
                <a:gd name="T55" fmla="*/ 6 h 136"/>
                <a:gd name="T56" fmla="*/ 110 w 110"/>
                <a:gd name="T57" fmla="*/ 12 h 136"/>
                <a:gd name="T58" fmla="*/ 110 w 110"/>
                <a:gd name="T59" fmla="*/ 12 h 136"/>
                <a:gd name="T60" fmla="*/ 110 w 110"/>
                <a:gd name="T61" fmla="*/ 18 h 136"/>
                <a:gd name="T62" fmla="*/ 108 w 110"/>
                <a:gd name="T63" fmla="*/ 22 h 136"/>
                <a:gd name="T64" fmla="*/ 104 w 110"/>
                <a:gd name="T65" fmla="*/ 24 h 136"/>
                <a:gd name="T66" fmla="*/ 98 w 110"/>
                <a:gd name="T67" fmla="*/ 26 h 136"/>
                <a:gd name="T68" fmla="*/ 70 w 110"/>
                <a:gd name="T69" fmla="*/ 26 h 136"/>
                <a:gd name="T70" fmla="*/ 70 w 110"/>
                <a:gd name="T71" fmla="*/ 12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36">
                  <a:moveTo>
                    <a:pt x="70" y="122"/>
                  </a:moveTo>
                  <a:lnTo>
                    <a:pt x="70" y="122"/>
                  </a:lnTo>
                  <a:lnTo>
                    <a:pt x="70" y="128"/>
                  </a:lnTo>
                  <a:lnTo>
                    <a:pt x="68" y="132"/>
                  </a:lnTo>
                  <a:lnTo>
                    <a:pt x="62" y="134"/>
                  </a:lnTo>
                  <a:lnTo>
                    <a:pt x="56" y="136"/>
                  </a:lnTo>
                  <a:lnTo>
                    <a:pt x="56" y="136"/>
                  </a:lnTo>
                  <a:lnTo>
                    <a:pt x="50" y="134"/>
                  </a:lnTo>
                  <a:lnTo>
                    <a:pt x="44" y="132"/>
                  </a:lnTo>
                  <a:lnTo>
                    <a:pt x="42" y="128"/>
                  </a:lnTo>
                  <a:lnTo>
                    <a:pt x="42" y="122"/>
                  </a:lnTo>
                  <a:lnTo>
                    <a:pt x="42" y="26"/>
                  </a:lnTo>
                  <a:lnTo>
                    <a:pt x="12" y="26"/>
                  </a:lnTo>
                  <a:lnTo>
                    <a:pt x="12" y="26"/>
                  </a:lnTo>
                  <a:lnTo>
                    <a:pt x="8" y="26"/>
                  </a:lnTo>
                  <a:lnTo>
                    <a:pt x="4" y="24"/>
                  </a:lnTo>
                  <a:lnTo>
                    <a:pt x="0" y="20"/>
                  </a:lnTo>
                  <a:lnTo>
                    <a:pt x="0" y="12"/>
                  </a:lnTo>
                  <a:lnTo>
                    <a:pt x="0" y="12"/>
                  </a:lnTo>
                  <a:lnTo>
                    <a:pt x="0" y="6"/>
                  </a:lnTo>
                  <a:lnTo>
                    <a:pt x="2" y="2"/>
                  </a:lnTo>
                  <a:lnTo>
                    <a:pt x="8" y="0"/>
                  </a:lnTo>
                  <a:lnTo>
                    <a:pt x="12" y="0"/>
                  </a:lnTo>
                  <a:lnTo>
                    <a:pt x="98" y="0"/>
                  </a:lnTo>
                  <a:lnTo>
                    <a:pt x="98" y="0"/>
                  </a:lnTo>
                  <a:lnTo>
                    <a:pt x="102" y="0"/>
                  </a:lnTo>
                  <a:lnTo>
                    <a:pt x="106" y="2"/>
                  </a:lnTo>
                  <a:lnTo>
                    <a:pt x="110" y="6"/>
                  </a:lnTo>
                  <a:lnTo>
                    <a:pt x="110" y="12"/>
                  </a:lnTo>
                  <a:lnTo>
                    <a:pt x="110" y="12"/>
                  </a:lnTo>
                  <a:lnTo>
                    <a:pt x="110" y="18"/>
                  </a:lnTo>
                  <a:lnTo>
                    <a:pt x="108" y="22"/>
                  </a:lnTo>
                  <a:lnTo>
                    <a:pt x="104" y="24"/>
                  </a:lnTo>
                  <a:lnTo>
                    <a:pt x="98" y="26"/>
                  </a:lnTo>
                  <a:lnTo>
                    <a:pt x="70" y="26"/>
                  </a:lnTo>
                  <a:lnTo>
                    <a:pt x="70" y="1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26"/>
            <p:cNvSpPr>
              <a:spLocks/>
            </p:cNvSpPr>
            <p:nvPr/>
          </p:nvSpPr>
          <p:spPr bwMode="auto">
            <a:xfrm>
              <a:off x="2611" y="1465"/>
              <a:ext cx="92" cy="134"/>
            </a:xfrm>
            <a:custGeom>
              <a:avLst/>
              <a:gdLst>
                <a:gd name="T0" fmla="*/ 72 w 92"/>
                <a:gd name="T1" fmla="*/ 52 h 134"/>
                <a:gd name="T2" fmla="*/ 72 w 92"/>
                <a:gd name="T3" fmla="*/ 52 h 134"/>
                <a:gd name="T4" fmla="*/ 76 w 92"/>
                <a:gd name="T5" fmla="*/ 52 h 134"/>
                <a:gd name="T6" fmla="*/ 80 w 92"/>
                <a:gd name="T7" fmla="*/ 54 h 134"/>
                <a:gd name="T8" fmla="*/ 82 w 92"/>
                <a:gd name="T9" fmla="*/ 58 h 134"/>
                <a:gd name="T10" fmla="*/ 84 w 92"/>
                <a:gd name="T11" fmla="*/ 64 h 134"/>
                <a:gd name="T12" fmla="*/ 84 w 92"/>
                <a:gd name="T13" fmla="*/ 64 h 134"/>
                <a:gd name="T14" fmla="*/ 84 w 92"/>
                <a:gd name="T15" fmla="*/ 70 h 134"/>
                <a:gd name="T16" fmla="*/ 80 w 92"/>
                <a:gd name="T17" fmla="*/ 74 h 134"/>
                <a:gd name="T18" fmla="*/ 76 w 92"/>
                <a:gd name="T19" fmla="*/ 76 h 134"/>
                <a:gd name="T20" fmla="*/ 72 w 92"/>
                <a:gd name="T21" fmla="*/ 76 h 134"/>
                <a:gd name="T22" fmla="*/ 30 w 92"/>
                <a:gd name="T23" fmla="*/ 76 h 134"/>
                <a:gd name="T24" fmla="*/ 30 w 92"/>
                <a:gd name="T25" fmla="*/ 102 h 134"/>
                <a:gd name="T26" fmla="*/ 30 w 92"/>
                <a:gd name="T27" fmla="*/ 102 h 134"/>
                <a:gd name="T28" fmla="*/ 30 w 92"/>
                <a:gd name="T29" fmla="*/ 106 h 134"/>
                <a:gd name="T30" fmla="*/ 34 w 92"/>
                <a:gd name="T31" fmla="*/ 108 h 134"/>
                <a:gd name="T32" fmla="*/ 78 w 92"/>
                <a:gd name="T33" fmla="*/ 108 h 134"/>
                <a:gd name="T34" fmla="*/ 78 w 92"/>
                <a:gd name="T35" fmla="*/ 108 h 134"/>
                <a:gd name="T36" fmla="*/ 82 w 92"/>
                <a:gd name="T37" fmla="*/ 108 h 134"/>
                <a:gd name="T38" fmla="*/ 86 w 92"/>
                <a:gd name="T39" fmla="*/ 110 h 134"/>
                <a:gd name="T40" fmla="*/ 90 w 92"/>
                <a:gd name="T41" fmla="*/ 114 h 134"/>
                <a:gd name="T42" fmla="*/ 92 w 92"/>
                <a:gd name="T43" fmla="*/ 120 h 134"/>
                <a:gd name="T44" fmla="*/ 92 w 92"/>
                <a:gd name="T45" fmla="*/ 120 h 134"/>
                <a:gd name="T46" fmla="*/ 90 w 92"/>
                <a:gd name="T47" fmla="*/ 126 h 134"/>
                <a:gd name="T48" fmla="*/ 88 w 92"/>
                <a:gd name="T49" fmla="*/ 130 h 134"/>
                <a:gd name="T50" fmla="*/ 84 w 92"/>
                <a:gd name="T51" fmla="*/ 132 h 134"/>
                <a:gd name="T52" fmla="*/ 78 w 92"/>
                <a:gd name="T53" fmla="*/ 134 h 134"/>
                <a:gd name="T54" fmla="*/ 24 w 92"/>
                <a:gd name="T55" fmla="*/ 134 h 134"/>
                <a:gd name="T56" fmla="*/ 24 w 92"/>
                <a:gd name="T57" fmla="*/ 134 h 134"/>
                <a:gd name="T58" fmla="*/ 16 w 92"/>
                <a:gd name="T59" fmla="*/ 132 h 134"/>
                <a:gd name="T60" fmla="*/ 10 w 92"/>
                <a:gd name="T61" fmla="*/ 130 h 134"/>
                <a:gd name="T62" fmla="*/ 6 w 92"/>
                <a:gd name="T63" fmla="*/ 128 h 134"/>
                <a:gd name="T64" fmla="*/ 4 w 92"/>
                <a:gd name="T65" fmla="*/ 124 h 134"/>
                <a:gd name="T66" fmla="*/ 2 w 92"/>
                <a:gd name="T67" fmla="*/ 116 h 134"/>
                <a:gd name="T68" fmla="*/ 0 w 92"/>
                <a:gd name="T69" fmla="*/ 110 h 134"/>
                <a:gd name="T70" fmla="*/ 0 w 92"/>
                <a:gd name="T71" fmla="*/ 22 h 134"/>
                <a:gd name="T72" fmla="*/ 0 w 92"/>
                <a:gd name="T73" fmla="*/ 22 h 134"/>
                <a:gd name="T74" fmla="*/ 2 w 92"/>
                <a:gd name="T75" fmla="*/ 16 h 134"/>
                <a:gd name="T76" fmla="*/ 4 w 92"/>
                <a:gd name="T77" fmla="*/ 8 h 134"/>
                <a:gd name="T78" fmla="*/ 6 w 92"/>
                <a:gd name="T79" fmla="*/ 4 h 134"/>
                <a:gd name="T80" fmla="*/ 10 w 92"/>
                <a:gd name="T81" fmla="*/ 2 h 134"/>
                <a:gd name="T82" fmla="*/ 16 w 92"/>
                <a:gd name="T83" fmla="*/ 0 h 134"/>
                <a:gd name="T84" fmla="*/ 24 w 92"/>
                <a:gd name="T85" fmla="*/ 0 h 134"/>
                <a:gd name="T86" fmla="*/ 76 w 92"/>
                <a:gd name="T87" fmla="*/ 0 h 134"/>
                <a:gd name="T88" fmla="*/ 76 w 92"/>
                <a:gd name="T89" fmla="*/ 0 h 134"/>
                <a:gd name="T90" fmla="*/ 80 w 92"/>
                <a:gd name="T91" fmla="*/ 0 h 134"/>
                <a:gd name="T92" fmla="*/ 84 w 92"/>
                <a:gd name="T93" fmla="*/ 2 h 134"/>
                <a:gd name="T94" fmla="*/ 88 w 92"/>
                <a:gd name="T95" fmla="*/ 6 h 134"/>
                <a:gd name="T96" fmla="*/ 90 w 92"/>
                <a:gd name="T97" fmla="*/ 12 h 134"/>
                <a:gd name="T98" fmla="*/ 90 w 92"/>
                <a:gd name="T99" fmla="*/ 12 h 134"/>
                <a:gd name="T100" fmla="*/ 88 w 92"/>
                <a:gd name="T101" fmla="*/ 18 h 134"/>
                <a:gd name="T102" fmla="*/ 86 w 92"/>
                <a:gd name="T103" fmla="*/ 22 h 134"/>
                <a:gd name="T104" fmla="*/ 82 w 92"/>
                <a:gd name="T105" fmla="*/ 24 h 134"/>
                <a:gd name="T106" fmla="*/ 76 w 92"/>
                <a:gd name="T107" fmla="*/ 26 h 134"/>
                <a:gd name="T108" fmla="*/ 34 w 92"/>
                <a:gd name="T109" fmla="*/ 26 h 134"/>
                <a:gd name="T110" fmla="*/ 34 w 92"/>
                <a:gd name="T111" fmla="*/ 26 h 134"/>
                <a:gd name="T112" fmla="*/ 30 w 92"/>
                <a:gd name="T113" fmla="*/ 26 h 134"/>
                <a:gd name="T114" fmla="*/ 30 w 92"/>
                <a:gd name="T115" fmla="*/ 30 h 134"/>
                <a:gd name="T116" fmla="*/ 30 w 92"/>
                <a:gd name="T117" fmla="*/ 52 h 134"/>
                <a:gd name="T118" fmla="*/ 72 w 92"/>
                <a:gd name="T119" fmla="*/ 5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2" h="134">
                  <a:moveTo>
                    <a:pt x="72" y="52"/>
                  </a:moveTo>
                  <a:lnTo>
                    <a:pt x="72" y="52"/>
                  </a:lnTo>
                  <a:lnTo>
                    <a:pt x="76" y="52"/>
                  </a:lnTo>
                  <a:lnTo>
                    <a:pt x="80" y="54"/>
                  </a:lnTo>
                  <a:lnTo>
                    <a:pt x="82" y="58"/>
                  </a:lnTo>
                  <a:lnTo>
                    <a:pt x="84" y="64"/>
                  </a:lnTo>
                  <a:lnTo>
                    <a:pt x="84" y="64"/>
                  </a:lnTo>
                  <a:lnTo>
                    <a:pt x="84" y="70"/>
                  </a:lnTo>
                  <a:lnTo>
                    <a:pt x="80" y="74"/>
                  </a:lnTo>
                  <a:lnTo>
                    <a:pt x="76" y="76"/>
                  </a:lnTo>
                  <a:lnTo>
                    <a:pt x="72" y="76"/>
                  </a:lnTo>
                  <a:lnTo>
                    <a:pt x="30" y="76"/>
                  </a:lnTo>
                  <a:lnTo>
                    <a:pt x="30" y="102"/>
                  </a:lnTo>
                  <a:lnTo>
                    <a:pt x="30" y="102"/>
                  </a:lnTo>
                  <a:lnTo>
                    <a:pt x="30" y="106"/>
                  </a:lnTo>
                  <a:lnTo>
                    <a:pt x="34" y="108"/>
                  </a:lnTo>
                  <a:lnTo>
                    <a:pt x="78" y="108"/>
                  </a:lnTo>
                  <a:lnTo>
                    <a:pt x="78" y="108"/>
                  </a:lnTo>
                  <a:lnTo>
                    <a:pt x="82" y="108"/>
                  </a:lnTo>
                  <a:lnTo>
                    <a:pt x="86" y="110"/>
                  </a:lnTo>
                  <a:lnTo>
                    <a:pt x="90" y="114"/>
                  </a:lnTo>
                  <a:lnTo>
                    <a:pt x="92" y="120"/>
                  </a:lnTo>
                  <a:lnTo>
                    <a:pt x="92" y="120"/>
                  </a:lnTo>
                  <a:lnTo>
                    <a:pt x="90" y="126"/>
                  </a:lnTo>
                  <a:lnTo>
                    <a:pt x="88" y="130"/>
                  </a:lnTo>
                  <a:lnTo>
                    <a:pt x="84" y="132"/>
                  </a:lnTo>
                  <a:lnTo>
                    <a:pt x="78" y="134"/>
                  </a:lnTo>
                  <a:lnTo>
                    <a:pt x="24" y="134"/>
                  </a:lnTo>
                  <a:lnTo>
                    <a:pt x="24" y="134"/>
                  </a:lnTo>
                  <a:lnTo>
                    <a:pt x="16" y="132"/>
                  </a:lnTo>
                  <a:lnTo>
                    <a:pt x="10" y="130"/>
                  </a:lnTo>
                  <a:lnTo>
                    <a:pt x="6" y="128"/>
                  </a:lnTo>
                  <a:lnTo>
                    <a:pt x="4" y="124"/>
                  </a:lnTo>
                  <a:lnTo>
                    <a:pt x="2" y="116"/>
                  </a:lnTo>
                  <a:lnTo>
                    <a:pt x="0" y="110"/>
                  </a:lnTo>
                  <a:lnTo>
                    <a:pt x="0" y="22"/>
                  </a:lnTo>
                  <a:lnTo>
                    <a:pt x="0" y="22"/>
                  </a:lnTo>
                  <a:lnTo>
                    <a:pt x="2" y="16"/>
                  </a:lnTo>
                  <a:lnTo>
                    <a:pt x="4" y="8"/>
                  </a:lnTo>
                  <a:lnTo>
                    <a:pt x="6" y="4"/>
                  </a:lnTo>
                  <a:lnTo>
                    <a:pt x="10" y="2"/>
                  </a:lnTo>
                  <a:lnTo>
                    <a:pt x="16" y="0"/>
                  </a:lnTo>
                  <a:lnTo>
                    <a:pt x="24" y="0"/>
                  </a:lnTo>
                  <a:lnTo>
                    <a:pt x="76" y="0"/>
                  </a:lnTo>
                  <a:lnTo>
                    <a:pt x="76" y="0"/>
                  </a:lnTo>
                  <a:lnTo>
                    <a:pt x="80" y="0"/>
                  </a:lnTo>
                  <a:lnTo>
                    <a:pt x="84" y="2"/>
                  </a:lnTo>
                  <a:lnTo>
                    <a:pt x="88" y="6"/>
                  </a:lnTo>
                  <a:lnTo>
                    <a:pt x="90" y="12"/>
                  </a:lnTo>
                  <a:lnTo>
                    <a:pt x="90" y="12"/>
                  </a:lnTo>
                  <a:lnTo>
                    <a:pt x="88" y="18"/>
                  </a:lnTo>
                  <a:lnTo>
                    <a:pt x="86" y="22"/>
                  </a:lnTo>
                  <a:lnTo>
                    <a:pt x="82" y="24"/>
                  </a:lnTo>
                  <a:lnTo>
                    <a:pt x="76" y="26"/>
                  </a:lnTo>
                  <a:lnTo>
                    <a:pt x="34" y="26"/>
                  </a:lnTo>
                  <a:lnTo>
                    <a:pt x="34" y="26"/>
                  </a:lnTo>
                  <a:lnTo>
                    <a:pt x="30" y="26"/>
                  </a:lnTo>
                  <a:lnTo>
                    <a:pt x="30" y="30"/>
                  </a:lnTo>
                  <a:lnTo>
                    <a:pt x="30" y="52"/>
                  </a:lnTo>
                  <a:lnTo>
                    <a:pt x="72"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27"/>
            <p:cNvSpPr>
              <a:spLocks noEditPoints="1"/>
            </p:cNvSpPr>
            <p:nvPr/>
          </p:nvSpPr>
          <p:spPr bwMode="auto">
            <a:xfrm>
              <a:off x="2721" y="1465"/>
              <a:ext cx="88" cy="136"/>
            </a:xfrm>
            <a:custGeom>
              <a:avLst/>
              <a:gdLst>
                <a:gd name="T0" fmla="*/ 30 w 88"/>
                <a:gd name="T1" fmla="*/ 122 h 136"/>
                <a:gd name="T2" fmla="*/ 30 w 88"/>
                <a:gd name="T3" fmla="*/ 122 h 136"/>
                <a:gd name="T4" fmla="*/ 28 w 88"/>
                <a:gd name="T5" fmla="*/ 128 h 136"/>
                <a:gd name="T6" fmla="*/ 26 w 88"/>
                <a:gd name="T7" fmla="*/ 132 h 136"/>
                <a:gd name="T8" fmla="*/ 22 w 88"/>
                <a:gd name="T9" fmla="*/ 134 h 136"/>
                <a:gd name="T10" fmla="*/ 16 w 88"/>
                <a:gd name="T11" fmla="*/ 136 h 136"/>
                <a:gd name="T12" fmla="*/ 16 w 88"/>
                <a:gd name="T13" fmla="*/ 136 h 136"/>
                <a:gd name="T14" fmla="*/ 10 w 88"/>
                <a:gd name="T15" fmla="*/ 136 h 136"/>
                <a:gd name="T16" fmla="*/ 4 w 88"/>
                <a:gd name="T17" fmla="*/ 132 h 136"/>
                <a:gd name="T18" fmla="*/ 2 w 88"/>
                <a:gd name="T19" fmla="*/ 128 h 136"/>
                <a:gd name="T20" fmla="*/ 0 w 88"/>
                <a:gd name="T21" fmla="*/ 122 h 136"/>
                <a:gd name="T22" fmla="*/ 0 w 88"/>
                <a:gd name="T23" fmla="*/ 22 h 136"/>
                <a:gd name="T24" fmla="*/ 0 w 88"/>
                <a:gd name="T25" fmla="*/ 22 h 136"/>
                <a:gd name="T26" fmla="*/ 2 w 88"/>
                <a:gd name="T27" fmla="*/ 16 h 136"/>
                <a:gd name="T28" fmla="*/ 4 w 88"/>
                <a:gd name="T29" fmla="*/ 8 h 136"/>
                <a:gd name="T30" fmla="*/ 6 w 88"/>
                <a:gd name="T31" fmla="*/ 4 h 136"/>
                <a:gd name="T32" fmla="*/ 10 w 88"/>
                <a:gd name="T33" fmla="*/ 2 h 136"/>
                <a:gd name="T34" fmla="*/ 16 w 88"/>
                <a:gd name="T35" fmla="*/ 0 h 136"/>
                <a:gd name="T36" fmla="*/ 24 w 88"/>
                <a:gd name="T37" fmla="*/ 0 h 136"/>
                <a:gd name="T38" fmla="*/ 40 w 88"/>
                <a:gd name="T39" fmla="*/ 0 h 136"/>
                <a:gd name="T40" fmla="*/ 40 w 88"/>
                <a:gd name="T41" fmla="*/ 0 h 136"/>
                <a:gd name="T42" fmla="*/ 56 w 88"/>
                <a:gd name="T43" fmla="*/ 0 h 136"/>
                <a:gd name="T44" fmla="*/ 64 w 88"/>
                <a:gd name="T45" fmla="*/ 4 h 136"/>
                <a:gd name="T46" fmla="*/ 74 w 88"/>
                <a:gd name="T47" fmla="*/ 8 h 136"/>
                <a:gd name="T48" fmla="*/ 74 w 88"/>
                <a:gd name="T49" fmla="*/ 8 h 136"/>
                <a:gd name="T50" fmla="*/ 80 w 88"/>
                <a:gd name="T51" fmla="*/ 16 h 136"/>
                <a:gd name="T52" fmla="*/ 84 w 88"/>
                <a:gd name="T53" fmla="*/ 24 h 136"/>
                <a:gd name="T54" fmla="*/ 88 w 88"/>
                <a:gd name="T55" fmla="*/ 32 h 136"/>
                <a:gd name="T56" fmla="*/ 88 w 88"/>
                <a:gd name="T57" fmla="*/ 42 h 136"/>
                <a:gd name="T58" fmla="*/ 88 w 88"/>
                <a:gd name="T59" fmla="*/ 42 h 136"/>
                <a:gd name="T60" fmla="*/ 88 w 88"/>
                <a:gd name="T61" fmla="*/ 50 h 136"/>
                <a:gd name="T62" fmla="*/ 86 w 88"/>
                <a:gd name="T63" fmla="*/ 58 h 136"/>
                <a:gd name="T64" fmla="*/ 82 w 88"/>
                <a:gd name="T65" fmla="*/ 68 h 136"/>
                <a:gd name="T66" fmla="*/ 74 w 88"/>
                <a:gd name="T67" fmla="*/ 76 h 136"/>
                <a:gd name="T68" fmla="*/ 74 w 88"/>
                <a:gd name="T69" fmla="*/ 76 h 136"/>
                <a:gd name="T70" fmla="*/ 66 w 88"/>
                <a:gd name="T71" fmla="*/ 80 h 136"/>
                <a:gd name="T72" fmla="*/ 58 w 88"/>
                <a:gd name="T73" fmla="*/ 82 h 136"/>
                <a:gd name="T74" fmla="*/ 40 w 88"/>
                <a:gd name="T75" fmla="*/ 84 h 136"/>
                <a:gd name="T76" fmla="*/ 30 w 88"/>
                <a:gd name="T77" fmla="*/ 84 h 136"/>
                <a:gd name="T78" fmla="*/ 30 w 88"/>
                <a:gd name="T79" fmla="*/ 122 h 136"/>
                <a:gd name="T80" fmla="*/ 38 w 88"/>
                <a:gd name="T81" fmla="*/ 58 h 136"/>
                <a:gd name="T82" fmla="*/ 38 w 88"/>
                <a:gd name="T83" fmla="*/ 58 h 136"/>
                <a:gd name="T84" fmla="*/ 46 w 88"/>
                <a:gd name="T85" fmla="*/ 58 h 136"/>
                <a:gd name="T86" fmla="*/ 52 w 88"/>
                <a:gd name="T87" fmla="*/ 56 h 136"/>
                <a:gd name="T88" fmla="*/ 56 w 88"/>
                <a:gd name="T89" fmla="*/ 54 h 136"/>
                <a:gd name="T90" fmla="*/ 58 w 88"/>
                <a:gd name="T91" fmla="*/ 52 h 136"/>
                <a:gd name="T92" fmla="*/ 60 w 88"/>
                <a:gd name="T93" fmla="*/ 48 h 136"/>
                <a:gd name="T94" fmla="*/ 60 w 88"/>
                <a:gd name="T95" fmla="*/ 42 h 136"/>
                <a:gd name="T96" fmla="*/ 60 w 88"/>
                <a:gd name="T97" fmla="*/ 42 h 136"/>
                <a:gd name="T98" fmla="*/ 60 w 88"/>
                <a:gd name="T99" fmla="*/ 36 h 136"/>
                <a:gd name="T100" fmla="*/ 58 w 88"/>
                <a:gd name="T101" fmla="*/ 32 h 136"/>
                <a:gd name="T102" fmla="*/ 56 w 88"/>
                <a:gd name="T103" fmla="*/ 30 h 136"/>
                <a:gd name="T104" fmla="*/ 52 w 88"/>
                <a:gd name="T105" fmla="*/ 28 h 136"/>
                <a:gd name="T106" fmla="*/ 46 w 88"/>
                <a:gd name="T107" fmla="*/ 26 h 136"/>
                <a:gd name="T108" fmla="*/ 38 w 88"/>
                <a:gd name="T109" fmla="*/ 26 h 136"/>
                <a:gd name="T110" fmla="*/ 34 w 88"/>
                <a:gd name="T111" fmla="*/ 26 h 136"/>
                <a:gd name="T112" fmla="*/ 34 w 88"/>
                <a:gd name="T113" fmla="*/ 26 h 136"/>
                <a:gd name="T114" fmla="*/ 30 w 88"/>
                <a:gd name="T115" fmla="*/ 26 h 136"/>
                <a:gd name="T116" fmla="*/ 30 w 88"/>
                <a:gd name="T117" fmla="*/ 30 h 136"/>
                <a:gd name="T118" fmla="*/ 30 w 88"/>
                <a:gd name="T119" fmla="*/ 58 h 136"/>
                <a:gd name="T120" fmla="*/ 38 w 88"/>
                <a:gd name="T121"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 h="136">
                  <a:moveTo>
                    <a:pt x="30" y="122"/>
                  </a:moveTo>
                  <a:lnTo>
                    <a:pt x="30" y="122"/>
                  </a:lnTo>
                  <a:lnTo>
                    <a:pt x="28" y="128"/>
                  </a:lnTo>
                  <a:lnTo>
                    <a:pt x="26" y="132"/>
                  </a:lnTo>
                  <a:lnTo>
                    <a:pt x="22" y="134"/>
                  </a:lnTo>
                  <a:lnTo>
                    <a:pt x="16" y="136"/>
                  </a:lnTo>
                  <a:lnTo>
                    <a:pt x="16" y="136"/>
                  </a:lnTo>
                  <a:lnTo>
                    <a:pt x="10" y="136"/>
                  </a:lnTo>
                  <a:lnTo>
                    <a:pt x="4" y="132"/>
                  </a:lnTo>
                  <a:lnTo>
                    <a:pt x="2" y="128"/>
                  </a:lnTo>
                  <a:lnTo>
                    <a:pt x="0" y="122"/>
                  </a:lnTo>
                  <a:lnTo>
                    <a:pt x="0" y="22"/>
                  </a:lnTo>
                  <a:lnTo>
                    <a:pt x="0" y="22"/>
                  </a:lnTo>
                  <a:lnTo>
                    <a:pt x="2" y="16"/>
                  </a:lnTo>
                  <a:lnTo>
                    <a:pt x="4" y="8"/>
                  </a:lnTo>
                  <a:lnTo>
                    <a:pt x="6" y="4"/>
                  </a:lnTo>
                  <a:lnTo>
                    <a:pt x="10" y="2"/>
                  </a:lnTo>
                  <a:lnTo>
                    <a:pt x="16" y="0"/>
                  </a:lnTo>
                  <a:lnTo>
                    <a:pt x="24" y="0"/>
                  </a:lnTo>
                  <a:lnTo>
                    <a:pt x="40" y="0"/>
                  </a:lnTo>
                  <a:lnTo>
                    <a:pt x="40" y="0"/>
                  </a:lnTo>
                  <a:lnTo>
                    <a:pt x="56" y="0"/>
                  </a:lnTo>
                  <a:lnTo>
                    <a:pt x="64" y="4"/>
                  </a:lnTo>
                  <a:lnTo>
                    <a:pt x="74" y="8"/>
                  </a:lnTo>
                  <a:lnTo>
                    <a:pt x="74" y="8"/>
                  </a:lnTo>
                  <a:lnTo>
                    <a:pt x="80" y="16"/>
                  </a:lnTo>
                  <a:lnTo>
                    <a:pt x="84" y="24"/>
                  </a:lnTo>
                  <a:lnTo>
                    <a:pt x="88" y="32"/>
                  </a:lnTo>
                  <a:lnTo>
                    <a:pt x="88" y="42"/>
                  </a:lnTo>
                  <a:lnTo>
                    <a:pt x="88" y="42"/>
                  </a:lnTo>
                  <a:lnTo>
                    <a:pt x="88" y="50"/>
                  </a:lnTo>
                  <a:lnTo>
                    <a:pt x="86" y="58"/>
                  </a:lnTo>
                  <a:lnTo>
                    <a:pt x="82" y="68"/>
                  </a:lnTo>
                  <a:lnTo>
                    <a:pt x="74" y="76"/>
                  </a:lnTo>
                  <a:lnTo>
                    <a:pt x="74" y="76"/>
                  </a:lnTo>
                  <a:lnTo>
                    <a:pt x="66" y="80"/>
                  </a:lnTo>
                  <a:lnTo>
                    <a:pt x="58" y="82"/>
                  </a:lnTo>
                  <a:lnTo>
                    <a:pt x="40" y="84"/>
                  </a:lnTo>
                  <a:lnTo>
                    <a:pt x="30" y="84"/>
                  </a:lnTo>
                  <a:lnTo>
                    <a:pt x="30" y="122"/>
                  </a:lnTo>
                  <a:close/>
                  <a:moveTo>
                    <a:pt x="38" y="58"/>
                  </a:moveTo>
                  <a:lnTo>
                    <a:pt x="38" y="58"/>
                  </a:lnTo>
                  <a:lnTo>
                    <a:pt x="46" y="58"/>
                  </a:lnTo>
                  <a:lnTo>
                    <a:pt x="52" y="56"/>
                  </a:lnTo>
                  <a:lnTo>
                    <a:pt x="56" y="54"/>
                  </a:lnTo>
                  <a:lnTo>
                    <a:pt x="58" y="52"/>
                  </a:lnTo>
                  <a:lnTo>
                    <a:pt x="60" y="48"/>
                  </a:lnTo>
                  <a:lnTo>
                    <a:pt x="60" y="42"/>
                  </a:lnTo>
                  <a:lnTo>
                    <a:pt x="60" y="42"/>
                  </a:lnTo>
                  <a:lnTo>
                    <a:pt x="60" y="36"/>
                  </a:lnTo>
                  <a:lnTo>
                    <a:pt x="58" y="32"/>
                  </a:lnTo>
                  <a:lnTo>
                    <a:pt x="56" y="30"/>
                  </a:lnTo>
                  <a:lnTo>
                    <a:pt x="52" y="28"/>
                  </a:lnTo>
                  <a:lnTo>
                    <a:pt x="46" y="26"/>
                  </a:lnTo>
                  <a:lnTo>
                    <a:pt x="38" y="26"/>
                  </a:lnTo>
                  <a:lnTo>
                    <a:pt x="34" y="26"/>
                  </a:lnTo>
                  <a:lnTo>
                    <a:pt x="34" y="26"/>
                  </a:lnTo>
                  <a:lnTo>
                    <a:pt x="30" y="26"/>
                  </a:lnTo>
                  <a:lnTo>
                    <a:pt x="30" y="30"/>
                  </a:lnTo>
                  <a:lnTo>
                    <a:pt x="30" y="58"/>
                  </a:lnTo>
                  <a:lnTo>
                    <a:pt x="38"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8"/>
            <p:cNvSpPr>
              <a:spLocks/>
            </p:cNvSpPr>
            <p:nvPr/>
          </p:nvSpPr>
          <p:spPr bwMode="auto">
            <a:xfrm>
              <a:off x="2965" y="1403"/>
              <a:ext cx="180" cy="244"/>
            </a:xfrm>
            <a:custGeom>
              <a:avLst/>
              <a:gdLst>
                <a:gd name="T0" fmla="*/ 156 w 180"/>
                <a:gd name="T1" fmla="*/ 198 h 244"/>
                <a:gd name="T2" fmla="*/ 172 w 180"/>
                <a:gd name="T3" fmla="*/ 202 h 244"/>
                <a:gd name="T4" fmla="*/ 178 w 180"/>
                <a:gd name="T5" fmla="*/ 208 h 244"/>
                <a:gd name="T6" fmla="*/ 180 w 180"/>
                <a:gd name="T7" fmla="*/ 220 h 244"/>
                <a:gd name="T8" fmla="*/ 178 w 180"/>
                <a:gd name="T9" fmla="*/ 230 h 244"/>
                <a:gd name="T10" fmla="*/ 168 w 180"/>
                <a:gd name="T11" fmla="*/ 242 h 244"/>
                <a:gd name="T12" fmla="*/ 40 w 180"/>
                <a:gd name="T13" fmla="*/ 244 h 244"/>
                <a:gd name="T14" fmla="*/ 26 w 180"/>
                <a:gd name="T15" fmla="*/ 244 h 244"/>
                <a:gd name="T16" fmla="*/ 8 w 180"/>
                <a:gd name="T17" fmla="*/ 238 h 244"/>
                <a:gd name="T18" fmla="*/ 0 w 180"/>
                <a:gd name="T19" fmla="*/ 226 h 244"/>
                <a:gd name="T20" fmla="*/ 0 w 180"/>
                <a:gd name="T21" fmla="*/ 218 h 244"/>
                <a:gd name="T22" fmla="*/ 6 w 180"/>
                <a:gd name="T23" fmla="*/ 196 h 244"/>
                <a:gd name="T24" fmla="*/ 28 w 180"/>
                <a:gd name="T25" fmla="*/ 176 h 244"/>
                <a:gd name="T26" fmla="*/ 60 w 180"/>
                <a:gd name="T27" fmla="*/ 152 h 244"/>
                <a:gd name="T28" fmla="*/ 90 w 180"/>
                <a:gd name="T29" fmla="*/ 122 h 244"/>
                <a:gd name="T30" fmla="*/ 110 w 180"/>
                <a:gd name="T31" fmla="*/ 100 h 244"/>
                <a:gd name="T32" fmla="*/ 118 w 180"/>
                <a:gd name="T33" fmla="*/ 76 h 244"/>
                <a:gd name="T34" fmla="*/ 116 w 180"/>
                <a:gd name="T35" fmla="*/ 66 h 244"/>
                <a:gd name="T36" fmla="*/ 106 w 180"/>
                <a:gd name="T37" fmla="*/ 52 h 244"/>
                <a:gd name="T38" fmla="*/ 96 w 180"/>
                <a:gd name="T39" fmla="*/ 46 h 244"/>
                <a:gd name="T40" fmla="*/ 88 w 180"/>
                <a:gd name="T41" fmla="*/ 46 h 244"/>
                <a:gd name="T42" fmla="*/ 76 w 180"/>
                <a:gd name="T43" fmla="*/ 48 h 244"/>
                <a:gd name="T44" fmla="*/ 54 w 180"/>
                <a:gd name="T45" fmla="*/ 60 h 244"/>
                <a:gd name="T46" fmla="*/ 42 w 180"/>
                <a:gd name="T47" fmla="*/ 68 h 244"/>
                <a:gd name="T48" fmla="*/ 34 w 180"/>
                <a:gd name="T49" fmla="*/ 70 h 244"/>
                <a:gd name="T50" fmla="*/ 24 w 180"/>
                <a:gd name="T51" fmla="*/ 68 h 244"/>
                <a:gd name="T52" fmla="*/ 12 w 180"/>
                <a:gd name="T53" fmla="*/ 54 h 244"/>
                <a:gd name="T54" fmla="*/ 10 w 180"/>
                <a:gd name="T55" fmla="*/ 44 h 244"/>
                <a:gd name="T56" fmla="*/ 16 w 180"/>
                <a:gd name="T57" fmla="*/ 30 h 244"/>
                <a:gd name="T58" fmla="*/ 32 w 180"/>
                <a:gd name="T59" fmla="*/ 16 h 244"/>
                <a:gd name="T60" fmla="*/ 58 w 180"/>
                <a:gd name="T61" fmla="*/ 4 h 244"/>
                <a:gd name="T62" fmla="*/ 88 w 180"/>
                <a:gd name="T63" fmla="*/ 0 h 244"/>
                <a:gd name="T64" fmla="*/ 106 w 180"/>
                <a:gd name="T65" fmla="*/ 0 h 244"/>
                <a:gd name="T66" fmla="*/ 134 w 180"/>
                <a:gd name="T67" fmla="*/ 12 h 244"/>
                <a:gd name="T68" fmla="*/ 156 w 180"/>
                <a:gd name="T69" fmla="*/ 30 h 244"/>
                <a:gd name="T70" fmla="*/ 166 w 180"/>
                <a:gd name="T71" fmla="*/ 58 h 244"/>
                <a:gd name="T72" fmla="*/ 168 w 180"/>
                <a:gd name="T73" fmla="*/ 74 h 244"/>
                <a:gd name="T74" fmla="*/ 164 w 180"/>
                <a:gd name="T75" fmla="*/ 102 h 244"/>
                <a:gd name="T76" fmla="*/ 148 w 180"/>
                <a:gd name="T77" fmla="*/ 128 h 244"/>
                <a:gd name="T78" fmla="*/ 120 w 180"/>
                <a:gd name="T79" fmla="*/ 158 h 244"/>
                <a:gd name="T80" fmla="*/ 156 w 180"/>
                <a:gd name="T81" fmla="*/ 19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0" h="244">
                  <a:moveTo>
                    <a:pt x="156" y="198"/>
                  </a:moveTo>
                  <a:lnTo>
                    <a:pt x="156" y="198"/>
                  </a:lnTo>
                  <a:lnTo>
                    <a:pt x="164" y="198"/>
                  </a:lnTo>
                  <a:lnTo>
                    <a:pt x="172" y="202"/>
                  </a:lnTo>
                  <a:lnTo>
                    <a:pt x="176" y="204"/>
                  </a:lnTo>
                  <a:lnTo>
                    <a:pt x="178" y="208"/>
                  </a:lnTo>
                  <a:lnTo>
                    <a:pt x="180" y="214"/>
                  </a:lnTo>
                  <a:lnTo>
                    <a:pt x="180" y="220"/>
                  </a:lnTo>
                  <a:lnTo>
                    <a:pt x="180" y="220"/>
                  </a:lnTo>
                  <a:lnTo>
                    <a:pt x="178" y="230"/>
                  </a:lnTo>
                  <a:lnTo>
                    <a:pt x="174" y="238"/>
                  </a:lnTo>
                  <a:lnTo>
                    <a:pt x="168" y="242"/>
                  </a:lnTo>
                  <a:lnTo>
                    <a:pt x="156" y="244"/>
                  </a:lnTo>
                  <a:lnTo>
                    <a:pt x="40" y="244"/>
                  </a:lnTo>
                  <a:lnTo>
                    <a:pt x="40" y="244"/>
                  </a:lnTo>
                  <a:lnTo>
                    <a:pt x="26" y="244"/>
                  </a:lnTo>
                  <a:lnTo>
                    <a:pt x="12" y="240"/>
                  </a:lnTo>
                  <a:lnTo>
                    <a:pt x="8" y="238"/>
                  </a:lnTo>
                  <a:lnTo>
                    <a:pt x="4" y="232"/>
                  </a:lnTo>
                  <a:lnTo>
                    <a:pt x="0" y="226"/>
                  </a:lnTo>
                  <a:lnTo>
                    <a:pt x="0" y="218"/>
                  </a:lnTo>
                  <a:lnTo>
                    <a:pt x="0" y="218"/>
                  </a:lnTo>
                  <a:lnTo>
                    <a:pt x="2" y="206"/>
                  </a:lnTo>
                  <a:lnTo>
                    <a:pt x="6" y="196"/>
                  </a:lnTo>
                  <a:lnTo>
                    <a:pt x="16" y="188"/>
                  </a:lnTo>
                  <a:lnTo>
                    <a:pt x="28" y="176"/>
                  </a:lnTo>
                  <a:lnTo>
                    <a:pt x="28" y="176"/>
                  </a:lnTo>
                  <a:lnTo>
                    <a:pt x="60" y="152"/>
                  </a:lnTo>
                  <a:lnTo>
                    <a:pt x="90" y="122"/>
                  </a:lnTo>
                  <a:lnTo>
                    <a:pt x="90" y="122"/>
                  </a:lnTo>
                  <a:lnTo>
                    <a:pt x="102" y="110"/>
                  </a:lnTo>
                  <a:lnTo>
                    <a:pt x="110" y="100"/>
                  </a:lnTo>
                  <a:lnTo>
                    <a:pt x="116" y="88"/>
                  </a:lnTo>
                  <a:lnTo>
                    <a:pt x="118" y="76"/>
                  </a:lnTo>
                  <a:lnTo>
                    <a:pt x="118" y="76"/>
                  </a:lnTo>
                  <a:lnTo>
                    <a:pt x="116" y="66"/>
                  </a:lnTo>
                  <a:lnTo>
                    <a:pt x="110" y="56"/>
                  </a:lnTo>
                  <a:lnTo>
                    <a:pt x="106" y="52"/>
                  </a:lnTo>
                  <a:lnTo>
                    <a:pt x="102" y="48"/>
                  </a:lnTo>
                  <a:lnTo>
                    <a:pt x="96" y="46"/>
                  </a:lnTo>
                  <a:lnTo>
                    <a:pt x="88" y="46"/>
                  </a:lnTo>
                  <a:lnTo>
                    <a:pt x="88" y="46"/>
                  </a:lnTo>
                  <a:lnTo>
                    <a:pt x="84" y="46"/>
                  </a:lnTo>
                  <a:lnTo>
                    <a:pt x="76" y="48"/>
                  </a:lnTo>
                  <a:lnTo>
                    <a:pt x="64" y="52"/>
                  </a:lnTo>
                  <a:lnTo>
                    <a:pt x="54" y="60"/>
                  </a:lnTo>
                  <a:lnTo>
                    <a:pt x="54" y="60"/>
                  </a:lnTo>
                  <a:lnTo>
                    <a:pt x="42" y="68"/>
                  </a:lnTo>
                  <a:lnTo>
                    <a:pt x="38" y="68"/>
                  </a:lnTo>
                  <a:lnTo>
                    <a:pt x="34" y="70"/>
                  </a:lnTo>
                  <a:lnTo>
                    <a:pt x="34" y="70"/>
                  </a:lnTo>
                  <a:lnTo>
                    <a:pt x="24" y="68"/>
                  </a:lnTo>
                  <a:lnTo>
                    <a:pt x="16" y="62"/>
                  </a:lnTo>
                  <a:lnTo>
                    <a:pt x="12" y="54"/>
                  </a:lnTo>
                  <a:lnTo>
                    <a:pt x="10" y="44"/>
                  </a:lnTo>
                  <a:lnTo>
                    <a:pt x="10" y="44"/>
                  </a:lnTo>
                  <a:lnTo>
                    <a:pt x="10" y="38"/>
                  </a:lnTo>
                  <a:lnTo>
                    <a:pt x="16" y="30"/>
                  </a:lnTo>
                  <a:lnTo>
                    <a:pt x="22" y="24"/>
                  </a:lnTo>
                  <a:lnTo>
                    <a:pt x="32" y="16"/>
                  </a:lnTo>
                  <a:lnTo>
                    <a:pt x="44" y="10"/>
                  </a:lnTo>
                  <a:lnTo>
                    <a:pt x="58" y="4"/>
                  </a:lnTo>
                  <a:lnTo>
                    <a:pt x="72" y="0"/>
                  </a:lnTo>
                  <a:lnTo>
                    <a:pt x="88" y="0"/>
                  </a:lnTo>
                  <a:lnTo>
                    <a:pt x="88" y="0"/>
                  </a:lnTo>
                  <a:lnTo>
                    <a:pt x="106" y="0"/>
                  </a:lnTo>
                  <a:lnTo>
                    <a:pt x="120" y="4"/>
                  </a:lnTo>
                  <a:lnTo>
                    <a:pt x="134" y="12"/>
                  </a:lnTo>
                  <a:lnTo>
                    <a:pt x="146" y="20"/>
                  </a:lnTo>
                  <a:lnTo>
                    <a:pt x="156" y="30"/>
                  </a:lnTo>
                  <a:lnTo>
                    <a:pt x="162" y="44"/>
                  </a:lnTo>
                  <a:lnTo>
                    <a:pt x="166" y="58"/>
                  </a:lnTo>
                  <a:lnTo>
                    <a:pt x="168" y="74"/>
                  </a:lnTo>
                  <a:lnTo>
                    <a:pt x="168" y="74"/>
                  </a:lnTo>
                  <a:lnTo>
                    <a:pt x="168" y="88"/>
                  </a:lnTo>
                  <a:lnTo>
                    <a:pt x="164" y="102"/>
                  </a:lnTo>
                  <a:lnTo>
                    <a:pt x="158" y="114"/>
                  </a:lnTo>
                  <a:lnTo>
                    <a:pt x="148" y="128"/>
                  </a:lnTo>
                  <a:lnTo>
                    <a:pt x="136" y="142"/>
                  </a:lnTo>
                  <a:lnTo>
                    <a:pt x="120" y="158"/>
                  </a:lnTo>
                  <a:lnTo>
                    <a:pt x="74" y="198"/>
                  </a:lnTo>
                  <a:lnTo>
                    <a:pt x="156"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3" name="テキスト ボックス 32"/>
          <p:cNvSpPr txBox="1"/>
          <p:nvPr/>
        </p:nvSpPr>
        <p:spPr>
          <a:xfrm>
            <a:off x="2548598" y="1146189"/>
            <a:ext cx="5129050" cy="775287"/>
          </a:xfrm>
          <a:prstGeom prst="rect">
            <a:avLst/>
          </a:prstGeom>
          <a:noFill/>
        </p:spPr>
        <p:txBody>
          <a:bodyPr wrap="none" lIns="0" tIns="0" rIns="0" bIns="0" rtlCol="0" anchor="t" anchorCtr="0">
            <a:noAutofit/>
          </a:bodyPr>
          <a:lstStyle/>
          <a:p>
            <a:r>
              <a:rPr lang="ja-JP" altLang="en-US" sz="4000" dirty="0">
                <a:solidFill>
                  <a:schemeClr val="accent1"/>
                </a:solidFill>
                <a:latin typeface="HGP創英角ｺﾞｼｯｸUB" pitchFamily="50" charset="-128"/>
                <a:ea typeface="HGP創英角ｺﾞｼｯｸUB" pitchFamily="50" charset="-128"/>
              </a:rPr>
              <a:t>記録を残す</a:t>
            </a:r>
            <a:endParaRPr kumimoji="1" lang="ja-JP" altLang="en-US" sz="4000" dirty="0">
              <a:solidFill>
                <a:schemeClr val="accent1"/>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4631996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15</a:t>
            </a:r>
            <a:r>
              <a:rPr lang="ja-JP" altLang="en-US" dirty="0" err="1"/>
              <a:t>．</a:t>
            </a:r>
            <a:r>
              <a:rPr lang="ja-JP" altLang="en-US" dirty="0"/>
              <a:t>ネットトラブルに遭遇したら③</a:t>
            </a:r>
          </a:p>
        </p:txBody>
      </p:sp>
      <p:sp>
        <p:nvSpPr>
          <p:cNvPr id="5" name="コンテンツ プレースホルダー 4"/>
          <p:cNvSpPr>
            <a:spLocks noGrp="1"/>
          </p:cNvSpPr>
          <p:nvPr>
            <p:ph idx="1"/>
          </p:nvPr>
        </p:nvSpPr>
        <p:spPr>
          <a:xfrm>
            <a:off x="6959302" y="2997746"/>
            <a:ext cx="4621590" cy="3240360"/>
          </a:xfrm>
          <a:solidFill>
            <a:schemeClr val="accent2">
              <a:lumMod val="20000"/>
              <a:lumOff val="80000"/>
            </a:schemeClr>
          </a:solidFill>
          <a:ln w="28575">
            <a:solidFill>
              <a:schemeClr val="accent1"/>
            </a:solidFill>
          </a:ln>
        </p:spPr>
        <p:txBody>
          <a:bodyPr vert="horz" lIns="0" tIns="396000" rIns="0" bIns="0" rtlCol="0">
            <a:noAutofit/>
          </a:bodyPr>
          <a:lstStyle/>
          <a:p>
            <a:pPr marL="717550" lvl="1" indent="-450850"/>
            <a:r>
              <a:rPr lang="ja-JP" altLang="en-US" sz="2400" dirty="0"/>
              <a:t>・サイト運営者</a:t>
            </a:r>
            <a:r>
              <a:rPr lang="en-US" altLang="ja-JP" sz="2400" dirty="0"/>
              <a:t>,</a:t>
            </a:r>
            <a:r>
              <a:rPr lang="ja-JP" altLang="en-US" sz="2400" dirty="0"/>
              <a:t>管理者</a:t>
            </a:r>
          </a:p>
          <a:p>
            <a:pPr marL="717550" lvl="1" indent="-450850"/>
            <a:r>
              <a:rPr lang="ja-JP" altLang="en-US" sz="2400" dirty="0"/>
              <a:t>・サーバ管理者</a:t>
            </a:r>
          </a:p>
          <a:p>
            <a:pPr marL="717550" lvl="1" indent="-450850"/>
            <a:r>
              <a:rPr lang="ja-JP" altLang="en-US" sz="2400" dirty="0"/>
              <a:t>・ネットワーク管理者</a:t>
            </a:r>
          </a:p>
          <a:p>
            <a:pPr marL="717550" lvl="1" indent="-450850"/>
            <a:r>
              <a:rPr lang="ja-JP" altLang="en-US" sz="2400" dirty="0"/>
              <a:t>・警察</a:t>
            </a:r>
          </a:p>
          <a:p>
            <a:pPr marL="717550" lvl="1" indent="-450850"/>
            <a:r>
              <a:rPr lang="ja-JP" altLang="en-US" sz="2400" dirty="0"/>
              <a:t>・国，自治体の行政サービス</a:t>
            </a:r>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51</a:t>
            </a:fld>
            <a:endParaRPr lang="ja-JP" altLang="en-US" dirty="0"/>
          </a:p>
        </p:txBody>
      </p:sp>
      <p:grpSp>
        <p:nvGrpSpPr>
          <p:cNvPr id="17" name="Group 13"/>
          <p:cNvGrpSpPr>
            <a:grpSpLocks noChangeAspect="1"/>
          </p:cNvGrpSpPr>
          <p:nvPr/>
        </p:nvGrpSpPr>
        <p:grpSpPr bwMode="auto">
          <a:xfrm>
            <a:off x="631325" y="1109662"/>
            <a:ext cx="1644650" cy="774700"/>
            <a:chOff x="2074" y="709"/>
            <a:chExt cx="1036" cy="488"/>
          </a:xfrm>
        </p:grpSpPr>
        <p:sp>
          <p:nvSpPr>
            <p:cNvPr id="18" name="AutoShape 12"/>
            <p:cNvSpPr>
              <a:spLocks noChangeAspect="1" noChangeArrowheads="1" noTextEdit="1"/>
            </p:cNvSpPr>
            <p:nvPr/>
          </p:nvSpPr>
          <p:spPr bwMode="auto">
            <a:xfrm>
              <a:off x="2074" y="709"/>
              <a:ext cx="1036"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14"/>
            <p:cNvSpPr>
              <a:spLocks/>
            </p:cNvSpPr>
            <p:nvPr/>
          </p:nvSpPr>
          <p:spPr bwMode="auto">
            <a:xfrm>
              <a:off x="2074" y="709"/>
              <a:ext cx="1036" cy="488"/>
            </a:xfrm>
            <a:custGeom>
              <a:avLst/>
              <a:gdLst>
                <a:gd name="T0" fmla="*/ 792 w 1036"/>
                <a:gd name="T1" fmla="*/ 0 h 488"/>
                <a:gd name="T2" fmla="*/ 730 w 1036"/>
                <a:gd name="T3" fmla="*/ 8 h 488"/>
                <a:gd name="T4" fmla="*/ 676 w 1036"/>
                <a:gd name="T5" fmla="*/ 28 h 488"/>
                <a:gd name="T6" fmla="*/ 628 w 1036"/>
                <a:gd name="T7" fmla="*/ 62 h 488"/>
                <a:gd name="T8" fmla="*/ 590 w 1036"/>
                <a:gd name="T9" fmla="*/ 106 h 488"/>
                <a:gd name="T10" fmla="*/ 138 w 1036"/>
                <a:gd name="T11" fmla="*/ 106 h 488"/>
                <a:gd name="T12" fmla="*/ 110 w 1036"/>
                <a:gd name="T13" fmla="*/ 110 h 488"/>
                <a:gd name="T14" fmla="*/ 84 w 1036"/>
                <a:gd name="T15" fmla="*/ 118 h 488"/>
                <a:gd name="T16" fmla="*/ 62 w 1036"/>
                <a:gd name="T17" fmla="*/ 130 h 488"/>
                <a:gd name="T18" fmla="*/ 40 w 1036"/>
                <a:gd name="T19" fmla="*/ 148 h 488"/>
                <a:gd name="T20" fmla="*/ 24 w 1036"/>
                <a:gd name="T21" fmla="*/ 168 h 488"/>
                <a:gd name="T22" fmla="*/ 12 w 1036"/>
                <a:gd name="T23" fmla="*/ 190 h 488"/>
                <a:gd name="T24" fmla="*/ 4 w 1036"/>
                <a:gd name="T25" fmla="*/ 216 h 488"/>
                <a:gd name="T26" fmla="*/ 0 w 1036"/>
                <a:gd name="T27" fmla="*/ 244 h 488"/>
                <a:gd name="T28" fmla="*/ 0 w 1036"/>
                <a:gd name="T29" fmla="*/ 258 h 488"/>
                <a:gd name="T30" fmla="*/ 6 w 1036"/>
                <a:gd name="T31" fmla="*/ 284 h 488"/>
                <a:gd name="T32" fmla="*/ 18 w 1036"/>
                <a:gd name="T33" fmla="*/ 308 h 488"/>
                <a:gd name="T34" fmla="*/ 32 w 1036"/>
                <a:gd name="T35" fmla="*/ 330 h 488"/>
                <a:gd name="T36" fmla="*/ 50 w 1036"/>
                <a:gd name="T37" fmla="*/ 350 h 488"/>
                <a:gd name="T38" fmla="*/ 72 w 1036"/>
                <a:gd name="T39" fmla="*/ 364 h 488"/>
                <a:gd name="T40" fmla="*/ 98 w 1036"/>
                <a:gd name="T41" fmla="*/ 374 h 488"/>
                <a:gd name="T42" fmla="*/ 124 w 1036"/>
                <a:gd name="T43" fmla="*/ 380 h 488"/>
                <a:gd name="T44" fmla="*/ 590 w 1036"/>
                <a:gd name="T45" fmla="*/ 380 h 488"/>
                <a:gd name="T46" fmla="*/ 606 w 1036"/>
                <a:gd name="T47" fmla="*/ 404 h 488"/>
                <a:gd name="T48" fmla="*/ 650 w 1036"/>
                <a:gd name="T49" fmla="*/ 442 h 488"/>
                <a:gd name="T50" fmla="*/ 702 w 1036"/>
                <a:gd name="T51" fmla="*/ 470 h 488"/>
                <a:gd name="T52" fmla="*/ 760 w 1036"/>
                <a:gd name="T53" fmla="*/ 486 h 488"/>
                <a:gd name="T54" fmla="*/ 792 w 1036"/>
                <a:gd name="T55" fmla="*/ 488 h 488"/>
                <a:gd name="T56" fmla="*/ 840 w 1036"/>
                <a:gd name="T57" fmla="*/ 482 h 488"/>
                <a:gd name="T58" fmla="*/ 886 w 1036"/>
                <a:gd name="T59" fmla="*/ 468 h 488"/>
                <a:gd name="T60" fmla="*/ 928 w 1036"/>
                <a:gd name="T61" fmla="*/ 446 h 488"/>
                <a:gd name="T62" fmla="*/ 964 w 1036"/>
                <a:gd name="T63" fmla="*/ 416 h 488"/>
                <a:gd name="T64" fmla="*/ 994 w 1036"/>
                <a:gd name="T65" fmla="*/ 380 h 488"/>
                <a:gd name="T66" fmla="*/ 1016 w 1036"/>
                <a:gd name="T67" fmla="*/ 338 h 488"/>
                <a:gd name="T68" fmla="*/ 1030 w 1036"/>
                <a:gd name="T69" fmla="*/ 292 h 488"/>
                <a:gd name="T70" fmla="*/ 1036 w 1036"/>
                <a:gd name="T71" fmla="*/ 244 h 488"/>
                <a:gd name="T72" fmla="*/ 1034 w 1036"/>
                <a:gd name="T73" fmla="*/ 218 h 488"/>
                <a:gd name="T74" fmla="*/ 1024 w 1036"/>
                <a:gd name="T75" fmla="*/ 172 h 488"/>
                <a:gd name="T76" fmla="*/ 1006 w 1036"/>
                <a:gd name="T77" fmla="*/ 128 h 488"/>
                <a:gd name="T78" fmla="*/ 980 w 1036"/>
                <a:gd name="T79" fmla="*/ 88 h 488"/>
                <a:gd name="T80" fmla="*/ 946 w 1036"/>
                <a:gd name="T81" fmla="*/ 56 h 488"/>
                <a:gd name="T82" fmla="*/ 908 w 1036"/>
                <a:gd name="T83" fmla="*/ 30 h 488"/>
                <a:gd name="T84" fmla="*/ 864 w 1036"/>
                <a:gd name="T85" fmla="*/ 10 h 488"/>
                <a:gd name="T86" fmla="*/ 816 w 1036"/>
                <a:gd name="T87" fmla="*/ 0 h 488"/>
                <a:gd name="T88" fmla="*/ 792 w 1036"/>
                <a:gd name="T89"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36" h="488">
                  <a:moveTo>
                    <a:pt x="792" y="0"/>
                  </a:moveTo>
                  <a:lnTo>
                    <a:pt x="792" y="0"/>
                  </a:lnTo>
                  <a:lnTo>
                    <a:pt x="760" y="2"/>
                  </a:lnTo>
                  <a:lnTo>
                    <a:pt x="730" y="8"/>
                  </a:lnTo>
                  <a:lnTo>
                    <a:pt x="702" y="16"/>
                  </a:lnTo>
                  <a:lnTo>
                    <a:pt x="676" y="28"/>
                  </a:lnTo>
                  <a:lnTo>
                    <a:pt x="650" y="44"/>
                  </a:lnTo>
                  <a:lnTo>
                    <a:pt x="628" y="62"/>
                  </a:lnTo>
                  <a:lnTo>
                    <a:pt x="606" y="84"/>
                  </a:lnTo>
                  <a:lnTo>
                    <a:pt x="590" y="106"/>
                  </a:lnTo>
                  <a:lnTo>
                    <a:pt x="138" y="106"/>
                  </a:lnTo>
                  <a:lnTo>
                    <a:pt x="138" y="106"/>
                  </a:lnTo>
                  <a:lnTo>
                    <a:pt x="124" y="108"/>
                  </a:lnTo>
                  <a:lnTo>
                    <a:pt x="110" y="110"/>
                  </a:lnTo>
                  <a:lnTo>
                    <a:pt x="98" y="114"/>
                  </a:lnTo>
                  <a:lnTo>
                    <a:pt x="84" y="118"/>
                  </a:lnTo>
                  <a:lnTo>
                    <a:pt x="72" y="124"/>
                  </a:lnTo>
                  <a:lnTo>
                    <a:pt x="62" y="130"/>
                  </a:lnTo>
                  <a:lnTo>
                    <a:pt x="50" y="138"/>
                  </a:lnTo>
                  <a:lnTo>
                    <a:pt x="40" y="148"/>
                  </a:lnTo>
                  <a:lnTo>
                    <a:pt x="32" y="156"/>
                  </a:lnTo>
                  <a:lnTo>
                    <a:pt x="24" y="168"/>
                  </a:lnTo>
                  <a:lnTo>
                    <a:pt x="18" y="178"/>
                  </a:lnTo>
                  <a:lnTo>
                    <a:pt x="12" y="190"/>
                  </a:lnTo>
                  <a:lnTo>
                    <a:pt x="6" y="204"/>
                  </a:lnTo>
                  <a:lnTo>
                    <a:pt x="4" y="216"/>
                  </a:lnTo>
                  <a:lnTo>
                    <a:pt x="0" y="230"/>
                  </a:lnTo>
                  <a:lnTo>
                    <a:pt x="0" y="244"/>
                  </a:lnTo>
                  <a:lnTo>
                    <a:pt x="0" y="244"/>
                  </a:lnTo>
                  <a:lnTo>
                    <a:pt x="0" y="258"/>
                  </a:lnTo>
                  <a:lnTo>
                    <a:pt x="4" y="272"/>
                  </a:lnTo>
                  <a:lnTo>
                    <a:pt x="6" y="284"/>
                  </a:lnTo>
                  <a:lnTo>
                    <a:pt x="12" y="296"/>
                  </a:lnTo>
                  <a:lnTo>
                    <a:pt x="18" y="308"/>
                  </a:lnTo>
                  <a:lnTo>
                    <a:pt x="24" y="320"/>
                  </a:lnTo>
                  <a:lnTo>
                    <a:pt x="32" y="330"/>
                  </a:lnTo>
                  <a:lnTo>
                    <a:pt x="40" y="340"/>
                  </a:lnTo>
                  <a:lnTo>
                    <a:pt x="50" y="350"/>
                  </a:lnTo>
                  <a:lnTo>
                    <a:pt x="62" y="358"/>
                  </a:lnTo>
                  <a:lnTo>
                    <a:pt x="72" y="364"/>
                  </a:lnTo>
                  <a:lnTo>
                    <a:pt x="84" y="370"/>
                  </a:lnTo>
                  <a:lnTo>
                    <a:pt x="98" y="374"/>
                  </a:lnTo>
                  <a:lnTo>
                    <a:pt x="110" y="378"/>
                  </a:lnTo>
                  <a:lnTo>
                    <a:pt x="124" y="380"/>
                  </a:lnTo>
                  <a:lnTo>
                    <a:pt x="138" y="380"/>
                  </a:lnTo>
                  <a:lnTo>
                    <a:pt x="590" y="380"/>
                  </a:lnTo>
                  <a:lnTo>
                    <a:pt x="590" y="380"/>
                  </a:lnTo>
                  <a:lnTo>
                    <a:pt x="606" y="404"/>
                  </a:lnTo>
                  <a:lnTo>
                    <a:pt x="628" y="424"/>
                  </a:lnTo>
                  <a:lnTo>
                    <a:pt x="650" y="442"/>
                  </a:lnTo>
                  <a:lnTo>
                    <a:pt x="676" y="458"/>
                  </a:lnTo>
                  <a:lnTo>
                    <a:pt x="702" y="470"/>
                  </a:lnTo>
                  <a:lnTo>
                    <a:pt x="730" y="480"/>
                  </a:lnTo>
                  <a:lnTo>
                    <a:pt x="760" y="486"/>
                  </a:lnTo>
                  <a:lnTo>
                    <a:pt x="792" y="488"/>
                  </a:lnTo>
                  <a:lnTo>
                    <a:pt x="792" y="488"/>
                  </a:lnTo>
                  <a:lnTo>
                    <a:pt x="816" y="486"/>
                  </a:lnTo>
                  <a:lnTo>
                    <a:pt x="840" y="482"/>
                  </a:lnTo>
                  <a:lnTo>
                    <a:pt x="864" y="476"/>
                  </a:lnTo>
                  <a:lnTo>
                    <a:pt x="886" y="468"/>
                  </a:lnTo>
                  <a:lnTo>
                    <a:pt x="908" y="458"/>
                  </a:lnTo>
                  <a:lnTo>
                    <a:pt x="928" y="446"/>
                  </a:lnTo>
                  <a:lnTo>
                    <a:pt x="946" y="432"/>
                  </a:lnTo>
                  <a:lnTo>
                    <a:pt x="964" y="416"/>
                  </a:lnTo>
                  <a:lnTo>
                    <a:pt x="980" y="398"/>
                  </a:lnTo>
                  <a:lnTo>
                    <a:pt x="994" y="380"/>
                  </a:lnTo>
                  <a:lnTo>
                    <a:pt x="1006" y="360"/>
                  </a:lnTo>
                  <a:lnTo>
                    <a:pt x="1016" y="338"/>
                  </a:lnTo>
                  <a:lnTo>
                    <a:pt x="1024" y="316"/>
                  </a:lnTo>
                  <a:lnTo>
                    <a:pt x="1030" y="292"/>
                  </a:lnTo>
                  <a:lnTo>
                    <a:pt x="1034" y="268"/>
                  </a:lnTo>
                  <a:lnTo>
                    <a:pt x="1036" y="244"/>
                  </a:lnTo>
                  <a:lnTo>
                    <a:pt x="1036" y="244"/>
                  </a:lnTo>
                  <a:lnTo>
                    <a:pt x="1034" y="218"/>
                  </a:lnTo>
                  <a:lnTo>
                    <a:pt x="1030" y="194"/>
                  </a:lnTo>
                  <a:lnTo>
                    <a:pt x="1024" y="172"/>
                  </a:lnTo>
                  <a:lnTo>
                    <a:pt x="1016" y="148"/>
                  </a:lnTo>
                  <a:lnTo>
                    <a:pt x="1006" y="128"/>
                  </a:lnTo>
                  <a:lnTo>
                    <a:pt x="994" y="108"/>
                  </a:lnTo>
                  <a:lnTo>
                    <a:pt x="980" y="88"/>
                  </a:lnTo>
                  <a:lnTo>
                    <a:pt x="964" y="72"/>
                  </a:lnTo>
                  <a:lnTo>
                    <a:pt x="946" y="56"/>
                  </a:lnTo>
                  <a:lnTo>
                    <a:pt x="928" y="42"/>
                  </a:lnTo>
                  <a:lnTo>
                    <a:pt x="908" y="30"/>
                  </a:lnTo>
                  <a:lnTo>
                    <a:pt x="886" y="18"/>
                  </a:lnTo>
                  <a:lnTo>
                    <a:pt x="864" y="10"/>
                  </a:lnTo>
                  <a:lnTo>
                    <a:pt x="840" y="4"/>
                  </a:lnTo>
                  <a:lnTo>
                    <a:pt x="816" y="0"/>
                  </a:lnTo>
                  <a:lnTo>
                    <a:pt x="792" y="0"/>
                  </a:lnTo>
                  <a:lnTo>
                    <a:pt x="792" y="0"/>
                  </a:lnTo>
                  <a:close/>
                </a:path>
              </a:pathLst>
            </a:custGeom>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ja-JP" altLang="en-US"/>
            </a:p>
          </p:txBody>
        </p:sp>
        <p:sp>
          <p:nvSpPr>
            <p:cNvPr id="20" name="Freeform 15"/>
            <p:cNvSpPr>
              <a:spLocks/>
            </p:cNvSpPr>
            <p:nvPr/>
          </p:nvSpPr>
          <p:spPr bwMode="auto">
            <a:xfrm>
              <a:off x="2196" y="879"/>
              <a:ext cx="90" cy="138"/>
            </a:xfrm>
            <a:custGeom>
              <a:avLst/>
              <a:gdLst>
                <a:gd name="T0" fmla="*/ 20 w 90"/>
                <a:gd name="T1" fmla="*/ 108 h 138"/>
                <a:gd name="T2" fmla="*/ 40 w 90"/>
                <a:gd name="T3" fmla="*/ 112 h 138"/>
                <a:gd name="T4" fmla="*/ 48 w 90"/>
                <a:gd name="T5" fmla="*/ 112 h 138"/>
                <a:gd name="T6" fmla="*/ 60 w 90"/>
                <a:gd name="T7" fmla="*/ 104 h 138"/>
                <a:gd name="T8" fmla="*/ 62 w 90"/>
                <a:gd name="T9" fmla="*/ 98 h 138"/>
                <a:gd name="T10" fmla="*/ 56 w 90"/>
                <a:gd name="T11" fmla="*/ 86 h 138"/>
                <a:gd name="T12" fmla="*/ 40 w 90"/>
                <a:gd name="T13" fmla="*/ 80 h 138"/>
                <a:gd name="T14" fmla="*/ 28 w 90"/>
                <a:gd name="T15" fmla="*/ 74 h 138"/>
                <a:gd name="T16" fmla="*/ 12 w 90"/>
                <a:gd name="T17" fmla="*/ 62 h 138"/>
                <a:gd name="T18" fmla="*/ 6 w 90"/>
                <a:gd name="T19" fmla="*/ 50 h 138"/>
                <a:gd name="T20" fmla="*/ 4 w 90"/>
                <a:gd name="T21" fmla="*/ 40 h 138"/>
                <a:gd name="T22" fmla="*/ 8 w 90"/>
                <a:gd name="T23" fmla="*/ 24 h 138"/>
                <a:gd name="T24" fmla="*/ 16 w 90"/>
                <a:gd name="T25" fmla="*/ 12 h 138"/>
                <a:gd name="T26" fmla="*/ 30 w 90"/>
                <a:gd name="T27" fmla="*/ 2 h 138"/>
                <a:gd name="T28" fmla="*/ 50 w 90"/>
                <a:gd name="T29" fmla="*/ 0 h 138"/>
                <a:gd name="T30" fmla="*/ 58 w 90"/>
                <a:gd name="T31" fmla="*/ 0 h 138"/>
                <a:gd name="T32" fmla="*/ 74 w 90"/>
                <a:gd name="T33" fmla="*/ 6 h 138"/>
                <a:gd name="T34" fmla="*/ 80 w 90"/>
                <a:gd name="T35" fmla="*/ 8 h 138"/>
                <a:gd name="T36" fmla="*/ 82 w 90"/>
                <a:gd name="T37" fmla="*/ 16 h 138"/>
                <a:gd name="T38" fmla="*/ 82 w 90"/>
                <a:gd name="T39" fmla="*/ 22 h 138"/>
                <a:gd name="T40" fmla="*/ 76 w 90"/>
                <a:gd name="T41" fmla="*/ 30 h 138"/>
                <a:gd name="T42" fmla="*/ 72 w 90"/>
                <a:gd name="T43" fmla="*/ 30 h 138"/>
                <a:gd name="T44" fmla="*/ 62 w 90"/>
                <a:gd name="T45" fmla="*/ 28 h 138"/>
                <a:gd name="T46" fmla="*/ 50 w 90"/>
                <a:gd name="T47" fmla="*/ 26 h 138"/>
                <a:gd name="T48" fmla="*/ 42 w 90"/>
                <a:gd name="T49" fmla="*/ 26 h 138"/>
                <a:gd name="T50" fmla="*/ 34 w 90"/>
                <a:gd name="T51" fmla="*/ 34 h 138"/>
                <a:gd name="T52" fmla="*/ 32 w 90"/>
                <a:gd name="T53" fmla="*/ 40 h 138"/>
                <a:gd name="T54" fmla="*/ 38 w 90"/>
                <a:gd name="T55" fmla="*/ 50 h 138"/>
                <a:gd name="T56" fmla="*/ 50 w 90"/>
                <a:gd name="T57" fmla="*/ 54 h 138"/>
                <a:gd name="T58" fmla="*/ 76 w 90"/>
                <a:gd name="T59" fmla="*/ 68 h 138"/>
                <a:gd name="T60" fmla="*/ 86 w 90"/>
                <a:gd name="T61" fmla="*/ 78 h 138"/>
                <a:gd name="T62" fmla="*/ 90 w 90"/>
                <a:gd name="T63" fmla="*/ 96 h 138"/>
                <a:gd name="T64" fmla="*/ 88 w 90"/>
                <a:gd name="T65" fmla="*/ 104 h 138"/>
                <a:gd name="T66" fmla="*/ 82 w 90"/>
                <a:gd name="T67" fmla="*/ 120 h 138"/>
                <a:gd name="T68" fmla="*/ 70 w 90"/>
                <a:gd name="T69" fmla="*/ 132 h 138"/>
                <a:gd name="T70" fmla="*/ 52 w 90"/>
                <a:gd name="T71" fmla="*/ 138 h 138"/>
                <a:gd name="T72" fmla="*/ 40 w 90"/>
                <a:gd name="T73" fmla="*/ 138 h 138"/>
                <a:gd name="T74" fmla="*/ 8 w 90"/>
                <a:gd name="T75" fmla="*/ 130 h 138"/>
                <a:gd name="T76" fmla="*/ 4 w 90"/>
                <a:gd name="T77" fmla="*/ 128 h 138"/>
                <a:gd name="T78" fmla="*/ 0 w 90"/>
                <a:gd name="T79" fmla="*/ 120 h 138"/>
                <a:gd name="T80" fmla="*/ 2 w 90"/>
                <a:gd name="T81" fmla="*/ 114 h 138"/>
                <a:gd name="T82" fmla="*/ 8 w 90"/>
                <a:gd name="T83" fmla="*/ 108 h 138"/>
                <a:gd name="T84" fmla="*/ 12 w 90"/>
                <a:gd name="T85" fmla="*/ 106 h 138"/>
                <a:gd name="T86" fmla="*/ 20 w 90"/>
                <a:gd name="T87" fmla="*/ 10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 h="138">
                  <a:moveTo>
                    <a:pt x="20" y="108"/>
                  </a:moveTo>
                  <a:lnTo>
                    <a:pt x="20" y="108"/>
                  </a:lnTo>
                  <a:lnTo>
                    <a:pt x="28" y="110"/>
                  </a:lnTo>
                  <a:lnTo>
                    <a:pt x="40" y="112"/>
                  </a:lnTo>
                  <a:lnTo>
                    <a:pt x="40" y="112"/>
                  </a:lnTo>
                  <a:lnTo>
                    <a:pt x="48" y="112"/>
                  </a:lnTo>
                  <a:lnTo>
                    <a:pt x="56" y="108"/>
                  </a:lnTo>
                  <a:lnTo>
                    <a:pt x="60" y="104"/>
                  </a:lnTo>
                  <a:lnTo>
                    <a:pt x="62" y="98"/>
                  </a:lnTo>
                  <a:lnTo>
                    <a:pt x="62" y="98"/>
                  </a:lnTo>
                  <a:lnTo>
                    <a:pt x="60" y="90"/>
                  </a:lnTo>
                  <a:lnTo>
                    <a:pt x="56" y="86"/>
                  </a:lnTo>
                  <a:lnTo>
                    <a:pt x="48" y="82"/>
                  </a:lnTo>
                  <a:lnTo>
                    <a:pt x="40" y="80"/>
                  </a:lnTo>
                  <a:lnTo>
                    <a:pt x="40" y="80"/>
                  </a:lnTo>
                  <a:lnTo>
                    <a:pt x="28" y="74"/>
                  </a:lnTo>
                  <a:lnTo>
                    <a:pt x="16" y="68"/>
                  </a:lnTo>
                  <a:lnTo>
                    <a:pt x="12" y="62"/>
                  </a:lnTo>
                  <a:lnTo>
                    <a:pt x="8" y="56"/>
                  </a:lnTo>
                  <a:lnTo>
                    <a:pt x="6" y="50"/>
                  </a:lnTo>
                  <a:lnTo>
                    <a:pt x="4" y="40"/>
                  </a:lnTo>
                  <a:lnTo>
                    <a:pt x="4" y="40"/>
                  </a:lnTo>
                  <a:lnTo>
                    <a:pt x="6" y="32"/>
                  </a:lnTo>
                  <a:lnTo>
                    <a:pt x="8" y="24"/>
                  </a:lnTo>
                  <a:lnTo>
                    <a:pt x="12" y="18"/>
                  </a:lnTo>
                  <a:lnTo>
                    <a:pt x="16" y="12"/>
                  </a:lnTo>
                  <a:lnTo>
                    <a:pt x="24" y="6"/>
                  </a:lnTo>
                  <a:lnTo>
                    <a:pt x="30" y="2"/>
                  </a:lnTo>
                  <a:lnTo>
                    <a:pt x="40" y="0"/>
                  </a:lnTo>
                  <a:lnTo>
                    <a:pt x="50" y="0"/>
                  </a:lnTo>
                  <a:lnTo>
                    <a:pt x="50" y="0"/>
                  </a:lnTo>
                  <a:lnTo>
                    <a:pt x="58" y="0"/>
                  </a:lnTo>
                  <a:lnTo>
                    <a:pt x="66" y="2"/>
                  </a:lnTo>
                  <a:lnTo>
                    <a:pt x="74" y="6"/>
                  </a:lnTo>
                  <a:lnTo>
                    <a:pt x="74" y="6"/>
                  </a:lnTo>
                  <a:lnTo>
                    <a:pt x="80" y="8"/>
                  </a:lnTo>
                  <a:lnTo>
                    <a:pt x="82" y="12"/>
                  </a:lnTo>
                  <a:lnTo>
                    <a:pt x="82" y="16"/>
                  </a:lnTo>
                  <a:lnTo>
                    <a:pt x="82" y="16"/>
                  </a:lnTo>
                  <a:lnTo>
                    <a:pt x="82" y="22"/>
                  </a:lnTo>
                  <a:lnTo>
                    <a:pt x="78" y="26"/>
                  </a:lnTo>
                  <a:lnTo>
                    <a:pt x="76" y="30"/>
                  </a:lnTo>
                  <a:lnTo>
                    <a:pt x="72" y="30"/>
                  </a:lnTo>
                  <a:lnTo>
                    <a:pt x="72" y="30"/>
                  </a:lnTo>
                  <a:lnTo>
                    <a:pt x="62" y="28"/>
                  </a:lnTo>
                  <a:lnTo>
                    <a:pt x="62" y="28"/>
                  </a:lnTo>
                  <a:lnTo>
                    <a:pt x="56" y="26"/>
                  </a:lnTo>
                  <a:lnTo>
                    <a:pt x="50" y="26"/>
                  </a:lnTo>
                  <a:lnTo>
                    <a:pt x="50" y="26"/>
                  </a:lnTo>
                  <a:lnTo>
                    <a:pt x="42" y="26"/>
                  </a:lnTo>
                  <a:lnTo>
                    <a:pt x="36" y="30"/>
                  </a:lnTo>
                  <a:lnTo>
                    <a:pt x="34" y="34"/>
                  </a:lnTo>
                  <a:lnTo>
                    <a:pt x="32" y="40"/>
                  </a:lnTo>
                  <a:lnTo>
                    <a:pt x="32" y="40"/>
                  </a:lnTo>
                  <a:lnTo>
                    <a:pt x="34" y="46"/>
                  </a:lnTo>
                  <a:lnTo>
                    <a:pt x="38" y="50"/>
                  </a:lnTo>
                  <a:lnTo>
                    <a:pt x="50" y="54"/>
                  </a:lnTo>
                  <a:lnTo>
                    <a:pt x="50" y="54"/>
                  </a:lnTo>
                  <a:lnTo>
                    <a:pt x="64" y="60"/>
                  </a:lnTo>
                  <a:lnTo>
                    <a:pt x="76" y="68"/>
                  </a:lnTo>
                  <a:lnTo>
                    <a:pt x="82" y="72"/>
                  </a:lnTo>
                  <a:lnTo>
                    <a:pt x="86" y="78"/>
                  </a:lnTo>
                  <a:lnTo>
                    <a:pt x="88" y="86"/>
                  </a:lnTo>
                  <a:lnTo>
                    <a:pt x="90" y="96"/>
                  </a:lnTo>
                  <a:lnTo>
                    <a:pt x="90" y="96"/>
                  </a:lnTo>
                  <a:lnTo>
                    <a:pt x="88" y="104"/>
                  </a:lnTo>
                  <a:lnTo>
                    <a:pt x="86" y="112"/>
                  </a:lnTo>
                  <a:lnTo>
                    <a:pt x="82" y="120"/>
                  </a:lnTo>
                  <a:lnTo>
                    <a:pt x="76" y="126"/>
                  </a:lnTo>
                  <a:lnTo>
                    <a:pt x="70" y="132"/>
                  </a:lnTo>
                  <a:lnTo>
                    <a:pt x="62" y="136"/>
                  </a:lnTo>
                  <a:lnTo>
                    <a:pt x="52" y="138"/>
                  </a:lnTo>
                  <a:lnTo>
                    <a:pt x="40" y="138"/>
                  </a:lnTo>
                  <a:lnTo>
                    <a:pt x="40" y="138"/>
                  </a:lnTo>
                  <a:lnTo>
                    <a:pt x="24" y="136"/>
                  </a:lnTo>
                  <a:lnTo>
                    <a:pt x="8" y="130"/>
                  </a:lnTo>
                  <a:lnTo>
                    <a:pt x="8" y="130"/>
                  </a:lnTo>
                  <a:lnTo>
                    <a:pt x="4" y="128"/>
                  </a:lnTo>
                  <a:lnTo>
                    <a:pt x="2" y="124"/>
                  </a:lnTo>
                  <a:lnTo>
                    <a:pt x="0" y="120"/>
                  </a:lnTo>
                  <a:lnTo>
                    <a:pt x="0" y="120"/>
                  </a:lnTo>
                  <a:lnTo>
                    <a:pt x="2" y="114"/>
                  </a:lnTo>
                  <a:lnTo>
                    <a:pt x="4" y="110"/>
                  </a:lnTo>
                  <a:lnTo>
                    <a:pt x="8" y="108"/>
                  </a:lnTo>
                  <a:lnTo>
                    <a:pt x="12" y="106"/>
                  </a:lnTo>
                  <a:lnTo>
                    <a:pt x="12" y="106"/>
                  </a:lnTo>
                  <a:lnTo>
                    <a:pt x="20" y="108"/>
                  </a:lnTo>
                  <a:lnTo>
                    <a:pt x="20" y="1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16"/>
            <p:cNvSpPr>
              <a:spLocks/>
            </p:cNvSpPr>
            <p:nvPr/>
          </p:nvSpPr>
          <p:spPr bwMode="auto">
            <a:xfrm>
              <a:off x="2296" y="881"/>
              <a:ext cx="110" cy="136"/>
            </a:xfrm>
            <a:custGeom>
              <a:avLst/>
              <a:gdLst>
                <a:gd name="T0" fmla="*/ 70 w 110"/>
                <a:gd name="T1" fmla="*/ 124 h 136"/>
                <a:gd name="T2" fmla="*/ 70 w 110"/>
                <a:gd name="T3" fmla="*/ 124 h 136"/>
                <a:gd name="T4" fmla="*/ 70 w 110"/>
                <a:gd name="T5" fmla="*/ 128 h 136"/>
                <a:gd name="T6" fmla="*/ 68 w 110"/>
                <a:gd name="T7" fmla="*/ 132 h 136"/>
                <a:gd name="T8" fmla="*/ 62 w 110"/>
                <a:gd name="T9" fmla="*/ 136 h 136"/>
                <a:gd name="T10" fmla="*/ 56 w 110"/>
                <a:gd name="T11" fmla="*/ 136 h 136"/>
                <a:gd name="T12" fmla="*/ 56 w 110"/>
                <a:gd name="T13" fmla="*/ 136 h 136"/>
                <a:gd name="T14" fmla="*/ 50 w 110"/>
                <a:gd name="T15" fmla="*/ 136 h 136"/>
                <a:gd name="T16" fmla="*/ 44 w 110"/>
                <a:gd name="T17" fmla="*/ 134 h 136"/>
                <a:gd name="T18" fmla="*/ 42 w 110"/>
                <a:gd name="T19" fmla="*/ 130 h 136"/>
                <a:gd name="T20" fmla="*/ 42 w 110"/>
                <a:gd name="T21" fmla="*/ 124 h 136"/>
                <a:gd name="T22" fmla="*/ 42 w 110"/>
                <a:gd name="T23" fmla="*/ 26 h 136"/>
                <a:gd name="T24" fmla="*/ 12 w 110"/>
                <a:gd name="T25" fmla="*/ 26 h 136"/>
                <a:gd name="T26" fmla="*/ 12 w 110"/>
                <a:gd name="T27" fmla="*/ 26 h 136"/>
                <a:gd name="T28" fmla="*/ 8 w 110"/>
                <a:gd name="T29" fmla="*/ 26 h 136"/>
                <a:gd name="T30" fmla="*/ 4 w 110"/>
                <a:gd name="T31" fmla="*/ 24 h 136"/>
                <a:gd name="T32" fmla="*/ 0 w 110"/>
                <a:gd name="T33" fmla="*/ 20 h 136"/>
                <a:gd name="T34" fmla="*/ 0 w 110"/>
                <a:gd name="T35" fmla="*/ 14 h 136"/>
                <a:gd name="T36" fmla="*/ 0 w 110"/>
                <a:gd name="T37" fmla="*/ 14 h 136"/>
                <a:gd name="T38" fmla="*/ 0 w 110"/>
                <a:gd name="T39" fmla="*/ 8 h 136"/>
                <a:gd name="T40" fmla="*/ 2 w 110"/>
                <a:gd name="T41" fmla="*/ 4 h 136"/>
                <a:gd name="T42" fmla="*/ 8 w 110"/>
                <a:gd name="T43" fmla="*/ 0 h 136"/>
                <a:gd name="T44" fmla="*/ 12 w 110"/>
                <a:gd name="T45" fmla="*/ 0 h 136"/>
                <a:gd name="T46" fmla="*/ 98 w 110"/>
                <a:gd name="T47" fmla="*/ 0 h 136"/>
                <a:gd name="T48" fmla="*/ 98 w 110"/>
                <a:gd name="T49" fmla="*/ 0 h 136"/>
                <a:gd name="T50" fmla="*/ 102 w 110"/>
                <a:gd name="T51" fmla="*/ 0 h 136"/>
                <a:gd name="T52" fmla="*/ 106 w 110"/>
                <a:gd name="T53" fmla="*/ 2 h 136"/>
                <a:gd name="T54" fmla="*/ 110 w 110"/>
                <a:gd name="T55" fmla="*/ 6 h 136"/>
                <a:gd name="T56" fmla="*/ 110 w 110"/>
                <a:gd name="T57" fmla="*/ 14 h 136"/>
                <a:gd name="T58" fmla="*/ 110 w 110"/>
                <a:gd name="T59" fmla="*/ 14 h 136"/>
                <a:gd name="T60" fmla="*/ 110 w 110"/>
                <a:gd name="T61" fmla="*/ 20 h 136"/>
                <a:gd name="T62" fmla="*/ 108 w 110"/>
                <a:gd name="T63" fmla="*/ 24 h 136"/>
                <a:gd name="T64" fmla="*/ 104 w 110"/>
                <a:gd name="T65" fmla="*/ 26 h 136"/>
                <a:gd name="T66" fmla="*/ 98 w 110"/>
                <a:gd name="T67" fmla="*/ 26 h 136"/>
                <a:gd name="T68" fmla="*/ 70 w 110"/>
                <a:gd name="T69" fmla="*/ 26 h 136"/>
                <a:gd name="T70" fmla="*/ 70 w 110"/>
                <a:gd name="T71" fmla="*/ 1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36">
                  <a:moveTo>
                    <a:pt x="70" y="124"/>
                  </a:moveTo>
                  <a:lnTo>
                    <a:pt x="70" y="124"/>
                  </a:lnTo>
                  <a:lnTo>
                    <a:pt x="70" y="128"/>
                  </a:lnTo>
                  <a:lnTo>
                    <a:pt x="68" y="132"/>
                  </a:lnTo>
                  <a:lnTo>
                    <a:pt x="62" y="136"/>
                  </a:lnTo>
                  <a:lnTo>
                    <a:pt x="56" y="136"/>
                  </a:lnTo>
                  <a:lnTo>
                    <a:pt x="56" y="136"/>
                  </a:lnTo>
                  <a:lnTo>
                    <a:pt x="50" y="136"/>
                  </a:lnTo>
                  <a:lnTo>
                    <a:pt x="44" y="134"/>
                  </a:lnTo>
                  <a:lnTo>
                    <a:pt x="42" y="130"/>
                  </a:lnTo>
                  <a:lnTo>
                    <a:pt x="42" y="124"/>
                  </a:lnTo>
                  <a:lnTo>
                    <a:pt x="42" y="26"/>
                  </a:lnTo>
                  <a:lnTo>
                    <a:pt x="12" y="26"/>
                  </a:lnTo>
                  <a:lnTo>
                    <a:pt x="12" y="26"/>
                  </a:lnTo>
                  <a:lnTo>
                    <a:pt x="8" y="26"/>
                  </a:lnTo>
                  <a:lnTo>
                    <a:pt x="4" y="24"/>
                  </a:lnTo>
                  <a:lnTo>
                    <a:pt x="0" y="20"/>
                  </a:lnTo>
                  <a:lnTo>
                    <a:pt x="0" y="14"/>
                  </a:lnTo>
                  <a:lnTo>
                    <a:pt x="0" y="14"/>
                  </a:lnTo>
                  <a:lnTo>
                    <a:pt x="0" y="8"/>
                  </a:lnTo>
                  <a:lnTo>
                    <a:pt x="2" y="4"/>
                  </a:lnTo>
                  <a:lnTo>
                    <a:pt x="8" y="0"/>
                  </a:lnTo>
                  <a:lnTo>
                    <a:pt x="12" y="0"/>
                  </a:lnTo>
                  <a:lnTo>
                    <a:pt x="98" y="0"/>
                  </a:lnTo>
                  <a:lnTo>
                    <a:pt x="98" y="0"/>
                  </a:lnTo>
                  <a:lnTo>
                    <a:pt x="102" y="0"/>
                  </a:lnTo>
                  <a:lnTo>
                    <a:pt x="106" y="2"/>
                  </a:lnTo>
                  <a:lnTo>
                    <a:pt x="110" y="6"/>
                  </a:lnTo>
                  <a:lnTo>
                    <a:pt x="110" y="14"/>
                  </a:lnTo>
                  <a:lnTo>
                    <a:pt x="110" y="14"/>
                  </a:lnTo>
                  <a:lnTo>
                    <a:pt x="110" y="20"/>
                  </a:lnTo>
                  <a:lnTo>
                    <a:pt x="108" y="24"/>
                  </a:lnTo>
                  <a:lnTo>
                    <a:pt x="104" y="26"/>
                  </a:lnTo>
                  <a:lnTo>
                    <a:pt x="98" y="26"/>
                  </a:lnTo>
                  <a:lnTo>
                    <a:pt x="70" y="26"/>
                  </a:lnTo>
                  <a:lnTo>
                    <a:pt x="70"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7"/>
            <p:cNvSpPr>
              <a:spLocks/>
            </p:cNvSpPr>
            <p:nvPr/>
          </p:nvSpPr>
          <p:spPr bwMode="auto">
            <a:xfrm>
              <a:off x="2422" y="881"/>
              <a:ext cx="92" cy="134"/>
            </a:xfrm>
            <a:custGeom>
              <a:avLst/>
              <a:gdLst>
                <a:gd name="T0" fmla="*/ 72 w 92"/>
                <a:gd name="T1" fmla="*/ 52 h 134"/>
                <a:gd name="T2" fmla="*/ 72 w 92"/>
                <a:gd name="T3" fmla="*/ 52 h 134"/>
                <a:gd name="T4" fmla="*/ 76 w 92"/>
                <a:gd name="T5" fmla="*/ 52 h 134"/>
                <a:gd name="T6" fmla="*/ 80 w 92"/>
                <a:gd name="T7" fmla="*/ 54 h 134"/>
                <a:gd name="T8" fmla="*/ 82 w 92"/>
                <a:gd name="T9" fmla="*/ 58 h 134"/>
                <a:gd name="T10" fmla="*/ 84 w 92"/>
                <a:gd name="T11" fmla="*/ 64 h 134"/>
                <a:gd name="T12" fmla="*/ 84 w 92"/>
                <a:gd name="T13" fmla="*/ 64 h 134"/>
                <a:gd name="T14" fmla="*/ 84 w 92"/>
                <a:gd name="T15" fmla="*/ 70 h 134"/>
                <a:gd name="T16" fmla="*/ 80 w 92"/>
                <a:gd name="T17" fmla="*/ 74 h 134"/>
                <a:gd name="T18" fmla="*/ 76 w 92"/>
                <a:gd name="T19" fmla="*/ 76 h 134"/>
                <a:gd name="T20" fmla="*/ 72 w 92"/>
                <a:gd name="T21" fmla="*/ 78 h 134"/>
                <a:gd name="T22" fmla="*/ 30 w 92"/>
                <a:gd name="T23" fmla="*/ 78 h 134"/>
                <a:gd name="T24" fmla="*/ 30 w 92"/>
                <a:gd name="T25" fmla="*/ 102 h 134"/>
                <a:gd name="T26" fmla="*/ 30 w 92"/>
                <a:gd name="T27" fmla="*/ 102 h 134"/>
                <a:gd name="T28" fmla="*/ 30 w 92"/>
                <a:gd name="T29" fmla="*/ 106 h 134"/>
                <a:gd name="T30" fmla="*/ 34 w 92"/>
                <a:gd name="T31" fmla="*/ 108 h 134"/>
                <a:gd name="T32" fmla="*/ 78 w 92"/>
                <a:gd name="T33" fmla="*/ 108 h 134"/>
                <a:gd name="T34" fmla="*/ 78 w 92"/>
                <a:gd name="T35" fmla="*/ 108 h 134"/>
                <a:gd name="T36" fmla="*/ 82 w 92"/>
                <a:gd name="T37" fmla="*/ 108 h 134"/>
                <a:gd name="T38" fmla="*/ 86 w 92"/>
                <a:gd name="T39" fmla="*/ 110 h 134"/>
                <a:gd name="T40" fmla="*/ 90 w 92"/>
                <a:gd name="T41" fmla="*/ 114 h 134"/>
                <a:gd name="T42" fmla="*/ 92 w 92"/>
                <a:gd name="T43" fmla="*/ 120 h 134"/>
                <a:gd name="T44" fmla="*/ 92 w 92"/>
                <a:gd name="T45" fmla="*/ 120 h 134"/>
                <a:gd name="T46" fmla="*/ 90 w 92"/>
                <a:gd name="T47" fmla="*/ 126 h 134"/>
                <a:gd name="T48" fmla="*/ 88 w 92"/>
                <a:gd name="T49" fmla="*/ 130 h 134"/>
                <a:gd name="T50" fmla="*/ 84 w 92"/>
                <a:gd name="T51" fmla="*/ 132 h 134"/>
                <a:gd name="T52" fmla="*/ 78 w 92"/>
                <a:gd name="T53" fmla="*/ 134 h 134"/>
                <a:gd name="T54" fmla="*/ 24 w 92"/>
                <a:gd name="T55" fmla="*/ 134 h 134"/>
                <a:gd name="T56" fmla="*/ 24 w 92"/>
                <a:gd name="T57" fmla="*/ 134 h 134"/>
                <a:gd name="T58" fmla="*/ 16 w 92"/>
                <a:gd name="T59" fmla="*/ 134 h 134"/>
                <a:gd name="T60" fmla="*/ 10 w 92"/>
                <a:gd name="T61" fmla="*/ 132 h 134"/>
                <a:gd name="T62" fmla="*/ 6 w 92"/>
                <a:gd name="T63" fmla="*/ 128 h 134"/>
                <a:gd name="T64" fmla="*/ 4 w 92"/>
                <a:gd name="T65" fmla="*/ 126 h 134"/>
                <a:gd name="T66" fmla="*/ 2 w 92"/>
                <a:gd name="T67" fmla="*/ 118 h 134"/>
                <a:gd name="T68" fmla="*/ 0 w 92"/>
                <a:gd name="T69" fmla="*/ 110 h 134"/>
                <a:gd name="T70" fmla="*/ 0 w 92"/>
                <a:gd name="T71" fmla="*/ 24 h 134"/>
                <a:gd name="T72" fmla="*/ 0 w 92"/>
                <a:gd name="T73" fmla="*/ 24 h 134"/>
                <a:gd name="T74" fmla="*/ 2 w 92"/>
                <a:gd name="T75" fmla="*/ 16 h 134"/>
                <a:gd name="T76" fmla="*/ 4 w 92"/>
                <a:gd name="T77" fmla="*/ 8 h 134"/>
                <a:gd name="T78" fmla="*/ 6 w 92"/>
                <a:gd name="T79" fmla="*/ 6 h 134"/>
                <a:gd name="T80" fmla="*/ 10 w 92"/>
                <a:gd name="T81" fmla="*/ 2 h 134"/>
                <a:gd name="T82" fmla="*/ 16 w 92"/>
                <a:gd name="T83" fmla="*/ 0 h 134"/>
                <a:gd name="T84" fmla="*/ 24 w 92"/>
                <a:gd name="T85" fmla="*/ 0 h 134"/>
                <a:gd name="T86" fmla="*/ 76 w 92"/>
                <a:gd name="T87" fmla="*/ 0 h 134"/>
                <a:gd name="T88" fmla="*/ 76 w 92"/>
                <a:gd name="T89" fmla="*/ 0 h 134"/>
                <a:gd name="T90" fmla="*/ 80 w 92"/>
                <a:gd name="T91" fmla="*/ 0 h 134"/>
                <a:gd name="T92" fmla="*/ 84 w 92"/>
                <a:gd name="T93" fmla="*/ 2 h 134"/>
                <a:gd name="T94" fmla="*/ 88 w 92"/>
                <a:gd name="T95" fmla="*/ 6 h 134"/>
                <a:gd name="T96" fmla="*/ 90 w 92"/>
                <a:gd name="T97" fmla="*/ 14 h 134"/>
                <a:gd name="T98" fmla="*/ 90 w 92"/>
                <a:gd name="T99" fmla="*/ 14 h 134"/>
                <a:gd name="T100" fmla="*/ 88 w 92"/>
                <a:gd name="T101" fmla="*/ 20 h 134"/>
                <a:gd name="T102" fmla="*/ 86 w 92"/>
                <a:gd name="T103" fmla="*/ 24 h 134"/>
                <a:gd name="T104" fmla="*/ 82 w 92"/>
                <a:gd name="T105" fmla="*/ 26 h 134"/>
                <a:gd name="T106" fmla="*/ 76 w 92"/>
                <a:gd name="T107" fmla="*/ 26 h 134"/>
                <a:gd name="T108" fmla="*/ 34 w 92"/>
                <a:gd name="T109" fmla="*/ 26 h 134"/>
                <a:gd name="T110" fmla="*/ 34 w 92"/>
                <a:gd name="T111" fmla="*/ 26 h 134"/>
                <a:gd name="T112" fmla="*/ 30 w 92"/>
                <a:gd name="T113" fmla="*/ 28 h 134"/>
                <a:gd name="T114" fmla="*/ 30 w 92"/>
                <a:gd name="T115" fmla="*/ 32 h 134"/>
                <a:gd name="T116" fmla="*/ 30 w 92"/>
                <a:gd name="T117" fmla="*/ 52 h 134"/>
                <a:gd name="T118" fmla="*/ 72 w 92"/>
                <a:gd name="T119" fmla="*/ 5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2" h="134">
                  <a:moveTo>
                    <a:pt x="72" y="52"/>
                  </a:moveTo>
                  <a:lnTo>
                    <a:pt x="72" y="52"/>
                  </a:lnTo>
                  <a:lnTo>
                    <a:pt x="76" y="52"/>
                  </a:lnTo>
                  <a:lnTo>
                    <a:pt x="80" y="54"/>
                  </a:lnTo>
                  <a:lnTo>
                    <a:pt x="82" y="58"/>
                  </a:lnTo>
                  <a:lnTo>
                    <a:pt x="84" y="64"/>
                  </a:lnTo>
                  <a:lnTo>
                    <a:pt x="84" y="64"/>
                  </a:lnTo>
                  <a:lnTo>
                    <a:pt x="84" y="70"/>
                  </a:lnTo>
                  <a:lnTo>
                    <a:pt x="80" y="74"/>
                  </a:lnTo>
                  <a:lnTo>
                    <a:pt x="76" y="76"/>
                  </a:lnTo>
                  <a:lnTo>
                    <a:pt x="72" y="78"/>
                  </a:lnTo>
                  <a:lnTo>
                    <a:pt x="30" y="78"/>
                  </a:lnTo>
                  <a:lnTo>
                    <a:pt x="30" y="102"/>
                  </a:lnTo>
                  <a:lnTo>
                    <a:pt x="30" y="102"/>
                  </a:lnTo>
                  <a:lnTo>
                    <a:pt x="30" y="106"/>
                  </a:lnTo>
                  <a:lnTo>
                    <a:pt x="34" y="108"/>
                  </a:lnTo>
                  <a:lnTo>
                    <a:pt x="78" y="108"/>
                  </a:lnTo>
                  <a:lnTo>
                    <a:pt x="78" y="108"/>
                  </a:lnTo>
                  <a:lnTo>
                    <a:pt x="82" y="108"/>
                  </a:lnTo>
                  <a:lnTo>
                    <a:pt x="86" y="110"/>
                  </a:lnTo>
                  <a:lnTo>
                    <a:pt x="90" y="114"/>
                  </a:lnTo>
                  <a:lnTo>
                    <a:pt x="92" y="120"/>
                  </a:lnTo>
                  <a:lnTo>
                    <a:pt x="92" y="120"/>
                  </a:lnTo>
                  <a:lnTo>
                    <a:pt x="90" y="126"/>
                  </a:lnTo>
                  <a:lnTo>
                    <a:pt x="88" y="130"/>
                  </a:lnTo>
                  <a:lnTo>
                    <a:pt x="84" y="132"/>
                  </a:lnTo>
                  <a:lnTo>
                    <a:pt x="78" y="134"/>
                  </a:lnTo>
                  <a:lnTo>
                    <a:pt x="24" y="134"/>
                  </a:lnTo>
                  <a:lnTo>
                    <a:pt x="24" y="134"/>
                  </a:lnTo>
                  <a:lnTo>
                    <a:pt x="16" y="134"/>
                  </a:lnTo>
                  <a:lnTo>
                    <a:pt x="10" y="132"/>
                  </a:lnTo>
                  <a:lnTo>
                    <a:pt x="6" y="128"/>
                  </a:lnTo>
                  <a:lnTo>
                    <a:pt x="4" y="126"/>
                  </a:lnTo>
                  <a:lnTo>
                    <a:pt x="2" y="118"/>
                  </a:lnTo>
                  <a:lnTo>
                    <a:pt x="0" y="110"/>
                  </a:lnTo>
                  <a:lnTo>
                    <a:pt x="0" y="24"/>
                  </a:lnTo>
                  <a:lnTo>
                    <a:pt x="0" y="24"/>
                  </a:lnTo>
                  <a:lnTo>
                    <a:pt x="2" y="16"/>
                  </a:lnTo>
                  <a:lnTo>
                    <a:pt x="4" y="8"/>
                  </a:lnTo>
                  <a:lnTo>
                    <a:pt x="6" y="6"/>
                  </a:lnTo>
                  <a:lnTo>
                    <a:pt x="10" y="2"/>
                  </a:lnTo>
                  <a:lnTo>
                    <a:pt x="16" y="0"/>
                  </a:lnTo>
                  <a:lnTo>
                    <a:pt x="24" y="0"/>
                  </a:lnTo>
                  <a:lnTo>
                    <a:pt x="76" y="0"/>
                  </a:lnTo>
                  <a:lnTo>
                    <a:pt x="76" y="0"/>
                  </a:lnTo>
                  <a:lnTo>
                    <a:pt x="80" y="0"/>
                  </a:lnTo>
                  <a:lnTo>
                    <a:pt x="84" y="2"/>
                  </a:lnTo>
                  <a:lnTo>
                    <a:pt x="88" y="6"/>
                  </a:lnTo>
                  <a:lnTo>
                    <a:pt x="90" y="14"/>
                  </a:lnTo>
                  <a:lnTo>
                    <a:pt x="90" y="14"/>
                  </a:lnTo>
                  <a:lnTo>
                    <a:pt x="88" y="20"/>
                  </a:lnTo>
                  <a:lnTo>
                    <a:pt x="86" y="24"/>
                  </a:lnTo>
                  <a:lnTo>
                    <a:pt x="82" y="26"/>
                  </a:lnTo>
                  <a:lnTo>
                    <a:pt x="76" y="26"/>
                  </a:lnTo>
                  <a:lnTo>
                    <a:pt x="34" y="26"/>
                  </a:lnTo>
                  <a:lnTo>
                    <a:pt x="34" y="26"/>
                  </a:lnTo>
                  <a:lnTo>
                    <a:pt x="30" y="28"/>
                  </a:lnTo>
                  <a:lnTo>
                    <a:pt x="30" y="32"/>
                  </a:lnTo>
                  <a:lnTo>
                    <a:pt x="30" y="52"/>
                  </a:lnTo>
                  <a:lnTo>
                    <a:pt x="72"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8"/>
            <p:cNvSpPr>
              <a:spLocks noEditPoints="1"/>
            </p:cNvSpPr>
            <p:nvPr/>
          </p:nvSpPr>
          <p:spPr bwMode="auto">
            <a:xfrm>
              <a:off x="2532" y="881"/>
              <a:ext cx="88" cy="136"/>
            </a:xfrm>
            <a:custGeom>
              <a:avLst/>
              <a:gdLst>
                <a:gd name="T0" fmla="*/ 30 w 88"/>
                <a:gd name="T1" fmla="*/ 124 h 136"/>
                <a:gd name="T2" fmla="*/ 30 w 88"/>
                <a:gd name="T3" fmla="*/ 124 h 136"/>
                <a:gd name="T4" fmla="*/ 28 w 88"/>
                <a:gd name="T5" fmla="*/ 128 h 136"/>
                <a:gd name="T6" fmla="*/ 26 w 88"/>
                <a:gd name="T7" fmla="*/ 134 h 136"/>
                <a:gd name="T8" fmla="*/ 22 w 88"/>
                <a:gd name="T9" fmla="*/ 136 h 136"/>
                <a:gd name="T10" fmla="*/ 16 w 88"/>
                <a:gd name="T11" fmla="*/ 136 h 136"/>
                <a:gd name="T12" fmla="*/ 16 w 88"/>
                <a:gd name="T13" fmla="*/ 136 h 136"/>
                <a:gd name="T14" fmla="*/ 10 w 88"/>
                <a:gd name="T15" fmla="*/ 136 h 136"/>
                <a:gd name="T16" fmla="*/ 4 w 88"/>
                <a:gd name="T17" fmla="*/ 134 h 136"/>
                <a:gd name="T18" fmla="*/ 2 w 88"/>
                <a:gd name="T19" fmla="*/ 130 h 136"/>
                <a:gd name="T20" fmla="*/ 0 w 88"/>
                <a:gd name="T21" fmla="*/ 124 h 136"/>
                <a:gd name="T22" fmla="*/ 0 w 88"/>
                <a:gd name="T23" fmla="*/ 24 h 136"/>
                <a:gd name="T24" fmla="*/ 0 w 88"/>
                <a:gd name="T25" fmla="*/ 24 h 136"/>
                <a:gd name="T26" fmla="*/ 2 w 88"/>
                <a:gd name="T27" fmla="*/ 16 h 136"/>
                <a:gd name="T28" fmla="*/ 4 w 88"/>
                <a:gd name="T29" fmla="*/ 8 h 136"/>
                <a:gd name="T30" fmla="*/ 6 w 88"/>
                <a:gd name="T31" fmla="*/ 6 h 136"/>
                <a:gd name="T32" fmla="*/ 10 w 88"/>
                <a:gd name="T33" fmla="*/ 2 h 136"/>
                <a:gd name="T34" fmla="*/ 16 w 88"/>
                <a:gd name="T35" fmla="*/ 0 h 136"/>
                <a:gd name="T36" fmla="*/ 24 w 88"/>
                <a:gd name="T37" fmla="*/ 0 h 136"/>
                <a:gd name="T38" fmla="*/ 40 w 88"/>
                <a:gd name="T39" fmla="*/ 0 h 136"/>
                <a:gd name="T40" fmla="*/ 40 w 88"/>
                <a:gd name="T41" fmla="*/ 0 h 136"/>
                <a:gd name="T42" fmla="*/ 56 w 88"/>
                <a:gd name="T43" fmla="*/ 2 h 136"/>
                <a:gd name="T44" fmla="*/ 64 w 88"/>
                <a:gd name="T45" fmla="*/ 4 h 136"/>
                <a:gd name="T46" fmla="*/ 74 w 88"/>
                <a:gd name="T47" fmla="*/ 10 h 136"/>
                <a:gd name="T48" fmla="*/ 74 w 88"/>
                <a:gd name="T49" fmla="*/ 10 h 136"/>
                <a:gd name="T50" fmla="*/ 80 w 88"/>
                <a:gd name="T51" fmla="*/ 16 h 136"/>
                <a:gd name="T52" fmla="*/ 84 w 88"/>
                <a:gd name="T53" fmla="*/ 24 h 136"/>
                <a:gd name="T54" fmla="*/ 88 w 88"/>
                <a:gd name="T55" fmla="*/ 34 h 136"/>
                <a:gd name="T56" fmla="*/ 88 w 88"/>
                <a:gd name="T57" fmla="*/ 44 h 136"/>
                <a:gd name="T58" fmla="*/ 88 w 88"/>
                <a:gd name="T59" fmla="*/ 44 h 136"/>
                <a:gd name="T60" fmla="*/ 88 w 88"/>
                <a:gd name="T61" fmla="*/ 50 h 136"/>
                <a:gd name="T62" fmla="*/ 86 w 88"/>
                <a:gd name="T63" fmla="*/ 58 h 136"/>
                <a:gd name="T64" fmla="*/ 82 w 88"/>
                <a:gd name="T65" fmla="*/ 68 h 136"/>
                <a:gd name="T66" fmla="*/ 74 w 88"/>
                <a:gd name="T67" fmla="*/ 76 h 136"/>
                <a:gd name="T68" fmla="*/ 74 w 88"/>
                <a:gd name="T69" fmla="*/ 76 h 136"/>
                <a:gd name="T70" fmla="*/ 66 w 88"/>
                <a:gd name="T71" fmla="*/ 80 h 136"/>
                <a:gd name="T72" fmla="*/ 58 w 88"/>
                <a:gd name="T73" fmla="*/ 84 h 136"/>
                <a:gd name="T74" fmla="*/ 40 w 88"/>
                <a:gd name="T75" fmla="*/ 84 h 136"/>
                <a:gd name="T76" fmla="*/ 30 w 88"/>
                <a:gd name="T77" fmla="*/ 84 h 136"/>
                <a:gd name="T78" fmla="*/ 30 w 88"/>
                <a:gd name="T79" fmla="*/ 124 h 136"/>
                <a:gd name="T80" fmla="*/ 38 w 88"/>
                <a:gd name="T81" fmla="*/ 58 h 136"/>
                <a:gd name="T82" fmla="*/ 38 w 88"/>
                <a:gd name="T83" fmla="*/ 58 h 136"/>
                <a:gd name="T84" fmla="*/ 46 w 88"/>
                <a:gd name="T85" fmla="*/ 58 h 136"/>
                <a:gd name="T86" fmla="*/ 52 w 88"/>
                <a:gd name="T87" fmla="*/ 56 h 136"/>
                <a:gd name="T88" fmla="*/ 56 w 88"/>
                <a:gd name="T89" fmla="*/ 54 h 136"/>
                <a:gd name="T90" fmla="*/ 58 w 88"/>
                <a:gd name="T91" fmla="*/ 52 h 136"/>
                <a:gd name="T92" fmla="*/ 60 w 88"/>
                <a:gd name="T93" fmla="*/ 48 h 136"/>
                <a:gd name="T94" fmla="*/ 60 w 88"/>
                <a:gd name="T95" fmla="*/ 42 h 136"/>
                <a:gd name="T96" fmla="*/ 60 w 88"/>
                <a:gd name="T97" fmla="*/ 42 h 136"/>
                <a:gd name="T98" fmla="*/ 60 w 88"/>
                <a:gd name="T99" fmla="*/ 38 h 136"/>
                <a:gd name="T100" fmla="*/ 58 w 88"/>
                <a:gd name="T101" fmla="*/ 34 h 136"/>
                <a:gd name="T102" fmla="*/ 56 w 88"/>
                <a:gd name="T103" fmla="*/ 30 h 136"/>
                <a:gd name="T104" fmla="*/ 52 w 88"/>
                <a:gd name="T105" fmla="*/ 28 h 136"/>
                <a:gd name="T106" fmla="*/ 46 w 88"/>
                <a:gd name="T107" fmla="*/ 26 h 136"/>
                <a:gd name="T108" fmla="*/ 38 w 88"/>
                <a:gd name="T109" fmla="*/ 26 h 136"/>
                <a:gd name="T110" fmla="*/ 34 w 88"/>
                <a:gd name="T111" fmla="*/ 26 h 136"/>
                <a:gd name="T112" fmla="*/ 34 w 88"/>
                <a:gd name="T113" fmla="*/ 26 h 136"/>
                <a:gd name="T114" fmla="*/ 30 w 88"/>
                <a:gd name="T115" fmla="*/ 28 h 136"/>
                <a:gd name="T116" fmla="*/ 30 w 88"/>
                <a:gd name="T117" fmla="*/ 32 h 136"/>
                <a:gd name="T118" fmla="*/ 30 w 88"/>
                <a:gd name="T119" fmla="*/ 58 h 136"/>
                <a:gd name="T120" fmla="*/ 38 w 88"/>
                <a:gd name="T121"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 h="136">
                  <a:moveTo>
                    <a:pt x="30" y="124"/>
                  </a:moveTo>
                  <a:lnTo>
                    <a:pt x="30" y="124"/>
                  </a:lnTo>
                  <a:lnTo>
                    <a:pt x="28" y="128"/>
                  </a:lnTo>
                  <a:lnTo>
                    <a:pt x="26" y="134"/>
                  </a:lnTo>
                  <a:lnTo>
                    <a:pt x="22" y="136"/>
                  </a:lnTo>
                  <a:lnTo>
                    <a:pt x="16" y="136"/>
                  </a:lnTo>
                  <a:lnTo>
                    <a:pt x="16" y="136"/>
                  </a:lnTo>
                  <a:lnTo>
                    <a:pt x="10" y="136"/>
                  </a:lnTo>
                  <a:lnTo>
                    <a:pt x="4" y="134"/>
                  </a:lnTo>
                  <a:lnTo>
                    <a:pt x="2" y="130"/>
                  </a:lnTo>
                  <a:lnTo>
                    <a:pt x="0" y="124"/>
                  </a:lnTo>
                  <a:lnTo>
                    <a:pt x="0" y="24"/>
                  </a:lnTo>
                  <a:lnTo>
                    <a:pt x="0" y="24"/>
                  </a:lnTo>
                  <a:lnTo>
                    <a:pt x="2" y="16"/>
                  </a:lnTo>
                  <a:lnTo>
                    <a:pt x="4" y="8"/>
                  </a:lnTo>
                  <a:lnTo>
                    <a:pt x="6" y="6"/>
                  </a:lnTo>
                  <a:lnTo>
                    <a:pt x="10" y="2"/>
                  </a:lnTo>
                  <a:lnTo>
                    <a:pt x="16" y="0"/>
                  </a:lnTo>
                  <a:lnTo>
                    <a:pt x="24" y="0"/>
                  </a:lnTo>
                  <a:lnTo>
                    <a:pt x="40" y="0"/>
                  </a:lnTo>
                  <a:lnTo>
                    <a:pt x="40" y="0"/>
                  </a:lnTo>
                  <a:lnTo>
                    <a:pt x="56" y="2"/>
                  </a:lnTo>
                  <a:lnTo>
                    <a:pt x="64" y="4"/>
                  </a:lnTo>
                  <a:lnTo>
                    <a:pt x="74" y="10"/>
                  </a:lnTo>
                  <a:lnTo>
                    <a:pt x="74" y="10"/>
                  </a:lnTo>
                  <a:lnTo>
                    <a:pt x="80" y="16"/>
                  </a:lnTo>
                  <a:lnTo>
                    <a:pt x="84" y="24"/>
                  </a:lnTo>
                  <a:lnTo>
                    <a:pt x="88" y="34"/>
                  </a:lnTo>
                  <a:lnTo>
                    <a:pt x="88" y="44"/>
                  </a:lnTo>
                  <a:lnTo>
                    <a:pt x="88" y="44"/>
                  </a:lnTo>
                  <a:lnTo>
                    <a:pt x="88" y="50"/>
                  </a:lnTo>
                  <a:lnTo>
                    <a:pt x="86" y="58"/>
                  </a:lnTo>
                  <a:lnTo>
                    <a:pt x="82" y="68"/>
                  </a:lnTo>
                  <a:lnTo>
                    <a:pt x="74" y="76"/>
                  </a:lnTo>
                  <a:lnTo>
                    <a:pt x="74" y="76"/>
                  </a:lnTo>
                  <a:lnTo>
                    <a:pt x="66" y="80"/>
                  </a:lnTo>
                  <a:lnTo>
                    <a:pt x="58" y="84"/>
                  </a:lnTo>
                  <a:lnTo>
                    <a:pt x="40" y="84"/>
                  </a:lnTo>
                  <a:lnTo>
                    <a:pt x="30" y="84"/>
                  </a:lnTo>
                  <a:lnTo>
                    <a:pt x="30" y="124"/>
                  </a:lnTo>
                  <a:close/>
                  <a:moveTo>
                    <a:pt x="38" y="58"/>
                  </a:moveTo>
                  <a:lnTo>
                    <a:pt x="38" y="58"/>
                  </a:lnTo>
                  <a:lnTo>
                    <a:pt x="46" y="58"/>
                  </a:lnTo>
                  <a:lnTo>
                    <a:pt x="52" y="56"/>
                  </a:lnTo>
                  <a:lnTo>
                    <a:pt x="56" y="54"/>
                  </a:lnTo>
                  <a:lnTo>
                    <a:pt x="58" y="52"/>
                  </a:lnTo>
                  <a:lnTo>
                    <a:pt x="60" y="48"/>
                  </a:lnTo>
                  <a:lnTo>
                    <a:pt x="60" y="42"/>
                  </a:lnTo>
                  <a:lnTo>
                    <a:pt x="60" y="42"/>
                  </a:lnTo>
                  <a:lnTo>
                    <a:pt x="60" y="38"/>
                  </a:lnTo>
                  <a:lnTo>
                    <a:pt x="58" y="34"/>
                  </a:lnTo>
                  <a:lnTo>
                    <a:pt x="56" y="30"/>
                  </a:lnTo>
                  <a:lnTo>
                    <a:pt x="52" y="28"/>
                  </a:lnTo>
                  <a:lnTo>
                    <a:pt x="46" y="26"/>
                  </a:lnTo>
                  <a:lnTo>
                    <a:pt x="38" y="26"/>
                  </a:lnTo>
                  <a:lnTo>
                    <a:pt x="34" y="26"/>
                  </a:lnTo>
                  <a:lnTo>
                    <a:pt x="34" y="26"/>
                  </a:lnTo>
                  <a:lnTo>
                    <a:pt x="30" y="28"/>
                  </a:lnTo>
                  <a:lnTo>
                    <a:pt x="30" y="32"/>
                  </a:lnTo>
                  <a:lnTo>
                    <a:pt x="30" y="58"/>
                  </a:lnTo>
                  <a:lnTo>
                    <a:pt x="38"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9"/>
            <p:cNvSpPr>
              <a:spLocks/>
            </p:cNvSpPr>
            <p:nvPr/>
          </p:nvSpPr>
          <p:spPr bwMode="auto">
            <a:xfrm>
              <a:off x="2778" y="819"/>
              <a:ext cx="176" cy="250"/>
            </a:xfrm>
            <a:custGeom>
              <a:avLst/>
              <a:gdLst>
                <a:gd name="T0" fmla="*/ 72 w 176"/>
                <a:gd name="T1" fmla="*/ 140 h 250"/>
                <a:gd name="T2" fmla="*/ 60 w 176"/>
                <a:gd name="T3" fmla="*/ 136 h 250"/>
                <a:gd name="T4" fmla="*/ 54 w 176"/>
                <a:gd name="T5" fmla="*/ 130 h 250"/>
                <a:gd name="T6" fmla="*/ 50 w 176"/>
                <a:gd name="T7" fmla="*/ 120 h 250"/>
                <a:gd name="T8" fmla="*/ 50 w 176"/>
                <a:gd name="T9" fmla="*/ 112 h 250"/>
                <a:gd name="T10" fmla="*/ 56 w 176"/>
                <a:gd name="T11" fmla="*/ 104 h 250"/>
                <a:gd name="T12" fmla="*/ 68 w 176"/>
                <a:gd name="T13" fmla="*/ 98 h 250"/>
                <a:gd name="T14" fmla="*/ 76 w 176"/>
                <a:gd name="T15" fmla="*/ 98 h 250"/>
                <a:gd name="T16" fmla="*/ 102 w 176"/>
                <a:gd name="T17" fmla="*/ 92 h 250"/>
                <a:gd name="T18" fmla="*/ 108 w 176"/>
                <a:gd name="T19" fmla="*/ 82 h 250"/>
                <a:gd name="T20" fmla="*/ 112 w 176"/>
                <a:gd name="T21" fmla="*/ 72 h 250"/>
                <a:gd name="T22" fmla="*/ 110 w 176"/>
                <a:gd name="T23" fmla="*/ 64 h 250"/>
                <a:gd name="T24" fmla="*/ 104 w 176"/>
                <a:gd name="T25" fmla="*/ 54 h 250"/>
                <a:gd name="T26" fmla="*/ 90 w 176"/>
                <a:gd name="T27" fmla="*/ 48 h 250"/>
                <a:gd name="T28" fmla="*/ 80 w 176"/>
                <a:gd name="T29" fmla="*/ 46 h 250"/>
                <a:gd name="T30" fmla="*/ 58 w 176"/>
                <a:gd name="T31" fmla="*/ 50 h 250"/>
                <a:gd name="T32" fmla="*/ 40 w 176"/>
                <a:gd name="T33" fmla="*/ 58 h 250"/>
                <a:gd name="T34" fmla="*/ 28 w 176"/>
                <a:gd name="T35" fmla="*/ 62 h 250"/>
                <a:gd name="T36" fmla="*/ 20 w 176"/>
                <a:gd name="T37" fmla="*/ 60 h 250"/>
                <a:gd name="T38" fmla="*/ 8 w 176"/>
                <a:gd name="T39" fmla="*/ 46 h 250"/>
                <a:gd name="T40" fmla="*/ 8 w 176"/>
                <a:gd name="T41" fmla="*/ 38 h 250"/>
                <a:gd name="T42" fmla="*/ 12 w 176"/>
                <a:gd name="T43" fmla="*/ 24 h 250"/>
                <a:gd name="T44" fmla="*/ 24 w 176"/>
                <a:gd name="T45" fmla="*/ 16 h 250"/>
                <a:gd name="T46" fmla="*/ 32 w 176"/>
                <a:gd name="T47" fmla="*/ 12 h 250"/>
                <a:gd name="T48" fmla="*/ 62 w 176"/>
                <a:gd name="T49" fmla="*/ 2 h 250"/>
                <a:gd name="T50" fmla="*/ 82 w 176"/>
                <a:gd name="T51" fmla="*/ 0 h 250"/>
                <a:gd name="T52" fmla="*/ 116 w 176"/>
                <a:gd name="T53" fmla="*/ 6 h 250"/>
                <a:gd name="T54" fmla="*/ 142 w 176"/>
                <a:gd name="T55" fmla="*/ 20 h 250"/>
                <a:gd name="T56" fmla="*/ 156 w 176"/>
                <a:gd name="T57" fmla="*/ 42 h 250"/>
                <a:gd name="T58" fmla="*/ 162 w 176"/>
                <a:gd name="T59" fmla="*/ 68 h 250"/>
                <a:gd name="T60" fmla="*/ 160 w 176"/>
                <a:gd name="T61" fmla="*/ 78 h 250"/>
                <a:gd name="T62" fmla="*/ 156 w 176"/>
                <a:gd name="T63" fmla="*/ 94 h 250"/>
                <a:gd name="T64" fmla="*/ 142 w 176"/>
                <a:gd name="T65" fmla="*/ 108 h 250"/>
                <a:gd name="T66" fmla="*/ 134 w 176"/>
                <a:gd name="T67" fmla="*/ 114 h 250"/>
                <a:gd name="T68" fmla="*/ 154 w 176"/>
                <a:gd name="T69" fmla="*/ 126 h 250"/>
                <a:gd name="T70" fmla="*/ 166 w 176"/>
                <a:gd name="T71" fmla="*/ 140 h 250"/>
                <a:gd name="T72" fmla="*/ 174 w 176"/>
                <a:gd name="T73" fmla="*/ 160 h 250"/>
                <a:gd name="T74" fmla="*/ 176 w 176"/>
                <a:gd name="T75" fmla="*/ 174 h 250"/>
                <a:gd name="T76" fmla="*/ 170 w 176"/>
                <a:gd name="T77" fmla="*/ 202 h 250"/>
                <a:gd name="T78" fmla="*/ 152 w 176"/>
                <a:gd name="T79" fmla="*/ 226 h 250"/>
                <a:gd name="T80" fmla="*/ 122 w 176"/>
                <a:gd name="T81" fmla="*/ 242 h 250"/>
                <a:gd name="T82" fmla="*/ 76 w 176"/>
                <a:gd name="T83" fmla="*/ 250 h 250"/>
                <a:gd name="T84" fmla="*/ 56 w 176"/>
                <a:gd name="T85" fmla="*/ 248 h 250"/>
                <a:gd name="T86" fmla="*/ 26 w 176"/>
                <a:gd name="T87" fmla="*/ 242 h 250"/>
                <a:gd name="T88" fmla="*/ 16 w 176"/>
                <a:gd name="T89" fmla="*/ 238 h 250"/>
                <a:gd name="T90" fmla="*/ 4 w 176"/>
                <a:gd name="T91" fmla="*/ 232 h 250"/>
                <a:gd name="T92" fmla="*/ 0 w 176"/>
                <a:gd name="T93" fmla="*/ 218 h 250"/>
                <a:gd name="T94" fmla="*/ 0 w 176"/>
                <a:gd name="T95" fmla="*/ 210 h 250"/>
                <a:gd name="T96" fmla="*/ 12 w 176"/>
                <a:gd name="T97" fmla="*/ 196 h 250"/>
                <a:gd name="T98" fmla="*/ 20 w 176"/>
                <a:gd name="T99" fmla="*/ 192 h 250"/>
                <a:gd name="T100" fmla="*/ 26 w 176"/>
                <a:gd name="T101" fmla="*/ 194 h 250"/>
                <a:gd name="T102" fmla="*/ 38 w 176"/>
                <a:gd name="T103" fmla="*/ 198 h 250"/>
                <a:gd name="T104" fmla="*/ 62 w 176"/>
                <a:gd name="T105" fmla="*/ 202 h 250"/>
                <a:gd name="T106" fmla="*/ 76 w 176"/>
                <a:gd name="T107" fmla="*/ 202 h 250"/>
                <a:gd name="T108" fmla="*/ 96 w 176"/>
                <a:gd name="T109" fmla="*/ 200 h 250"/>
                <a:gd name="T110" fmla="*/ 112 w 176"/>
                <a:gd name="T111" fmla="*/ 194 h 250"/>
                <a:gd name="T112" fmla="*/ 122 w 176"/>
                <a:gd name="T113" fmla="*/ 184 h 250"/>
                <a:gd name="T114" fmla="*/ 124 w 176"/>
                <a:gd name="T115" fmla="*/ 168 h 250"/>
                <a:gd name="T116" fmla="*/ 122 w 176"/>
                <a:gd name="T117" fmla="*/ 158 h 250"/>
                <a:gd name="T118" fmla="*/ 116 w 176"/>
                <a:gd name="T119" fmla="*/ 150 h 250"/>
                <a:gd name="T120" fmla="*/ 102 w 176"/>
                <a:gd name="T121" fmla="*/ 142 h 250"/>
                <a:gd name="T122" fmla="*/ 80 w 176"/>
                <a:gd name="T123" fmla="*/ 14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250">
                  <a:moveTo>
                    <a:pt x="72" y="140"/>
                  </a:moveTo>
                  <a:lnTo>
                    <a:pt x="72" y="140"/>
                  </a:lnTo>
                  <a:lnTo>
                    <a:pt x="66" y="140"/>
                  </a:lnTo>
                  <a:lnTo>
                    <a:pt x="60" y="136"/>
                  </a:lnTo>
                  <a:lnTo>
                    <a:pt x="56" y="134"/>
                  </a:lnTo>
                  <a:lnTo>
                    <a:pt x="54" y="130"/>
                  </a:lnTo>
                  <a:lnTo>
                    <a:pt x="52" y="126"/>
                  </a:lnTo>
                  <a:lnTo>
                    <a:pt x="50" y="120"/>
                  </a:lnTo>
                  <a:lnTo>
                    <a:pt x="50" y="120"/>
                  </a:lnTo>
                  <a:lnTo>
                    <a:pt x="50" y="112"/>
                  </a:lnTo>
                  <a:lnTo>
                    <a:pt x="52" y="106"/>
                  </a:lnTo>
                  <a:lnTo>
                    <a:pt x="56" y="104"/>
                  </a:lnTo>
                  <a:lnTo>
                    <a:pt x="58" y="100"/>
                  </a:lnTo>
                  <a:lnTo>
                    <a:pt x="68" y="98"/>
                  </a:lnTo>
                  <a:lnTo>
                    <a:pt x="76" y="98"/>
                  </a:lnTo>
                  <a:lnTo>
                    <a:pt x="76" y="98"/>
                  </a:lnTo>
                  <a:lnTo>
                    <a:pt x="90" y="96"/>
                  </a:lnTo>
                  <a:lnTo>
                    <a:pt x="102" y="92"/>
                  </a:lnTo>
                  <a:lnTo>
                    <a:pt x="106" y="88"/>
                  </a:lnTo>
                  <a:lnTo>
                    <a:pt x="108" y="82"/>
                  </a:lnTo>
                  <a:lnTo>
                    <a:pt x="110" y="78"/>
                  </a:lnTo>
                  <a:lnTo>
                    <a:pt x="112" y="72"/>
                  </a:lnTo>
                  <a:lnTo>
                    <a:pt x="112" y="72"/>
                  </a:lnTo>
                  <a:lnTo>
                    <a:pt x="110" y="64"/>
                  </a:lnTo>
                  <a:lnTo>
                    <a:pt x="108" y="58"/>
                  </a:lnTo>
                  <a:lnTo>
                    <a:pt x="104" y="54"/>
                  </a:lnTo>
                  <a:lnTo>
                    <a:pt x="100" y="52"/>
                  </a:lnTo>
                  <a:lnTo>
                    <a:pt x="90" y="48"/>
                  </a:lnTo>
                  <a:lnTo>
                    <a:pt x="80" y="46"/>
                  </a:lnTo>
                  <a:lnTo>
                    <a:pt x="80" y="46"/>
                  </a:lnTo>
                  <a:lnTo>
                    <a:pt x="68" y="48"/>
                  </a:lnTo>
                  <a:lnTo>
                    <a:pt x="58" y="50"/>
                  </a:lnTo>
                  <a:lnTo>
                    <a:pt x="40" y="58"/>
                  </a:lnTo>
                  <a:lnTo>
                    <a:pt x="40" y="58"/>
                  </a:lnTo>
                  <a:lnTo>
                    <a:pt x="36" y="60"/>
                  </a:lnTo>
                  <a:lnTo>
                    <a:pt x="28" y="62"/>
                  </a:lnTo>
                  <a:lnTo>
                    <a:pt x="28" y="62"/>
                  </a:lnTo>
                  <a:lnTo>
                    <a:pt x="20" y="60"/>
                  </a:lnTo>
                  <a:lnTo>
                    <a:pt x="12" y="54"/>
                  </a:lnTo>
                  <a:lnTo>
                    <a:pt x="8" y="46"/>
                  </a:lnTo>
                  <a:lnTo>
                    <a:pt x="8" y="38"/>
                  </a:lnTo>
                  <a:lnTo>
                    <a:pt x="8" y="38"/>
                  </a:lnTo>
                  <a:lnTo>
                    <a:pt x="8" y="30"/>
                  </a:lnTo>
                  <a:lnTo>
                    <a:pt x="12" y="24"/>
                  </a:lnTo>
                  <a:lnTo>
                    <a:pt x="18" y="20"/>
                  </a:lnTo>
                  <a:lnTo>
                    <a:pt x="24" y="16"/>
                  </a:lnTo>
                  <a:lnTo>
                    <a:pt x="24" y="16"/>
                  </a:lnTo>
                  <a:lnTo>
                    <a:pt x="32" y="12"/>
                  </a:lnTo>
                  <a:lnTo>
                    <a:pt x="44" y="6"/>
                  </a:lnTo>
                  <a:lnTo>
                    <a:pt x="62" y="2"/>
                  </a:lnTo>
                  <a:lnTo>
                    <a:pt x="82" y="0"/>
                  </a:lnTo>
                  <a:lnTo>
                    <a:pt x="82" y="0"/>
                  </a:lnTo>
                  <a:lnTo>
                    <a:pt x="100" y="2"/>
                  </a:lnTo>
                  <a:lnTo>
                    <a:pt x="116" y="6"/>
                  </a:lnTo>
                  <a:lnTo>
                    <a:pt x="130" y="12"/>
                  </a:lnTo>
                  <a:lnTo>
                    <a:pt x="142" y="20"/>
                  </a:lnTo>
                  <a:lnTo>
                    <a:pt x="150" y="30"/>
                  </a:lnTo>
                  <a:lnTo>
                    <a:pt x="156" y="42"/>
                  </a:lnTo>
                  <a:lnTo>
                    <a:pt x="160" y="54"/>
                  </a:lnTo>
                  <a:lnTo>
                    <a:pt x="162" y="68"/>
                  </a:lnTo>
                  <a:lnTo>
                    <a:pt x="162" y="68"/>
                  </a:lnTo>
                  <a:lnTo>
                    <a:pt x="160" y="78"/>
                  </a:lnTo>
                  <a:lnTo>
                    <a:pt x="158" y="86"/>
                  </a:lnTo>
                  <a:lnTo>
                    <a:pt x="156" y="94"/>
                  </a:lnTo>
                  <a:lnTo>
                    <a:pt x="152" y="100"/>
                  </a:lnTo>
                  <a:lnTo>
                    <a:pt x="142" y="108"/>
                  </a:lnTo>
                  <a:lnTo>
                    <a:pt x="134" y="114"/>
                  </a:lnTo>
                  <a:lnTo>
                    <a:pt x="134" y="114"/>
                  </a:lnTo>
                  <a:lnTo>
                    <a:pt x="146" y="120"/>
                  </a:lnTo>
                  <a:lnTo>
                    <a:pt x="154" y="126"/>
                  </a:lnTo>
                  <a:lnTo>
                    <a:pt x="160" y="132"/>
                  </a:lnTo>
                  <a:lnTo>
                    <a:pt x="166" y="140"/>
                  </a:lnTo>
                  <a:lnTo>
                    <a:pt x="170" y="150"/>
                  </a:lnTo>
                  <a:lnTo>
                    <a:pt x="174" y="160"/>
                  </a:lnTo>
                  <a:lnTo>
                    <a:pt x="176" y="174"/>
                  </a:lnTo>
                  <a:lnTo>
                    <a:pt x="176" y="174"/>
                  </a:lnTo>
                  <a:lnTo>
                    <a:pt x="174" y="188"/>
                  </a:lnTo>
                  <a:lnTo>
                    <a:pt x="170" y="202"/>
                  </a:lnTo>
                  <a:lnTo>
                    <a:pt x="162" y="214"/>
                  </a:lnTo>
                  <a:lnTo>
                    <a:pt x="152" y="226"/>
                  </a:lnTo>
                  <a:lnTo>
                    <a:pt x="140" y="234"/>
                  </a:lnTo>
                  <a:lnTo>
                    <a:pt x="122" y="242"/>
                  </a:lnTo>
                  <a:lnTo>
                    <a:pt x="102" y="248"/>
                  </a:lnTo>
                  <a:lnTo>
                    <a:pt x="76" y="250"/>
                  </a:lnTo>
                  <a:lnTo>
                    <a:pt x="76" y="250"/>
                  </a:lnTo>
                  <a:lnTo>
                    <a:pt x="56" y="248"/>
                  </a:lnTo>
                  <a:lnTo>
                    <a:pt x="40" y="246"/>
                  </a:lnTo>
                  <a:lnTo>
                    <a:pt x="26" y="242"/>
                  </a:lnTo>
                  <a:lnTo>
                    <a:pt x="16" y="238"/>
                  </a:lnTo>
                  <a:lnTo>
                    <a:pt x="16" y="238"/>
                  </a:lnTo>
                  <a:lnTo>
                    <a:pt x="10" y="236"/>
                  </a:lnTo>
                  <a:lnTo>
                    <a:pt x="4" y="232"/>
                  </a:lnTo>
                  <a:lnTo>
                    <a:pt x="2" y="226"/>
                  </a:lnTo>
                  <a:lnTo>
                    <a:pt x="0" y="218"/>
                  </a:lnTo>
                  <a:lnTo>
                    <a:pt x="0" y="218"/>
                  </a:lnTo>
                  <a:lnTo>
                    <a:pt x="0" y="210"/>
                  </a:lnTo>
                  <a:lnTo>
                    <a:pt x="4" y="202"/>
                  </a:lnTo>
                  <a:lnTo>
                    <a:pt x="12" y="196"/>
                  </a:lnTo>
                  <a:lnTo>
                    <a:pt x="16" y="194"/>
                  </a:lnTo>
                  <a:lnTo>
                    <a:pt x="20" y="192"/>
                  </a:lnTo>
                  <a:lnTo>
                    <a:pt x="20" y="192"/>
                  </a:lnTo>
                  <a:lnTo>
                    <a:pt x="26" y="194"/>
                  </a:lnTo>
                  <a:lnTo>
                    <a:pt x="38" y="198"/>
                  </a:lnTo>
                  <a:lnTo>
                    <a:pt x="38" y="198"/>
                  </a:lnTo>
                  <a:lnTo>
                    <a:pt x="52" y="200"/>
                  </a:lnTo>
                  <a:lnTo>
                    <a:pt x="62" y="202"/>
                  </a:lnTo>
                  <a:lnTo>
                    <a:pt x="76" y="202"/>
                  </a:lnTo>
                  <a:lnTo>
                    <a:pt x="76" y="202"/>
                  </a:lnTo>
                  <a:lnTo>
                    <a:pt x="86" y="202"/>
                  </a:lnTo>
                  <a:lnTo>
                    <a:pt x="96" y="200"/>
                  </a:lnTo>
                  <a:lnTo>
                    <a:pt x="104" y="198"/>
                  </a:lnTo>
                  <a:lnTo>
                    <a:pt x="112" y="194"/>
                  </a:lnTo>
                  <a:lnTo>
                    <a:pt x="116" y="190"/>
                  </a:lnTo>
                  <a:lnTo>
                    <a:pt x="122" y="184"/>
                  </a:lnTo>
                  <a:lnTo>
                    <a:pt x="124" y="176"/>
                  </a:lnTo>
                  <a:lnTo>
                    <a:pt x="124" y="168"/>
                  </a:lnTo>
                  <a:lnTo>
                    <a:pt x="124" y="168"/>
                  </a:lnTo>
                  <a:lnTo>
                    <a:pt x="122" y="158"/>
                  </a:lnTo>
                  <a:lnTo>
                    <a:pt x="120" y="154"/>
                  </a:lnTo>
                  <a:lnTo>
                    <a:pt x="116" y="150"/>
                  </a:lnTo>
                  <a:lnTo>
                    <a:pt x="110" y="146"/>
                  </a:lnTo>
                  <a:lnTo>
                    <a:pt x="102" y="142"/>
                  </a:lnTo>
                  <a:lnTo>
                    <a:pt x="92" y="140"/>
                  </a:lnTo>
                  <a:lnTo>
                    <a:pt x="80" y="140"/>
                  </a:lnTo>
                  <a:lnTo>
                    <a:pt x="72"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3" name="テキスト ボックス 32"/>
          <p:cNvSpPr txBox="1"/>
          <p:nvPr/>
        </p:nvSpPr>
        <p:spPr>
          <a:xfrm>
            <a:off x="2548597" y="1146189"/>
            <a:ext cx="9641815" cy="775287"/>
          </a:xfrm>
          <a:prstGeom prst="rect">
            <a:avLst/>
          </a:prstGeom>
          <a:noFill/>
        </p:spPr>
        <p:txBody>
          <a:bodyPr wrap="none" lIns="0" tIns="0" rIns="0" bIns="0" rtlCol="0" anchor="t" anchorCtr="0">
            <a:noAutofit/>
          </a:bodyPr>
          <a:lstStyle/>
          <a:p>
            <a:r>
              <a:rPr lang="ja-JP" altLang="en-US" sz="4000" dirty="0">
                <a:solidFill>
                  <a:schemeClr val="accent1"/>
                </a:solidFill>
                <a:latin typeface="HGP創英角ｺﾞｼｯｸUB" pitchFamily="50" charset="-128"/>
                <a:ea typeface="HGP創英角ｺﾞｼｯｸUB" pitchFamily="50" charset="-128"/>
              </a:rPr>
              <a:t>「周囲の信頼できる人へ連絡・相談する」</a:t>
            </a:r>
          </a:p>
        </p:txBody>
      </p:sp>
      <p:sp>
        <p:nvSpPr>
          <p:cNvPr id="14" name="コンテンツ プレースホルダー 4"/>
          <p:cNvSpPr txBox="1">
            <a:spLocks/>
          </p:cNvSpPr>
          <p:nvPr/>
        </p:nvSpPr>
        <p:spPr>
          <a:xfrm>
            <a:off x="6959302" y="2421682"/>
            <a:ext cx="4621590" cy="581210"/>
          </a:xfrm>
          <a:prstGeom prst="rect">
            <a:avLst/>
          </a:prstGeom>
          <a:solidFill>
            <a:schemeClr val="accent1"/>
          </a:solidFill>
          <a:ln w="28575">
            <a:solidFill>
              <a:schemeClr val="accent1"/>
            </a:solidFill>
          </a:ln>
        </p:spPr>
        <p:txBody>
          <a:bodyPr vert="horz" lIns="0" tIns="0" rIns="0" bIns="36000" rtlCol="0" anchor="ctr" anchorCtr="0">
            <a:noAutofit/>
          </a:bodyPr>
          <a:lstStyle>
            <a:lvl1pPr marL="0" indent="0" algn="just" defTabSz="1088502" rtl="0" eaLnBrk="1" latinLnBrk="0" hangingPunct="1">
              <a:spcBef>
                <a:spcPct val="20000"/>
              </a:spcBef>
              <a:buFontTx/>
              <a:buNone/>
              <a:defRPr kumimoji="1" sz="2800" kern="1200">
                <a:solidFill>
                  <a:schemeClr val="accent1"/>
                </a:solidFill>
                <a:latin typeface="HGPｺﾞｼｯｸE" pitchFamily="50" charset="-128"/>
                <a:ea typeface="HGPｺﾞｼｯｸE" pitchFamily="50" charset="-128"/>
                <a:cs typeface="+mn-cs"/>
              </a:defRPr>
            </a:lvl1pPr>
            <a:lvl2pPr marL="360363" indent="-6350" algn="just" defTabSz="1088502" rtl="0" eaLnBrk="1" latinLnBrk="0" hangingPunct="1">
              <a:spcBef>
                <a:spcPct val="20000"/>
              </a:spcBef>
              <a:buFontTx/>
              <a:buNone/>
              <a:defRPr kumimoji="1" sz="2200" kern="1200">
                <a:solidFill>
                  <a:schemeClr val="tx1"/>
                </a:solidFill>
                <a:latin typeface="HG丸ｺﾞｼｯｸM-PRO" pitchFamily="50" charset="-128"/>
                <a:ea typeface="HG丸ｺﾞｼｯｸM-PRO" pitchFamily="50" charset="-128"/>
                <a:cs typeface="+mn-cs"/>
              </a:defRPr>
            </a:lvl2pPr>
            <a:lvl3pPr marL="354013" indent="0" algn="just" defTabSz="1088502" rtl="0" eaLnBrk="1" latinLnBrk="0" hangingPunct="1">
              <a:spcBef>
                <a:spcPct val="20000"/>
              </a:spcBef>
              <a:buFontTx/>
              <a:buNone/>
              <a:defRPr kumimoji="1" sz="2000" kern="1200">
                <a:solidFill>
                  <a:schemeClr val="tx1"/>
                </a:solidFill>
                <a:latin typeface="+mn-ea"/>
                <a:ea typeface="+mn-ea"/>
                <a:cs typeface="+mn-cs"/>
              </a:defRPr>
            </a:lvl3pPr>
            <a:lvl4pPr marL="1904878" indent="-272125" algn="just"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4pPr>
            <a:lvl5pPr marL="2449129" indent="-272125" algn="just"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9pPr>
          </a:lstStyle>
          <a:p>
            <a:pPr marL="717550" lvl="1" indent="-352425"/>
            <a:r>
              <a:rPr lang="ja-JP" altLang="en-US" sz="2400" dirty="0">
                <a:solidFill>
                  <a:schemeClr val="bg1"/>
                </a:solidFill>
                <a:latin typeface="HGPｺﾞｼｯｸE" pitchFamily="50" charset="-128"/>
                <a:ea typeface="HGPｺﾞｼｯｸE" pitchFamily="50" charset="-128"/>
              </a:rPr>
              <a:t>専門機関</a:t>
            </a:r>
          </a:p>
        </p:txBody>
      </p:sp>
      <p:sp>
        <p:nvSpPr>
          <p:cNvPr id="3" name="角丸四角形 2"/>
          <p:cNvSpPr/>
          <p:nvPr/>
        </p:nvSpPr>
        <p:spPr>
          <a:xfrm>
            <a:off x="1919105" y="2421682"/>
            <a:ext cx="864889" cy="3816424"/>
          </a:xfrm>
          <a:prstGeom prst="roundRect">
            <a:avLst/>
          </a:prstGeom>
        </p:spPr>
        <p:style>
          <a:lnRef idx="0">
            <a:schemeClr val="accent1"/>
          </a:lnRef>
          <a:fillRef idx="3">
            <a:schemeClr val="accent1"/>
          </a:fillRef>
          <a:effectRef idx="3">
            <a:schemeClr val="accent1"/>
          </a:effectRef>
          <a:fontRef idx="minor">
            <a:schemeClr val="lt1"/>
          </a:fontRef>
        </p:style>
        <p:txBody>
          <a:bodyPr vert="eaVert" lIns="0" tIns="0" rIns="0" bIns="0" rtlCol="0" anchor="ctr"/>
          <a:lstStyle/>
          <a:p>
            <a:pPr algn="ctr"/>
            <a:r>
              <a:rPr kumimoji="1" lang="ja-JP" altLang="en-US" sz="3200" dirty="0">
                <a:latin typeface="HGPｺﾞｼｯｸE" pitchFamily="50" charset="-128"/>
                <a:ea typeface="HGPｺﾞｼｯｸE" pitchFamily="50" charset="-128"/>
              </a:rPr>
              <a:t>子ども</a:t>
            </a:r>
          </a:p>
        </p:txBody>
      </p:sp>
      <p:sp>
        <p:nvSpPr>
          <p:cNvPr id="16" name="角丸四角形 15"/>
          <p:cNvSpPr/>
          <p:nvPr/>
        </p:nvSpPr>
        <p:spPr>
          <a:xfrm>
            <a:off x="4151554" y="2421682"/>
            <a:ext cx="1440160" cy="3816424"/>
          </a:xfrm>
          <a:prstGeom prst="roundRect">
            <a:avLst>
              <a:gd name="adj" fmla="val 10620"/>
            </a:avLst>
          </a:prstGeom>
        </p:spPr>
        <p:style>
          <a:lnRef idx="0">
            <a:schemeClr val="accent1"/>
          </a:lnRef>
          <a:fillRef idx="3">
            <a:schemeClr val="accent1"/>
          </a:fillRef>
          <a:effectRef idx="3">
            <a:schemeClr val="accent1"/>
          </a:effectRef>
          <a:fontRef idx="minor">
            <a:schemeClr val="lt1"/>
          </a:fontRef>
        </p:style>
        <p:txBody>
          <a:bodyPr vert="eaVert" lIns="0" tIns="252000" rIns="0" bIns="0" rtlCol="0" anchor="ctr"/>
          <a:lstStyle/>
          <a:p>
            <a:r>
              <a:rPr kumimoji="1" lang="ja-JP" altLang="en-US" sz="3200" dirty="0">
                <a:latin typeface="HGPｺﾞｼｯｸE" pitchFamily="50" charset="-128"/>
                <a:ea typeface="HGPｺﾞｼｯｸE" pitchFamily="50" charset="-128"/>
              </a:rPr>
              <a:t>周囲の</a:t>
            </a:r>
            <a:br>
              <a:rPr kumimoji="1" lang="en-US" altLang="ja-JP" sz="3200" dirty="0">
                <a:latin typeface="HGPｺﾞｼｯｸE" pitchFamily="50" charset="-128"/>
                <a:ea typeface="HGPｺﾞｼｯｸE" pitchFamily="50" charset="-128"/>
              </a:rPr>
            </a:br>
            <a:r>
              <a:rPr kumimoji="1" lang="ja-JP" altLang="en-US" sz="3200" dirty="0">
                <a:latin typeface="HGPｺﾞｼｯｸE" pitchFamily="50" charset="-128"/>
                <a:ea typeface="HGPｺﾞｼｯｸE" pitchFamily="50" charset="-128"/>
              </a:rPr>
              <a:t>信頼できる大人</a:t>
            </a:r>
            <a:br>
              <a:rPr kumimoji="1" lang="en-US" altLang="ja-JP" sz="3200" dirty="0">
                <a:latin typeface="HGPｺﾞｼｯｸE" pitchFamily="50" charset="-128"/>
                <a:ea typeface="HGPｺﾞｼｯｸE" pitchFamily="50" charset="-128"/>
              </a:rPr>
            </a:br>
            <a:r>
              <a:rPr kumimoji="1" lang="ja-JP" altLang="en-US" sz="1800" dirty="0">
                <a:latin typeface="HGPｺﾞｼｯｸE" pitchFamily="50" charset="-128"/>
                <a:ea typeface="HGPｺﾞｼｯｸE" pitchFamily="50" charset="-128"/>
              </a:rPr>
              <a:t>（保護者や学校の先生など）</a:t>
            </a:r>
          </a:p>
        </p:txBody>
      </p:sp>
      <p:sp>
        <p:nvSpPr>
          <p:cNvPr id="6" name="爆発 2 5"/>
          <p:cNvSpPr/>
          <p:nvPr/>
        </p:nvSpPr>
        <p:spPr>
          <a:xfrm>
            <a:off x="524394" y="1861605"/>
            <a:ext cx="2518800" cy="2232248"/>
          </a:xfrm>
          <a:prstGeom prst="irregularSeal2">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2800" dirty="0">
                <a:solidFill>
                  <a:srgbClr val="FFFF00"/>
                </a:solidFill>
                <a:latin typeface="HGP創英角ｺﾞｼｯｸUB" pitchFamily="50" charset="-128"/>
                <a:ea typeface="HGP創英角ｺﾞｼｯｸUB" pitchFamily="50" charset="-128"/>
              </a:rPr>
              <a:t>トラブル</a:t>
            </a:r>
            <a:endParaRPr kumimoji="1" lang="en-US" altLang="ja-JP" sz="2800" dirty="0">
              <a:solidFill>
                <a:srgbClr val="FFFF00"/>
              </a:solidFill>
              <a:latin typeface="HGP創英角ｺﾞｼｯｸUB" pitchFamily="50" charset="-128"/>
              <a:ea typeface="HGP創英角ｺﾞｼｯｸUB" pitchFamily="50" charset="-128"/>
            </a:endParaRPr>
          </a:p>
          <a:p>
            <a:pPr algn="ctr"/>
            <a:r>
              <a:rPr lang="ja-JP" altLang="en-US" sz="2800" dirty="0">
                <a:solidFill>
                  <a:srgbClr val="FFFF00"/>
                </a:solidFill>
                <a:latin typeface="HGP創英角ｺﾞｼｯｸUB" pitchFamily="50" charset="-128"/>
                <a:ea typeface="HGP創英角ｺﾞｼｯｸUB" pitchFamily="50" charset="-128"/>
              </a:rPr>
              <a:t>発生</a:t>
            </a:r>
            <a:endParaRPr kumimoji="1" lang="ja-JP" altLang="en-US" sz="2800" dirty="0">
              <a:solidFill>
                <a:srgbClr val="FFFF00"/>
              </a:solidFill>
              <a:latin typeface="HGP創英角ｺﾞｼｯｸUB" pitchFamily="50" charset="-128"/>
              <a:ea typeface="HGP創英角ｺﾞｼｯｸUB" pitchFamily="50" charset="-128"/>
            </a:endParaRPr>
          </a:p>
        </p:txBody>
      </p:sp>
      <p:grpSp>
        <p:nvGrpSpPr>
          <p:cNvPr id="8" name="グループ化 7"/>
          <p:cNvGrpSpPr/>
          <p:nvPr/>
        </p:nvGrpSpPr>
        <p:grpSpPr>
          <a:xfrm>
            <a:off x="2856568" y="3822061"/>
            <a:ext cx="1256812" cy="1015663"/>
            <a:chOff x="2856568" y="3822061"/>
            <a:chExt cx="1256812" cy="1015663"/>
          </a:xfrm>
        </p:grpSpPr>
        <p:sp>
          <p:nvSpPr>
            <p:cNvPr id="25" name="下矢印 24"/>
            <p:cNvSpPr/>
            <p:nvPr/>
          </p:nvSpPr>
          <p:spPr>
            <a:xfrm rot="16200000">
              <a:off x="3088930" y="3701488"/>
              <a:ext cx="792088" cy="1256812"/>
            </a:xfrm>
            <a:prstGeom prst="downArrow">
              <a:avLst>
                <a:gd name="adj1" fmla="val 54276"/>
                <a:gd name="adj2" fmla="val 50458"/>
              </a:avLst>
            </a:prstGeom>
            <a:gradFill flip="none" rotWithShape="1">
              <a:gsLst>
                <a:gs pos="60000">
                  <a:srgbClr val="FFC000"/>
                </a:gs>
                <a:gs pos="100000">
                  <a:srgbClr val="FFC000">
                    <a:lumMod val="0"/>
                    <a:lumOff val="100000"/>
                  </a:srgbClr>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ja-JP" altLang="en-US" dirty="0"/>
            </a:p>
          </p:txBody>
        </p:sp>
        <p:sp>
          <p:nvSpPr>
            <p:cNvPr id="7" name="テキスト ボックス 6"/>
            <p:cNvSpPr txBox="1"/>
            <p:nvPr/>
          </p:nvSpPr>
          <p:spPr>
            <a:xfrm>
              <a:off x="2999425" y="3822061"/>
              <a:ext cx="738664" cy="1015663"/>
            </a:xfrm>
            <a:prstGeom prst="rect">
              <a:avLst/>
            </a:prstGeom>
            <a:noFill/>
          </p:spPr>
          <p:txBody>
            <a:bodyPr vert="eaVert" wrap="none" rtlCol="0">
              <a:spAutoFit/>
            </a:bodyPr>
            <a:lstStyle/>
            <a:p>
              <a:r>
                <a:rPr kumimoji="1" lang="ja-JP" altLang="en-US" sz="3600" dirty="0">
                  <a:solidFill>
                    <a:schemeClr val="accent6"/>
                  </a:solidFill>
                  <a:latin typeface="HGP創英角ｺﾞｼｯｸUB" pitchFamily="50" charset="-128"/>
                  <a:ea typeface="HGP創英角ｺﾞｼｯｸUB" pitchFamily="50" charset="-128"/>
                </a:rPr>
                <a:t>相談</a:t>
              </a:r>
            </a:p>
          </p:txBody>
        </p:sp>
      </p:grpSp>
      <p:grpSp>
        <p:nvGrpSpPr>
          <p:cNvPr id="27" name="グループ化 26"/>
          <p:cNvGrpSpPr/>
          <p:nvPr/>
        </p:nvGrpSpPr>
        <p:grpSpPr>
          <a:xfrm>
            <a:off x="5657825" y="3822061"/>
            <a:ext cx="1256812" cy="1015663"/>
            <a:chOff x="2856568" y="3822061"/>
            <a:chExt cx="1256812" cy="1015663"/>
          </a:xfrm>
        </p:grpSpPr>
        <p:sp>
          <p:nvSpPr>
            <p:cNvPr id="28" name="下矢印 27"/>
            <p:cNvSpPr/>
            <p:nvPr/>
          </p:nvSpPr>
          <p:spPr>
            <a:xfrm rot="16200000">
              <a:off x="3088930" y="3701488"/>
              <a:ext cx="792088" cy="1256812"/>
            </a:xfrm>
            <a:prstGeom prst="downArrow">
              <a:avLst>
                <a:gd name="adj1" fmla="val 54276"/>
                <a:gd name="adj2" fmla="val 50458"/>
              </a:avLst>
            </a:prstGeom>
            <a:gradFill flip="none" rotWithShape="1">
              <a:gsLst>
                <a:gs pos="60000">
                  <a:srgbClr val="FFC000"/>
                </a:gs>
                <a:gs pos="100000">
                  <a:srgbClr val="FFC000">
                    <a:lumMod val="0"/>
                    <a:lumOff val="100000"/>
                  </a:srgbClr>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ja-JP" altLang="en-US" dirty="0"/>
            </a:p>
          </p:txBody>
        </p:sp>
        <p:sp>
          <p:nvSpPr>
            <p:cNvPr id="29" name="テキスト ボックス 28"/>
            <p:cNvSpPr txBox="1"/>
            <p:nvPr/>
          </p:nvSpPr>
          <p:spPr>
            <a:xfrm>
              <a:off x="2999425" y="3822061"/>
              <a:ext cx="738664" cy="1015663"/>
            </a:xfrm>
            <a:prstGeom prst="rect">
              <a:avLst/>
            </a:prstGeom>
            <a:noFill/>
          </p:spPr>
          <p:txBody>
            <a:bodyPr vert="eaVert" wrap="none" rtlCol="0">
              <a:spAutoFit/>
            </a:bodyPr>
            <a:lstStyle/>
            <a:p>
              <a:r>
                <a:rPr kumimoji="1" lang="ja-JP" altLang="en-US" sz="3600" dirty="0">
                  <a:solidFill>
                    <a:schemeClr val="accent6"/>
                  </a:solidFill>
                  <a:latin typeface="HGP創英角ｺﾞｼｯｸUB" pitchFamily="50" charset="-128"/>
                  <a:ea typeface="HGP創英角ｺﾞｼｯｸUB" pitchFamily="50" charset="-128"/>
                </a:rPr>
                <a:t>相談</a:t>
              </a:r>
            </a:p>
          </p:txBody>
        </p:sp>
      </p:grpSp>
    </p:spTree>
    <p:extLst>
      <p:ext uri="{BB962C8B-B14F-4D97-AF65-F5344CB8AC3E}">
        <p14:creationId xmlns:p14="http://schemas.microsoft.com/office/powerpoint/2010/main" val="32492728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16</a:t>
            </a:r>
            <a:r>
              <a:rPr lang="ja-JP" altLang="en-US" dirty="0" err="1"/>
              <a:t>．</a:t>
            </a:r>
            <a:r>
              <a:rPr lang="ja-JP" altLang="en-US" dirty="0"/>
              <a:t>相談窓口①</a:t>
            </a:r>
            <a:endParaRPr lang="en-US" altLang="ja-JP" dirty="0"/>
          </a:p>
        </p:txBody>
      </p:sp>
      <p:sp>
        <p:nvSpPr>
          <p:cNvPr id="5" name="コンテンツ プレースホルダー 4"/>
          <p:cNvSpPr>
            <a:spLocks noGrp="1"/>
          </p:cNvSpPr>
          <p:nvPr>
            <p:ph idx="1"/>
          </p:nvPr>
        </p:nvSpPr>
        <p:spPr/>
        <p:txBody>
          <a:bodyPr vert="horz" lIns="0" tIns="0" rIns="0" bIns="0" rtlCol="0">
            <a:noAutofit/>
          </a:bodyPr>
          <a:lstStyle/>
          <a:p>
            <a:pPr algn="l" defTabSz="1066800">
              <a:tabLst>
                <a:tab pos="10853738" algn="r"/>
              </a:tabLst>
            </a:pPr>
            <a:r>
              <a:rPr lang="ja-JP" altLang="en-US" dirty="0">
                <a:solidFill>
                  <a:schemeClr val="accent4"/>
                </a:solidFill>
              </a:rPr>
              <a:t>■人権，いじめに関すること</a:t>
            </a:r>
          </a:p>
          <a:p>
            <a:pPr marL="627063" lvl="1" indent="-273050" algn="l" defTabSz="1066800">
              <a:tabLst>
                <a:tab pos="10853738" algn="r"/>
              </a:tabLst>
            </a:pPr>
            <a:r>
              <a:rPr lang="ja-JP" altLang="en-US" sz="3500" dirty="0">
                <a:solidFill>
                  <a:schemeClr val="tx2"/>
                </a:solidFill>
                <a:latin typeface="HGPｺﾞｼｯｸE" pitchFamily="50" charset="-128"/>
                <a:ea typeface="HGPｺﾞｼｯｸE" pitchFamily="50" charset="-128"/>
              </a:rPr>
              <a:t>・文部科学省　</a:t>
            </a:r>
            <a:r>
              <a:rPr lang="en-US" altLang="ja-JP" sz="3500" dirty="0">
                <a:solidFill>
                  <a:schemeClr val="tx2"/>
                </a:solidFill>
                <a:latin typeface="HGPｺﾞｼｯｸE" pitchFamily="50" charset="-128"/>
                <a:ea typeface="HGPｺﾞｼｯｸE" pitchFamily="50" charset="-128"/>
              </a:rPr>
              <a:t>24</a:t>
            </a:r>
            <a:r>
              <a:rPr lang="ja-JP" altLang="en-US" sz="3500" dirty="0">
                <a:solidFill>
                  <a:schemeClr val="tx2"/>
                </a:solidFill>
                <a:latin typeface="HGPｺﾞｼｯｸE" pitchFamily="50" charset="-128"/>
                <a:ea typeface="HGPｺﾞｼｯｸE" pitchFamily="50" charset="-128"/>
              </a:rPr>
              <a:t>時間子供</a:t>
            </a:r>
            <a:r>
              <a:rPr lang="en-US" altLang="ja-JP" sz="3500" dirty="0">
                <a:solidFill>
                  <a:schemeClr val="tx2"/>
                </a:solidFill>
                <a:latin typeface="HGPｺﾞｼｯｸE" pitchFamily="50" charset="-128"/>
                <a:ea typeface="HGPｺﾞｼｯｸE" pitchFamily="50" charset="-128"/>
              </a:rPr>
              <a:t>SOS</a:t>
            </a:r>
            <a:r>
              <a:rPr lang="ja-JP" altLang="en-US" sz="3500" dirty="0">
                <a:solidFill>
                  <a:schemeClr val="tx2"/>
                </a:solidFill>
                <a:latin typeface="HGPｺﾞｼｯｸE" pitchFamily="50" charset="-128"/>
                <a:ea typeface="HGPｺﾞｼｯｸE" pitchFamily="50" charset="-128"/>
              </a:rPr>
              <a:t>ダイヤル</a:t>
            </a:r>
            <a:r>
              <a:rPr lang="en-US" altLang="ja-JP" sz="3500" dirty="0">
                <a:solidFill>
                  <a:schemeClr val="tx2"/>
                </a:solidFill>
                <a:latin typeface="HGPｺﾞｼｯｸE" pitchFamily="50" charset="-128"/>
                <a:ea typeface="HGPｺﾞｼｯｸE" pitchFamily="50" charset="-128"/>
              </a:rPr>
              <a:t>	</a:t>
            </a:r>
            <a:r>
              <a:rPr lang="en-US" altLang="ja-JP" sz="3000" dirty="0">
                <a:solidFill>
                  <a:schemeClr val="tx2"/>
                </a:solidFill>
                <a:latin typeface="HGPｺﾞｼｯｸE" pitchFamily="50" charset="-128"/>
                <a:ea typeface="HGPｺﾞｼｯｸE" pitchFamily="50" charset="-128"/>
              </a:rPr>
              <a:t>0120-0-78310</a:t>
            </a:r>
            <a:endParaRPr lang="ja-JP" altLang="en-US" sz="3000" dirty="0">
              <a:solidFill>
                <a:schemeClr val="tx2"/>
              </a:solidFill>
              <a:latin typeface="HGPｺﾞｼｯｸE" pitchFamily="50" charset="-128"/>
              <a:ea typeface="HGPｺﾞｼｯｸE" pitchFamily="50" charset="-128"/>
            </a:endParaRPr>
          </a:p>
          <a:p>
            <a:pPr marL="627063" lvl="1" indent="-273050" algn="l" defTabSz="1066800">
              <a:tabLst>
                <a:tab pos="10853738" algn="r"/>
              </a:tabLst>
            </a:pPr>
            <a:r>
              <a:rPr lang="ja-JP" altLang="en-US" sz="3500" dirty="0">
                <a:solidFill>
                  <a:schemeClr val="tx2"/>
                </a:solidFill>
                <a:latin typeface="HGPｺﾞｼｯｸE" pitchFamily="50" charset="-128"/>
                <a:ea typeface="HGPｺﾞｼｯｸE" pitchFamily="50" charset="-128"/>
              </a:rPr>
              <a:t>・法務局・地方法務局　</a:t>
            </a:r>
            <a:br>
              <a:rPr lang="en-US" altLang="ja-JP" sz="3500" dirty="0">
                <a:solidFill>
                  <a:schemeClr val="tx2"/>
                </a:solidFill>
                <a:latin typeface="HGPｺﾞｼｯｸE" pitchFamily="50" charset="-128"/>
                <a:ea typeface="HGPｺﾞｼｯｸE" pitchFamily="50" charset="-128"/>
              </a:rPr>
            </a:br>
            <a:r>
              <a:rPr lang="ja-JP" altLang="en-US" sz="3500" dirty="0">
                <a:solidFill>
                  <a:schemeClr val="tx2"/>
                </a:solidFill>
                <a:latin typeface="HGPｺﾞｼｯｸE" pitchFamily="50" charset="-128"/>
                <a:ea typeface="HGPｺﾞｼｯｸE" pitchFamily="50" charset="-128"/>
              </a:rPr>
              <a:t>子どもの人権</a:t>
            </a:r>
            <a:r>
              <a:rPr lang="en-US" altLang="ja-JP" sz="3500" dirty="0">
                <a:solidFill>
                  <a:schemeClr val="tx2"/>
                </a:solidFill>
                <a:latin typeface="HGPｺﾞｼｯｸE" pitchFamily="50" charset="-128"/>
                <a:ea typeface="HGPｺﾞｼｯｸE" pitchFamily="50" charset="-128"/>
              </a:rPr>
              <a:t>110</a:t>
            </a:r>
            <a:r>
              <a:rPr lang="ja-JP" altLang="en-US" sz="3500" dirty="0">
                <a:solidFill>
                  <a:schemeClr val="tx2"/>
                </a:solidFill>
                <a:latin typeface="HGPｺﾞｼｯｸE" pitchFamily="50" charset="-128"/>
                <a:ea typeface="HGPｺﾞｼｯｸE" pitchFamily="50" charset="-128"/>
              </a:rPr>
              <a:t>番</a:t>
            </a:r>
            <a:r>
              <a:rPr lang="en-US" altLang="ja-JP" sz="3500" dirty="0">
                <a:solidFill>
                  <a:schemeClr val="tx2"/>
                </a:solidFill>
                <a:latin typeface="HGPｺﾞｼｯｸE" pitchFamily="50" charset="-128"/>
                <a:ea typeface="HGPｺﾞｼｯｸE" pitchFamily="50" charset="-128"/>
              </a:rPr>
              <a:t>	</a:t>
            </a:r>
            <a:r>
              <a:rPr lang="en-US" altLang="ja-JP" sz="3000" dirty="0">
                <a:solidFill>
                  <a:schemeClr val="tx2"/>
                </a:solidFill>
                <a:latin typeface="HGPｺﾞｼｯｸE" pitchFamily="50" charset="-128"/>
                <a:ea typeface="HGPｺﾞｼｯｸE" pitchFamily="50" charset="-128"/>
              </a:rPr>
              <a:t>0120-007-110</a:t>
            </a:r>
            <a:endParaRPr lang="ja-JP" altLang="en-US" sz="3000" dirty="0">
              <a:solidFill>
                <a:schemeClr val="tx2"/>
              </a:solidFill>
              <a:latin typeface="HGPｺﾞｼｯｸE" pitchFamily="50" charset="-128"/>
              <a:ea typeface="HGPｺﾞｼｯｸE" pitchFamily="50" charset="-128"/>
            </a:endParaRPr>
          </a:p>
          <a:p>
            <a:pPr marL="627063" lvl="1" indent="-273050" algn="l" defTabSz="1066800">
              <a:tabLst>
                <a:tab pos="10853738" algn="r"/>
              </a:tabLst>
            </a:pPr>
            <a:r>
              <a:rPr lang="ja-JP" altLang="en-US" sz="3500" dirty="0">
                <a:solidFill>
                  <a:schemeClr val="tx2"/>
                </a:solidFill>
                <a:latin typeface="HGPｺﾞｼｯｸE" pitchFamily="50" charset="-128"/>
                <a:ea typeface="HGPｺﾞｼｯｸE" pitchFamily="50" charset="-128"/>
              </a:rPr>
              <a:t>・岐阜県　人権啓発センター</a:t>
            </a:r>
            <a:r>
              <a:rPr lang="en-US" altLang="ja-JP" sz="3500" dirty="0">
                <a:solidFill>
                  <a:schemeClr val="tx2"/>
                </a:solidFill>
                <a:latin typeface="HGPｺﾞｼｯｸE" pitchFamily="50" charset="-128"/>
                <a:ea typeface="HGPｺﾞｼｯｸE" pitchFamily="50" charset="-128"/>
              </a:rPr>
              <a:t>	</a:t>
            </a:r>
            <a:r>
              <a:rPr lang="en-US" altLang="ja-JP" sz="3000" dirty="0">
                <a:solidFill>
                  <a:schemeClr val="tx2"/>
                </a:solidFill>
                <a:latin typeface="HGPｺﾞｼｯｸE" pitchFamily="50" charset="-128"/>
                <a:ea typeface="HGPｺﾞｼｯｸE" pitchFamily="50" charset="-128"/>
              </a:rPr>
              <a:t>058-272-8252</a:t>
            </a:r>
          </a:p>
          <a:p>
            <a:pPr marL="627063" lvl="1" indent="-273050" algn="l" defTabSz="1066800">
              <a:tabLst>
                <a:tab pos="10853738" algn="r"/>
              </a:tabLst>
            </a:pPr>
            <a:r>
              <a:rPr lang="ja-JP" altLang="en-US" sz="3500" dirty="0">
                <a:solidFill>
                  <a:schemeClr val="tx2"/>
                </a:solidFill>
                <a:latin typeface="HGPｺﾞｼｯｸE" pitchFamily="50" charset="-128"/>
                <a:ea typeface="HGPｺﾞｼｯｸE" pitchFamily="50" charset="-128"/>
              </a:rPr>
              <a:t>・岐阜県教育委員会</a:t>
            </a:r>
            <a:br>
              <a:rPr lang="en-US" altLang="ja-JP" sz="3500" dirty="0">
                <a:solidFill>
                  <a:schemeClr val="tx2"/>
                </a:solidFill>
                <a:latin typeface="HGPｺﾞｼｯｸE" pitchFamily="50" charset="-128"/>
                <a:ea typeface="HGPｺﾞｼｯｸE" pitchFamily="50" charset="-128"/>
              </a:rPr>
            </a:br>
            <a:r>
              <a:rPr lang="ja-JP" altLang="en-US" sz="3500" dirty="0">
                <a:solidFill>
                  <a:schemeClr val="tx2"/>
                </a:solidFill>
                <a:latin typeface="HGPｺﾞｼｯｸE" pitchFamily="50" charset="-128"/>
                <a:ea typeface="HGPｺﾞｼｯｸE" pitchFamily="50" charset="-128"/>
              </a:rPr>
              <a:t>学校安全課教育相談係</a:t>
            </a:r>
            <a:r>
              <a:rPr lang="en-US" altLang="ja-JP" sz="3500" dirty="0">
                <a:solidFill>
                  <a:schemeClr val="tx2"/>
                </a:solidFill>
                <a:latin typeface="HGPｺﾞｼｯｸE" pitchFamily="50" charset="-128"/>
                <a:ea typeface="HGPｺﾞｼｯｸE" pitchFamily="50" charset="-128"/>
              </a:rPr>
              <a:t>	</a:t>
            </a:r>
            <a:r>
              <a:rPr lang="en-US" altLang="ja-JP" sz="3000" dirty="0">
                <a:solidFill>
                  <a:schemeClr val="tx2"/>
                </a:solidFill>
                <a:latin typeface="HGPｺﾞｼｯｸE" pitchFamily="50" charset="-128"/>
                <a:ea typeface="HGPｺﾞｼｯｸE" pitchFamily="50" charset="-128"/>
              </a:rPr>
              <a:t>058-271-3328</a:t>
            </a:r>
          </a:p>
          <a:p>
            <a:pPr marL="627063" lvl="1" indent="-273050" algn="l" defTabSz="1066800">
              <a:tabLst>
                <a:tab pos="10853738" algn="r"/>
              </a:tabLst>
            </a:pPr>
            <a:r>
              <a:rPr lang="ja-JP" altLang="en-US" sz="3500" dirty="0">
                <a:solidFill>
                  <a:schemeClr val="tx2"/>
                </a:solidFill>
                <a:latin typeface="HGPｺﾞｼｯｸE" pitchFamily="50" charset="-128"/>
                <a:ea typeface="HGPｺﾞｼｯｸE" pitchFamily="50" charset="-128"/>
              </a:rPr>
              <a:t>・教育相談ほほえみダイヤル</a:t>
            </a:r>
            <a:r>
              <a:rPr lang="en-US" altLang="ja-JP" sz="3000" dirty="0">
                <a:solidFill>
                  <a:schemeClr val="tx2"/>
                </a:solidFill>
                <a:latin typeface="HGPｺﾞｼｯｸE" pitchFamily="50" charset="-128"/>
                <a:ea typeface="HGPｺﾞｼｯｸE" pitchFamily="50" charset="-128"/>
              </a:rPr>
              <a:t>	0120-745-070</a:t>
            </a:r>
          </a:p>
          <a:p>
            <a:pPr marL="627063" lvl="1" indent="-273050" algn="l" defTabSz="1066800">
              <a:tabLst>
                <a:tab pos="10853738" algn="r"/>
              </a:tabLst>
            </a:pPr>
            <a:r>
              <a:rPr lang="ja-JP" altLang="en-US" sz="3500" dirty="0">
                <a:solidFill>
                  <a:schemeClr val="tx2"/>
                </a:solidFill>
                <a:latin typeface="HGPｺﾞｼｯｸE" pitchFamily="50" charset="-128"/>
                <a:ea typeface="HGPｺﾞｼｯｸE" pitchFamily="50" charset="-128"/>
              </a:rPr>
              <a:t>・岐阜県　青少年</a:t>
            </a:r>
            <a:r>
              <a:rPr lang="en-US" altLang="ja-JP" sz="3500" dirty="0">
                <a:solidFill>
                  <a:schemeClr val="tx2"/>
                </a:solidFill>
                <a:latin typeface="HGPｺﾞｼｯｸE" pitchFamily="50" charset="-128"/>
                <a:ea typeface="HGPｺﾞｼｯｸE" pitchFamily="50" charset="-128"/>
              </a:rPr>
              <a:t>SOS</a:t>
            </a:r>
            <a:r>
              <a:rPr lang="ja-JP" altLang="en-US" sz="3500" dirty="0">
                <a:solidFill>
                  <a:schemeClr val="tx2"/>
                </a:solidFill>
                <a:latin typeface="HGPｺﾞｼｯｸE" pitchFamily="50" charset="-128"/>
                <a:ea typeface="HGPｺﾞｼｯｸE" pitchFamily="50" charset="-128"/>
              </a:rPr>
              <a:t>センター</a:t>
            </a:r>
            <a:r>
              <a:rPr lang="en-US" altLang="ja-JP" sz="3500" dirty="0">
                <a:solidFill>
                  <a:schemeClr val="tx2"/>
                </a:solidFill>
                <a:latin typeface="HGPｺﾞｼｯｸE" pitchFamily="50" charset="-128"/>
                <a:ea typeface="HGPｺﾞｼｯｸE" pitchFamily="50" charset="-128"/>
              </a:rPr>
              <a:t>	</a:t>
            </a:r>
            <a:r>
              <a:rPr lang="en-US" altLang="ja-JP" sz="3000" dirty="0">
                <a:solidFill>
                  <a:schemeClr val="tx2"/>
                </a:solidFill>
                <a:latin typeface="HGPｺﾞｼｯｸE" pitchFamily="50" charset="-128"/>
                <a:ea typeface="HGPｺﾞｼｯｸE" pitchFamily="50" charset="-128"/>
              </a:rPr>
              <a:t>0120-247-505</a:t>
            </a:r>
            <a:endParaRPr lang="ja-JP" altLang="en-US" sz="3000" dirty="0">
              <a:solidFill>
                <a:schemeClr val="tx2"/>
              </a:solidFill>
              <a:latin typeface="HGPｺﾞｼｯｸE" pitchFamily="50" charset="-128"/>
              <a:ea typeface="HGPｺﾞｼｯｸE" pitchFamily="50" charset="-128"/>
            </a:endParaRPr>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52</a:t>
            </a:fld>
            <a:endParaRPr lang="ja-JP" altLang="en-US" dirty="0"/>
          </a:p>
        </p:txBody>
      </p:sp>
    </p:spTree>
    <p:extLst>
      <p:ext uri="{BB962C8B-B14F-4D97-AF65-F5344CB8AC3E}">
        <p14:creationId xmlns:p14="http://schemas.microsoft.com/office/powerpoint/2010/main" val="917614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17</a:t>
            </a:r>
            <a:r>
              <a:rPr lang="ja-JP" altLang="en-US" dirty="0" err="1"/>
              <a:t>．</a:t>
            </a:r>
            <a:r>
              <a:rPr lang="ja-JP" altLang="en-US" dirty="0"/>
              <a:t>相談窓口②</a:t>
            </a:r>
          </a:p>
        </p:txBody>
      </p:sp>
      <p:sp>
        <p:nvSpPr>
          <p:cNvPr id="3" name="コンテンツ プレースホルダー 2"/>
          <p:cNvSpPr>
            <a:spLocks noGrp="1"/>
          </p:cNvSpPr>
          <p:nvPr>
            <p:ph idx="1"/>
          </p:nvPr>
        </p:nvSpPr>
        <p:spPr>
          <a:xfrm>
            <a:off x="609521" y="1046748"/>
            <a:ext cx="11102309" cy="5263368"/>
          </a:xfrm>
        </p:spPr>
        <p:txBody>
          <a:bodyPr/>
          <a:lstStyle/>
          <a:p>
            <a:pPr>
              <a:tabLst>
                <a:tab pos="10853738" algn="r"/>
              </a:tabLst>
            </a:pPr>
            <a:r>
              <a:rPr lang="ja-JP" altLang="en-US" dirty="0">
                <a:solidFill>
                  <a:schemeClr val="accent4"/>
                </a:solidFill>
              </a:rPr>
              <a:t>■お金に関すること</a:t>
            </a:r>
          </a:p>
          <a:p>
            <a:pPr marL="627063" lvl="1" indent="-273050" algn="l" defTabSz="1066800">
              <a:tabLst>
                <a:tab pos="10853738" algn="r"/>
              </a:tabLst>
            </a:pPr>
            <a:r>
              <a:rPr lang="ja-JP" altLang="en-US" sz="3600" dirty="0">
                <a:solidFill>
                  <a:schemeClr val="tx2"/>
                </a:solidFill>
                <a:latin typeface="HGPｺﾞｼｯｸE" pitchFamily="50" charset="-128"/>
                <a:ea typeface="HGPｺﾞｼｯｸE" pitchFamily="50" charset="-128"/>
              </a:rPr>
              <a:t>・消費者庁　消費者ホットライン</a:t>
            </a:r>
            <a:r>
              <a:rPr lang="en-US" altLang="ja-JP" sz="3600" dirty="0">
                <a:solidFill>
                  <a:schemeClr val="tx2"/>
                </a:solidFill>
                <a:latin typeface="HGPｺﾞｼｯｸE" pitchFamily="50" charset="-128"/>
                <a:ea typeface="HGPｺﾞｼｯｸE" pitchFamily="50" charset="-128"/>
              </a:rPr>
              <a:t>	</a:t>
            </a:r>
            <a:r>
              <a:rPr lang="ja-JP" altLang="en-US" sz="3000" dirty="0">
                <a:solidFill>
                  <a:schemeClr val="tx2"/>
                </a:solidFill>
                <a:latin typeface="HGPｺﾞｼｯｸE" pitchFamily="50" charset="-128"/>
                <a:ea typeface="HGPｺﾞｼｯｸE" pitchFamily="50" charset="-128"/>
              </a:rPr>
              <a:t>短縮ダイヤル</a:t>
            </a:r>
            <a:r>
              <a:rPr lang="en-US" altLang="ja-JP" sz="3000" dirty="0">
                <a:solidFill>
                  <a:schemeClr val="tx2"/>
                </a:solidFill>
                <a:latin typeface="HGPｺﾞｼｯｸE" pitchFamily="50" charset="-128"/>
                <a:ea typeface="HGPｺﾞｼｯｸE" pitchFamily="50" charset="-128"/>
              </a:rPr>
              <a:t>188</a:t>
            </a:r>
            <a:endParaRPr lang="ja-JP" altLang="en-US" sz="3000" dirty="0">
              <a:solidFill>
                <a:schemeClr val="tx2"/>
              </a:solidFill>
              <a:latin typeface="HGPｺﾞｼｯｸE" pitchFamily="50" charset="-128"/>
              <a:ea typeface="HGPｺﾞｼｯｸE" pitchFamily="50" charset="-128"/>
            </a:endParaRPr>
          </a:p>
          <a:p>
            <a:pPr marL="627063" lvl="1" indent="-273050" algn="l" defTabSz="1066800">
              <a:tabLst>
                <a:tab pos="10853738" algn="r"/>
              </a:tabLst>
            </a:pPr>
            <a:r>
              <a:rPr lang="ja-JP" altLang="en-US" sz="3600" dirty="0">
                <a:solidFill>
                  <a:schemeClr val="tx2"/>
                </a:solidFill>
                <a:latin typeface="HGPｺﾞｼｯｸE" pitchFamily="50" charset="-128"/>
                <a:ea typeface="HGPｺﾞｼｯｸE" pitchFamily="50" charset="-128"/>
              </a:rPr>
              <a:t>・岐阜県　県民生活相談センター</a:t>
            </a:r>
            <a:br>
              <a:rPr lang="en-US" altLang="ja-JP" sz="3600" dirty="0">
                <a:solidFill>
                  <a:schemeClr val="tx2"/>
                </a:solidFill>
                <a:latin typeface="HGPｺﾞｼｯｸE" pitchFamily="50" charset="-128"/>
                <a:ea typeface="HGPｺﾞｼｯｸE" pitchFamily="50" charset="-128"/>
              </a:rPr>
            </a:br>
            <a:r>
              <a:rPr lang="en-US" altLang="ja-JP" sz="3600" dirty="0">
                <a:solidFill>
                  <a:schemeClr val="tx2"/>
                </a:solidFill>
                <a:latin typeface="HGPｺﾞｼｯｸE" pitchFamily="50" charset="-128"/>
                <a:ea typeface="HGPｺﾞｼｯｸE" pitchFamily="50" charset="-128"/>
              </a:rPr>
              <a:t>(</a:t>
            </a:r>
            <a:r>
              <a:rPr lang="ja-JP" altLang="en-US" sz="3600" dirty="0">
                <a:solidFill>
                  <a:schemeClr val="tx2"/>
                </a:solidFill>
                <a:latin typeface="HGPｺﾞｼｯｸE" pitchFamily="50" charset="-128"/>
                <a:ea typeface="HGPｺﾞｼｯｸE" pitchFamily="50" charset="-128"/>
              </a:rPr>
              <a:t>消費生活関係</a:t>
            </a:r>
            <a:r>
              <a:rPr lang="en-US" altLang="ja-JP" sz="3600" dirty="0">
                <a:solidFill>
                  <a:schemeClr val="tx2"/>
                </a:solidFill>
                <a:latin typeface="HGPｺﾞｼｯｸE" pitchFamily="50" charset="-128"/>
                <a:ea typeface="HGPｺﾞｼｯｸE" pitchFamily="50" charset="-128"/>
              </a:rPr>
              <a:t>)	</a:t>
            </a:r>
            <a:r>
              <a:rPr lang="en-US" altLang="ja-JP" sz="3000" dirty="0">
                <a:solidFill>
                  <a:schemeClr val="tx2"/>
                </a:solidFill>
                <a:latin typeface="HGPｺﾞｼｯｸE" pitchFamily="50" charset="-128"/>
                <a:ea typeface="HGPｺﾞｼｯｸE" pitchFamily="50" charset="-128"/>
              </a:rPr>
              <a:t>058-277-1003</a:t>
            </a:r>
            <a:endParaRPr lang="ja-JP" altLang="en-US" sz="3000" dirty="0">
              <a:solidFill>
                <a:schemeClr val="tx2"/>
              </a:solidFill>
              <a:latin typeface="HGPｺﾞｼｯｸE" pitchFamily="50" charset="-128"/>
              <a:ea typeface="HGPｺﾞｼｯｸE" pitchFamily="50" charset="-128"/>
            </a:endParaRPr>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53</a:t>
            </a:fld>
            <a:endParaRPr lang="ja-JP" altLang="en-US" dirty="0"/>
          </a:p>
        </p:txBody>
      </p:sp>
    </p:spTree>
    <p:extLst>
      <p:ext uri="{BB962C8B-B14F-4D97-AF65-F5344CB8AC3E}">
        <p14:creationId xmlns:p14="http://schemas.microsoft.com/office/powerpoint/2010/main" val="35796749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18</a:t>
            </a:r>
            <a:r>
              <a:rPr lang="ja-JP" altLang="en-US" dirty="0" err="1"/>
              <a:t>．</a:t>
            </a:r>
            <a:r>
              <a:rPr lang="ja-JP" altLang="en-US" dirty="0"/>
              <a:t>相談窓口③</a:t>
            </a:r>
            <a:endParaRPr lang="en-US" altLang="ja-JP" dirty="0"/>
          </a:p>
        </p:txBody>
      </p:sp>
      <p:sp>
        <p:nvSpPr>
          <p:cNvPr id="3" name="コンテンツ プレースホルダー 2"/>
          <p:cNvSpPr>
            <a:spLocks noGrp="1"/>
          </p:cNvSpPr>
          <p:nvPr>
            <p:ph idx="1"/>
          </p:nvPr>
        </p:nvSpPr>
        <p:spPr>
          <a:xfrm>
            <a:off x="609521" y="1046748"/>
            <a:ext cx="10886285" cy="5263368"/>
          </a:xfrm>
        </p:spPr>
        <p:txBody>
          <a:bodyPr/>
          <a:lstStyle/>
          <a:p>
            <a:pPr>
              <a:tabLst>
                <a:tab pos="10760075" algn="r"/>
              </a:tabLst>
            </a:pPr>
            <a:r>
              <a:rPr lang="ja-JP" altLang="en-US" dirty="0">
                <a:solidFill>
                  <a:schemeClr val="accent4"/>
                </a:solidFill>
              </a:rPr>
              <a:t>■犯罪，防犯に関すること</a:t>
            </a:r>
          </a:p>
          <a:p>
            <a:pPr marL="627063" lvl="1" indent="-273050" algn="l" defTabSz="1066800">
              <a:tabLst>
                <a:tab pos="10853738" algn="r"/>
              </a:tabLst>
            </a:pPr>
            <a:r>
              <a:rPr lang="ja-JP" altLang="en-US" sz="3600" dirty="0">
                <a:solidFill>
                  <a:schemeClr val="tx2"/>
                </a:solidFill>
                <a:latin typeface="HGPｺﾞｼｯｸE" pitchFamily="50" charset="-128"/>
                <a:ea typeface="HGPｺﾞｼｯｸE" pitchFamily="50" charset="-128"/>
              </a:rPr>
              <a:t>・岐阜県警察　警察安全相談室</a:t>
            </a:r>
            <a:r>
              <a:rPr lang="en-US" altLang="ja-JP" sz="3600" dirty="0">
                <a:solidFill>
                  <a:schemeClr val="tx2"/>
                </a:solidFill>
                <a:latin typeface="HGPｺﾞｼｯｸE" pitchFamily="50" charset="-128"/>
                <a:ea typeface="HGPｺﾞｼｯｸE" pitchFamily="50" charset="-128"/>
              </a:rPr>
              <a:t>	</a:t>
            </a:r>
            <a:r>
              <a:rPr lang="en-US" altLang="ja-JP" sz="3000" dirty="0">
                <a:solidFill>
                  <a:schemeClr val="tx2"/>
                </a:solidFill>
                <a:latin typeface="HGPｺﾞｼｯｸE" pitchFamily="50" charset="-128"/>
                <a:ea typeface="HGPｺﾞｼｯｸE" pitchFamily="50" charset="-128"/>
              </a:rPr>
              <a:t>058-272-9110</a:t>
            </a:r>
            <a:endParaRPr lang="ja-JP" altLang="en-US" sz="3000" dirty="0">
              <a:solidFill>
                <a:schemeClr val="tx2"/>
              </a:solidFill>
              <a:latin typeface="HGPｺﾞｼｯｸE" pitchFamily="50" charset="-128"/>
              <a:ea typeface="HGPｺﾞｼｯｸE" pitchFamily="50" charset="-128"/>
            </a:endParaRPr>
          </a:p>
          <a:p>
            <a:pPr marL="627063" lvl="1" indent="-273050" algn="l" defTabSz="1066800">
              <a:tabLst>
                <a:tab pos="10853738" algn="r"/>
              </a:tabLst>
            </a:pPr>
            <a:r>
              <a:rPr lang="ja-JP" altLang="en-US" sz="3600" dirty="0">
                <a:solidFill>
                  <a:schemeClr val="tx2"/>
                </a:solidFill>
                <a:latin typeface="HGPｺﾞｼｯｸE" pitchFamily="50" charset="-128"/>
                <a:ea typeface="HGPｺﾞｼｯｸE" pitchFamily="50" charset="-128"/>
              </a:rPr>
              <a:t>・岐阜県警察　少年サポートセンター</a:t>
            </a:r>
            <a:r>
              <a:rPr lang="en-US" altLang="ja-JP" sz="3600" dirty="0">
                <a:solidFill>
                  <a:schemeClr val="tx2"/>
                </a:solidFill>
                <a:latin typeface="HGPｺﾞｼｯｸE" pitchFamily="50" charset="-128"/>
                <a:ea typeface="HGPｺﾞｼｯｸE" pitchFamily="50" charset="-128"/>
              </a:rPr>
              <a:t>	</a:t>
            </a:r>
            <a:r>
              <a:rPr lang="en-US" altLang="ja-JP" sz="3000" dirty="0">
                <a:solidFill>
                  <a:schemeClr val="tx2"/>
                </a:solidFill>
                <a:latin typeface="HGPｺﾞｼｯｸE" pitchFamily="50" charset="-128"/>
                <a:ea typeface="HGPｺﾞｼｯｸE" pitchFamily="50" charset="-128"/>
              </a:rPr>
              <a:t>0120-783-800</a:t>
            </a:r>
            <a:endParaRPr lang="ja-JP" altLang="en-US" sz="3000" dirty="0">
              <a:solidFill>
                <a:schemeClr val="tx2"/>
              </a:solidFill>
              <a:latin typeface="HGPｺﾞｼｯｸE" pitchFamily="50" charset="-128"/>
              <a:ea typeface="HGPｺﾞｼｯｸE" pitchFamily="50" charset="-128"/>
            </a:endParaRPr>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54</a:t>
            </a:fld>
            <a:endParaRPr lang="ja-JP" altLang="en-US" dirty="0"/>
          </a:p>
        </p:txBody>
      </p:sp>
    </p:spTree>
    <p:extLst>
      <p:ext uri="{BB962C8B-B14F-4D97-AF65-F5344CB8AC3E}">
        <p14:creationId xmlns:p14="http://schemas.microsoft.com/office/powerpoint/2010/main" val="7919849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19</a:t>
            </a:r>
            <a:r>
              <a:rPr lang="ja-JP" altLang="en-US" dirty="0" err="1"/>
              <a:t>．</a:t>
            </a:r>
            <a:r>
              <a:rPr lang="ja-JP" altLang="en-US" dirty="0"/>
              <a:t>相談窓口④</a:t>
            </a:r>
            <a:endParaRPr kumimoji="1" lang="ja-JP" altLang="en-US" dirty="0"/>
          </a:p>
        </p:txBody>
      </p:sp>
      <p:sp>
        <p:nvSpPr>
          <p:cNvPr id="3" name="コンテンツ プレースホルダー 2"/>
          <p:cNvSpPr>
            <a:spLocks noGrp="1"/>
          </p:cNvSpPr>
          <p:nvPr>
            <p:ph idx="1"/>
          </p:nvPr>
        </p:nvSpPr>
        <p:spPr/>
        <p:txBody>
          <a:bodyPr/>
          <a:lstStyle/>
          <a:p>
            <a:pPr algn="l">
              <a:tabLst>
                <a:tab pos="10853738" algn="r"/>
              </a:tabLst>
            </a:pPr>
            <a:r>
              <a:rPr lang="ja-JP" altLang="en-US" dirty="0">
                <a:solidFill>
                  <a:schemeClr val="accent4"/>
                </a:solidFill>
              </a:rPr>
              <a:t>■その他</a:t>
            </a:r>
          </a:p>
          <a:p>
            <a:pPr marL="531813" lvl="1" indent="-176213" algn="l" defTabSz="1066800">
              <a:tabLst>
                <a:tab pos="10853738" algn="r"/>
              </a:tabLst>
            </a:pPr>
            <a:r>
              <a:rPr lang="ja-JP" altLang="en-US" sz="3600" dirty="0">
                <a:solidFill>
                  <a:schemeClr val="tx2"/>
                </a:solidFill>
                <a:latin typeface="HGPｺﾞｼｯｸE" pitchFamily="50" charset="-128"/>
                <a:ea typeface="HGPｺﾞｼｯｸE" pitchFamily="50" charset="-128"/>
              </a:rPr>
              <a:t>・総務省　電気通信消費者相談センター</a:t>
            </a:r>
            <a:r>
              <a:rPr lang="en-US" altLang="ja-JP" sz="3600" dirty="0">
                <a:solidFill>
                  <a:schemeClr val="tx2"/>
                </a:solidFill>
                <a:latin typeface="HGPｺﾞｼｯｸE" pitchFamily="50" charset="-128"/>
                <a:ea typeface="HGPｺﾞｼｯｸE" pitchFamily="50" charset="-128"/>
              </a:rPr>
              <a:t>	</a:t>
            </a:r>
            <a:r>
              <a:rPr lang="en-US" altLang="ja-JP" sz="3000" dirty="0">
                <a:solidFill>
                  <a:schemeClr val="tx2"/>
                </a:solidFill>
                <a:latin typeface="HGPｺﾞｼｯｸE" pitchFamily="50" charset="-128"/>
                <a:ea typeface="HGPｺﾞｼｯｸE" pitchFamily="50" charset="-128"/>
              </a:rPr>
              <a:t>03-5253-5900</a:t>
            </a:r>
          </a:p>
          <a:p>
            <a:pPr marL="531813" lvl="1" indent="-176213" algn="l" defTabSz="1066800">
              <a:tabLst>
                <a:tab pos="10853738" algn="r"/>
              </a:tabLst>
            </a:pPr>
            <a:r>
              <a:rPr lang="ja-JP" altLang="en-US" sz="3000" dirty="0">
                <a:solidFill>
                  <a:schemeClr val="tx2"/>
                </a:solidFill>
                <a:latin typeface="HGPｺﾞｼｯｸE" pitchFamily="50" charset="-128"/>
                <a:ea typeface="HGPｺﾞｼｯｸE" pitchFamily="50" charset="-128"/>
              </a:rPr>
              <a:t>・</a:t>
            </a:r>
            <a:r>
              <a:rPr lang="zh-TW" altLang="en-US" sz="3600" dirty="0">
                <a:solidFill>
                  <a:schemeClr val="tx2"/>
                </a:solidFill>
                <a:latin typeface="HGPｺﾞｼｯｸE" pitchFamily="50" charset="-128"/>
                <a:ea typeface="HGPｺﾞｼｯｸE" pitchFamily="50" charset="-128"/>
              </a:rPr>
              <a:t>東海総合通信局　電気通信事業</a:t>
            </a:r>
            <a:r>
              <a:rPr lang="ja-JP" altLang="en-US" sz="3600" dirty="0">
                <a:solidFill>
                  <a:srgbClr val="212745"/>
                </a:solidFill>
                <a:latin typeface="HGPｺﾞｼｯｸE" pitchFamily="50" charset="-128"/>
                <a:ea typeface="HGPｺﾞｼｯｸE" pitchFamily="50" charset="-128"/>
              </a:rPr>
              <a:t>課</a:t>
            </a:r>
            <a:r>
              <a:rPr lang="zh-TW" altLang="en-US" sz="3000" dirty="0">
                <a:solidFill>
                  <a:schemeClr val="tx2"/>
                </a:solidFill>
                <a:latin typeface="HGPｺﾞｼｯｸE" pitchFamily="50" charset="-128"/>
                <a:ea typeface="HGPｺﾞｼｯｸE" pitchFamily="50" charset="-128"/>
              </a:rPr>
              <a:t>	</a:t>
            </a:r>
            <a:r>
              <a:rPr lang="en-US" altLang="zh-TW" sz="3000" dirty="0">
                <a:solidFill>
                  <a:schemeClr val="tx2"/>
                </a:solidFill>
                <a:latin typeface="HGPｺﾞｼｯｸE" pitchFamily="50" charset="-128"/>
                <a:ea typeface="HGPｺﾞｼｯｸE" pitchFamily="50" charset="-128"/>
              </a:rPr>
              <a:t>052-971-9133</a:t>
            </a:r>
          </a:p>
          <a:p>
            <a:pPr marL="627063" lvl="3" indent="-271463" algn="l" defTabSz="1066800">
              <a:buNone/>
              <a:tabLst>
                <a:tab pos="10853738" algn="r"/>
              </a:tabLst>
            </a:pPr>
            <a:r>
              <a:rPr lang="ja-JP" altLang="en-US" sz="3600" dirty="0">
                <a:solidFill>
                  <a:schemeClr val="tx2"/>
                </a:solidFill>
                <a:latin typeface="HGPｺﾞｼｯｸE" pitchFamily="50" charset="-128"/>
                <a:ea typeface="HGPｺﾞｼｯｸE" pitchFamily="50" charset="-128"/>
              </a:rPr>
              <a:t>・違法・有害情報相談センター</a:t>
            </a:r>
            <a:r>
              <a:rPr lang="en-US" altLang="ja-JP" sz="3600" dirty="0">
                <a:solidFill>
                  <a:schemeClr val="tx2"/>
                </a:solidFill>
                <a:latin typeface="HGPｺﾞｼｯｸE" pitchFamily="50" charset="-128"/>
                <a:ea typeface="HGPｺﾞｼｯｸE" pitchFamily="50" charset="-128"/>
              </a:rPr>
              <a:t>	</a:t>
            </a:r>
            <a:r>
              <a:rPr lang="en-US" altLang="ja-JP" sz="3000" dirty="0">
                <a:solidFill>
                  <a:schemeClr val="tx2"/>
                </a:solidFill>
                <a:latin typeface="HGPｺﾞｼｯｸE" pitchFamily="50" charset="-128"/>
                <a:ea typeface="HGPｺﾞｼｯｸE" pitchFamily="50" charset="-128"/>
              </a:rPr>
              <a:t>http://www.ihaho.jp/</a:t>
            </a:r>
          </a:p>
          <a:p>
            <a:pPr marL="627063" lvl="1" indent="-273050" algn="l" defTabSz="1066800">
              <a:tabLst>
                <a:tab pos="10853738" algn="r"/>
              </a:tabLst>
            </a:pPr>
            <a:r>
              <a:rPr lang="ja-JP" altLang="en-US" sz="3600" dirty="0">
                <a:solidFill>
                  <a:srgbClr val="212745"/>
                </a:solidFill>
                <a:latin typeface="HGPｺﾞｼｯｸE" pitchFamily="50" charset="-128"/>
                <a:ea typeface="HGPｺﾞｼｯｸE" pitchFamily="50" charset="-128"/>
              </a:rPr>
              <a:t>・迷惑メール相談センター</a:t>
            </a:r>
            <a:r>
              <a:rPr lang="en-US" altLang="ja-JP" sz="3600" dirty="0">
                <a:solidFill>
                  <a:srgbClr val="212745"/>
                </a:solidFill>
                <a:latin typeface="HGPｺﾞｼｯｸE" pitchFamily="50" charset="-128"/>
                <a:ea typeface="HGPｺﾞｼｯｸE" pitchFamily="50" charset="-128"/>
              </a:rPr>
              <a:t>	</a:t>
            </a:r>
            <a:r>
              <a:rPr lang="en-US" altLang="ja-JP" sz="3000" dirty="0">
                <a:solidFill>
                  <a:srgbClr val="212745"/>
                </a:solidFill>
                <a:latin typeface="HGPｺﾞｼｯｸE" pitchFamily="50" charset="-128"/>
                <a:ea typeface="HGPｺﾞｼｯｸE" pitchFamily="50" charset="-128"/>
              </a:rPr>
              <a:t>03-5974-0068</a:t>
            </a:r>
          </a:p>
          <a:p>
            <a:pPr marL="627063" lvl="1" indent="-273050" algn="l" defTabSz="1066800">
              <a:tabLst>
                <a:tab pos="10853738" algn="r"/>
              </a:tabLst>
            </a:pPr>
            <a:endParaRPr lang="en-US" altLang="ja-JP" sz="3000" dirty="0">
              <a:solidFill>
                <a:schemeClr val="tx2"/>
              </a:solidFill>
              <a:latin typeface="HGPｺﾞｼｯｸE" pitchFamily="50" charset="-128"/>
              <a:ea typeface="HGPｺﾞｼｯｸE" pitchFamily="50" charset="-128"/>
            </a:endParaRPr>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55</a:t>
            </a:fld>
            <a:endParaRPr lang="ja-JP" altLang="en-US" dirty="0"/>
          </a:p>
        </p:txBody>
      </p:sp>
    </p:spTree>
    <p:extLst>
      <p:ext uri="{BB962C8B-B14F-4D97-AF65-F5344CB8AC3E}">
        <p14:creationId xmlns:p14="http://schemas.microsoft.com/office/powerpoint/2010/main" val="8504652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20</a:t>
            </a:r>
            <a:r>
              <a:rPr lang="ja-JP" altLang="en-US" dirty="0" err="1"/>
              <a:t>．</a:t>
            </a:r>
            <a:r>
              <a:rPr lang="ja-JP" altLang="en-US" dirty="0"/>
              <a:t>まとめ</a:t>
            </a:r>
            <a:endParaRPr kumimoji="1" lang="ja-JP" altLang="en-US" dirty="0"/>
          </a:p>
        </p:txBody>
      </p:sp>
      <p:sp>
        <p:nvSpPr>
          <p:cNvPr id="3" name="コンテンツ プレースホルダー 2"/>
          <p:cNvSpPr>
            <a:spLocks noGrp="1"/>
          </p:cNvSpPr>
          <p:nvPr>
            <p:ph idx="1"/>
          </p:nvPr>
        </p:nvSpPr>
        <p:spPr>
          <a:xfrm>
            <a:off x="609521" y="1046748"/>
            <a:ext cx="10971372" cy="870878"/>
          </a:xfrm>
        </p:spPr>
        <p:txBody>
          <a:bodyPr/>
          <a:lstStyle/>
          <a:p>
            <a:r>
              <a:rPr lang="ja-JP" altLang="en-US" dirty="0"/>
              <a:t>★トラブルの要因となる行動は「不適切な情報を発信する」「不適切な情報を見る」「不適切な使い方、管理」の３つである。</a:t>
            </a:r>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56</a:t>
            </a:fld>
            <a:endParaRPr lang="ja-JP" altLang="en-US" dirty="0"/>
          </a:p>
        </p:txBody>
      </p:sp>
      <p:sp>
        <p:nvSpPr>
          <p:cNvPr id="5" name="コンテンツ プレースホルダー 2"/>
          <p:cNvSpPr txBox="1">
            <a:spLocks/>
          </p:cNvSpPr>
          <p:nvPr/>
        </p:nvSpPr>
        <p:spPr>
          <a:xfrm>
            <a:off x="1702719" y="2562774"/>
            <a:ext cx="9878174" cy="4107380"/>
          </a:xfrm>
          <a:prstGeom prst="rect">
            <a:avLst/>
          </a:prstGeom>
        </p:spPr>
        <p:txBody>
          <a:bodyPr vert="horz" lIns="0" tIns="0" rIns="0" bIns="0" rtlCol="0">
            <a:noAutofit/>
          </a:bodyPr>
          <a:lstStyle>
            <a:lvl1pPr marL="0" indent="0" algn="just" defTabSz="1088502" rtl="0" eaLnBrk="1" latinLnBrk="0" hangingPunct="1">
              <a:spcBef>
                <a:spcPct val="20000"/>
              </a:spcBef>
              <a:buFontTx/>
              <a:buNone/>
              <a:defRPr kumimoji="1" sz="2800" kern="1200">
                <a:solidFill>
                  <a:schemeClr val="accent1"/>
                </a:solidFill>
                <a:latin typeface="HGPｺﾞｼｯｸE" pitchFamily="50" charset="-128"/>
                <a:ea typeface="HGPｺﾞｼｯｸE" pitchFamily="50" charset="-128"/>
                <a:cs typeface="+mn-cs"/>
              </a:defRPr>
            </a:lvl1pPr>
            <a:lvl2pPr marL="360363" indent="-6350" algn="just" defTabSz="1088502" rtl="0" eaLnBrk="1" latinLnBrk="0" hangingPunct="1">
              <a:spcBef>
                <a:spcPct val="20000"/>
              </a:spcBef>
              <a:buFontTx/>
              <a:buNone/>
              <a:defRPr kumimoji="1" sz="2200" kern="1200">
                <a:solidFill>
                  <a:schemeClr val="tx1"/>
                </a:solidFill>
                <a:latin typeface="HG丸ｺﾞｼｯｸM-PRO" pitchFamily="50" charset="-128"/>
                <a:ea typeface="HG丸ｺﾞｼｯｸM-PRO" pitchFamily="50" charset="-128"/>
                <a:cs typeface="+mn-cs"/>
              </a:defRPr>
            </a:lvl2pPr>
            <a:lvl3pPr marL="354013" indent="0" algn="just" defTabSz="1088502" rtl="0" eaLnBrk="1" latinLnBrk="0" hangingPunct="1">
              <a:spcBef>
                <a:spcPct val="20000"/>
              </a:spcBef>
              <a:buFontTx/>
              <a:buNone/>
              <a:defRPr kumimoji="1" sz="2000" kern="1200">
                <a:solidFill>
                  <a:schemeClr val="tx1"/>
                </a:solidFill>
                <a:latin typeface="+mn-ea"/>
                <a:ea typeface="+mn-ea"/>
                <a:cs typeface="+mn-cs"/>
              </a:defRPr>
            </a:lvl3pPr>
            <a:lvl4pPr marL="1904878" indent="-272125" algn="just"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4pPr>
            <a:lvl5pPr marL="2449129" indent="-272125" algn="just"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9pPr>
          </a:lstStyle>
          <a:p>
            <a:pPr marL="0" lvl="1" indent="0">
              <a:spcBef>
                <a:spcPts val="1200"/>
              </a:spcBef>
            </a:pPr>
            <a:r>
              <a:rPr lang="ja-JP" altLang="en-US" dirty="0"/>
              <a:t>フィルタリングやアプリの設定で防げるものは，きちんと活用する。</a:t>
            </a:r>
          </a:p>
          <a:p>
            <a:pPr marL="0" lvl="1" indent="0">
              <a:spcBef>
                <a:spcPts val="1200"/>
              </a:spcBef>
            </a:pPr>
            <a:endParaRPr lang="en-US" altLang="ja-JP" sz="2400" dirty="0">
              <a:solidFill>
                <a:schemeClr val="tx2"/>
              </a:solidFill>
              <a:latin typeface="HGPｺﾞｼｯｸE" pitchFamily="50" charset="-128"/>
              <a:ea typeface="HGPｺﾞｼｯｸE" pitchFamily="50" charset="-128"/>
            </a:endParaRPr>
          </a:p>
          <a:p>
            <a:pPr marL="0" lvl="1" indent="0">
              <a:spcBef>
                <a:spcPts val="1200"/>
              </a:spcBef>
            </a:pPr>
            <a:r>
              <a:rPr lang="ja-JP" altLang="en-US" dirty="0"/>
              <a:t>「ルールを守りなさい」という他律的指導から，「どう工夫したらルールを守れるのか」という自律を促すルール作りの工夫をする。</a:t>
            </a:r>
          </a:p>
          <a:p>
            <a:pPr marL="0" lvl="1" indent="0">
              <a:spcBef>
                <a:spcPts val="1200"/>
              </a:spcBef>
            </a:pPr>
            <a:endParaRPr lang="en-US" altLang="ja-JP" sz="2400" dirty="0">
              <a:solidFill>
                <a:schemeClr val="tx2"/>
              </a:solidFill>
              <a:latin typeface="HGPｺﾞｼｯｸE" pitchFamily="50" charset="-128"/>
              <a:ea typeface="HGPｺﾞｼｯｸE" pitchFamily="50" charset="-128"/>
            </a:endParaRPr>
          </a:p>
          <a:p>
            <a:pPr marL="0" lvl="1" indent="0">
              <a:spcBef>
                <a:spcPts val="1200"/>
              </a:spcBef>
            </a:pPr>
            <a:r>
              <a:rPr lang="ja-JP" altLang="en-US" dirty="0"/>
              <a:t>「３つの視点」（感覚のズレ，ネットの特性，「リスクの見積り」によるズレ）を踏まえた訓練をする。</a:t>
            </a:r>
          </a:p>
          <a:p>
            <a:pPr marL="0" lvl="1" indent="0">
              <a:spcBef>
                <a:spcPts val="1200"/>
              </a:spcBef>
            </a:pPr>
            <a:r>
              <a:rPr lang="ja-JP" altLang="en-US" dirty="0"/>
              <a:t>★被害にあったらすぐに </a:t>
            </a:r>
            <a:r>
              <a:rPr lang="en-US" altLang="ja-JP" dirty="0"/>
              <a:t>STEP1</a:t>
            </a:r>
            <a:r>
              <a:rPr lang="ja-JP" altLang="en-US" dirty="0"/>
              <a:t>「状況を確認」し，</a:t>
            </a:r>
            <a:r>
              <a:rPr lang="en-US" altLang="ja-JP" dirty="0"/>
              <a:t>STEP2</a:t>
            </a:r>
            <a:r>
              <a:rPr lang="ja-JP" altLang="en-US" dirty="0"/>
              <a:t>「記録を残す」。　</a:t>
            </a:r>
            <a:r>
              <a:rPr lang="en-US" altLang="ja-JP" dirty="0"/>
              <a:t>STEP3</a:t>
            </a:r>
            <a:r>
              <a:rPr lang="ja-JP" altLang="en-US" dirty="0"/>
              <a:t>「相談窓口等へ連絡する」。</a:t>
            </a:r>
          </a:p>
        </p:txBody>
      </p:sp>
      <p:sp>
        <p:nvSpPr>
          <p:cNvPr id="6" name="右矢印 5"/>
          <p:cNvSpPr/>
          <p:nvPr/>
        </p:nvSpPr>
        <p:spPr>
          <a:xfrm>
            <a:off x="622598" y="3058417"/>
            <a:ext cx="5040560" cy="511601"/>
          </a:xfrm>
          <a:prstGeom prst="rightArrow">
            <a:avLst>
              <a:gd name="adj1" fmla="val 100000"/>
              <a:gd name="adj2" fmla="val 5855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ja-JP" altLang="en-US" sz="2400" dirty="0">
                <a:solidFill>
                  <a:schemeClr val="bg1"/>
                </a:solidFill>
                <a:latin typeface="HGPｺﾞｼｯｸE" pitchFamily="50" charset="-128"/>
                <a:ea typeface="HGPｺﾞｼｯｸE" pitchFamily="50" charset="-128"/>
              </a:rPr>
              <a:t>対策②「家庭でのルールの工夫」</a:t>
            </a:r>
            <a:endParaRPr kumimoji="1" lang="ja-JP" altLang="en-US" sz="2400" dirty="0">
              <a:solidFill>
                <a:schemeClr val="bg1"/>
              </a:solidFill>
            </a:endParaRPr>
          </a:p>
        </p:txBody>
      </p:sp>
      <p:sp>
        <p:nvSpPr>
          <p:cNvPr id="7" name="右矢印 6"/>
          <p:cNvSpPr/>
          <p:nvPr/>
        </p:nvSpPr>
        <p:spPr>
          <a:xfrm>
            <a:off x="622598" y="2084235"/>
            <a:ext cx="5040560" cy="511601"/>
          </a:xfrm>
          <a:prstGeom prst="rightArrow">
            <a:avLst>
              <a:gd name="adj1" fmla="val 100000"/>
              <a:gd name="adj2" fmla="val 5855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ja-JP" altLang="en-US" sz="2400" dirty="0">
                <a:solidFill>
                  <a:schemeClr val="bg1"/>
                </a:solidFill>
                <a:latin typeface="HGPｺﾞｼｯｸE" pitchFamily="50" charset="-128"/>
                <a:ea typeface="HGPｺﾞｼｯｸE" pitchFamily="50" charset="-128"/>
              </a:rPr>
              <a:t>対策①「設定の確認」</a:t>
            </a:r>
            <a:endParaRPr kumimoji="1" lang="ja-JP" altLang="en-US" sz="2400" dirty="0">
              <a:solidFill>
                <a:schemeClr val="bg1"/>
              </a:solidFill>
            </a:endParaRPr>
          </a:p>
        </p:txBody>
      </p:sp>
      <p:sp>
        <p:nvSpPr>
          <p:cNvPr id="8" name="右矢印 7"/>
          <p:cNvSpPr/>
          <p:nvPr/>
        </p:nvSpPr>
        <p:spPr>
          <a:xfrm>
            <a:off x="622598" y="4362975"/>
            <a:ext cx="5976664" cy="434972"/>
          </a:xfrm>
          <a:prstGeom prst="rightArrow">
            <a:avLst>
              <a:gd name="adj1" fmla="val 100000"/>
              <a:gd name="adj2" fmla="val 5855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ja-JP" altLang="en-US" sz="2400" dirty="0">
                <a:solidFill>
                  <a:schemeClr val="bg1"/>
                </a:solidFill>
                <a:latin typeface="HGPｺﾞｼｯｸE" pitchFamily="50" charset="-128"/>
                <a:ea typeface="HGPｺﾞｼｯｸE" pitchFamily="50" charset="-128"/>
              </a:rPr>
              <a:t>対策③「コミュニケーションのトレーニング」</a:t>
            </a:r>
            <a:endParaRPr kumimoji="1" lang="ja-JP" altLang="en-US" sz="2400" dirty="0">
              <a:solidFill>
                <a:schemeClr val="bg1"/>
              </a:solidFill>
            </a:endParaRPr>
          </a:p>
        </p:txBody>
      </p:sp>
    </p:spTree>
    <p:extLst>
      <p:ext uri="{BB962C8B-B14F-4D97-AF65-F5344CB8AC3E}">
        <p14:creationId xmlns:p14="http://schemas.microsoft.com/office/powerpoint/2010/main" val="20470519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21</a:t>
            </a:r>
            <a:r>
              <a:rPr kumimoji="1" lang="ja-JP" altLang="en-US" dirty="0" err="1"/>
              <a:t>．</a:t>
            </a:r>
            <a:r>
              <a:rPr kumimoji="1" lang="ja-JP" altLang="en-US" dirty="0"/>
              <a:t>研修を受講された皆様にお願いしたいこと</a:t>
            </a:r>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57</a:t>
            </a:fld>
            <a:endParaRPr lang="ja-JP" altLang="en-US" dirty="0"/>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622" y="1109355"/>
            <a:ext cx="9838131" cy="5376228"/>
          </a:xfrm>
          <a:prstGeom prst="rect">
            <a:avLst/>
          </a:prstGeom>
        </p:spPr>
      </p:pic>
    </p:spTree>
    <p:extLst>
      <p:ext uri="{BB962C8B-B14F-4D97-AF65-F5344CB8AC3E}">
        <p14:creationId xmlns:p14="http://schemas.microsoft.com/office/powerpoint/2010/main" val="32180641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dirty="0"/>
              <a:t>ワークショップ</a:t>
            </a:r>
          </a:p>
        </p:txBody>
      </p:sp>
      <p:sp>
        <p:nvSpPr>
          <p:cNvPr id="8" name="テキスト プレースホルダー 7"/>
          <p:cNvSpPr>
            <a:spLocks noGrp="1"/>
          </p:cNvSpPr>
          <p:nvPr>
            <p:ph type="body" idx="1"/>
          </p:nvPr>
        </p:nvSpPr>
        <p:spPr/>
        <p:txBody>
          <a:bodyPr/>
          <a:lstStyle/>
          <a:p>
            <a:r>
              <a:rPr kumimoji="1" lang="ja-JP" altLang="en-US" dirty="0"/>
              <a:t>第４章</a:t>
            </a:r>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31110" y="3861842"/>
            <a:ext cx="1381960" cy="2480709"/>
          </a:xfrm>
          <a:prstGeom prst="rect">
            <a:avLst/>
          </a:prstGeom>
        </p:spPr>
      </p:pic>
    </p:spTree>
    <p:extLst>
      <p:ext uri="{BB962C8B-B14F-4D97-AF65-F5344CB8AC3E}">
        <p14:creationId xmlns:p14="http://schemas.microsoft.com/office/powerpoint/2010/main" val="21566680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1</a:t>
            </a:r>
            <a:r>
              <a:rPr lang="ja-JP" altLang="en-US" dirty="0" err="1"/>
              <a:t>．</a:t>
            </a:r>
            <a:r>
              <a:rPr lang="ja-JP" altLang="en-US" dirty="0"/>
              <a:t>ワークショップの進め方　アイスブレイク</a:t>
            </a:r>
            <a:endParaRPr kumimoji="1" lang="ja-JP" altLang="en-US" dirty="0"/>
          </a:p>
        </p:txBody>
      </p:sp>
      <p:sp>
        <p:nvSpPr>
          <p:cNvPr id="5" name="コンテンツ プレースホルダー 4"/>
          <p:cNvSpPr>
            <a:spLocks noGrp="1"/>
          </p:cNvSpPr>
          <p:nvPr>
            <p:ph idx="1"/>
          </p:nvPr>
        </p:nvSpPr>
        <p:spPr>
          <a:xfrm>
            <a:off x="910629" y="1046748"/>
            <a:ext cx="9217025" cy="3031118"/>
          </a:xfrm>
        </p:spPr>
        <p:txBody>
          <a:bodyPr/>
          <a:lstStyle/>
          <a:p>
            <a:pPr marL="723900" indent="-723900" algn="l">
              <a:buFont typeface="+mj-ea"/>
              <a:buAutoNum type="circleNumDbPlain"/>
            </a:pPr>
            <a:r>
              <a:rPr lang="ja-JP" altLang="en-US" sz="3500" dirty="0">
                <a:solidFill>
                  <a:schemeClr val="tx2"/>
                </a:solidFill>
              </a:rPr>
              <a:t>４人グループに分かれます</a:t>
            </a:r>
          </a:p>
          <a:p>
            <a:pPr marL="723900" indent="-723900" algn="l">
              <a:buFont typeface="+mj-ea"/>
              <a:buAutoNum type="circleNumDbPlain"/>
            </a:pPr>
            <a:r>
              <a:rPr lang="ja-JP" altLang="en-US" sz="3500" dirty="0">
                <a:solidFill>
                  <a:schemeClr val="tx2"/>
                </a:solidFill>
              </a:rPr>
              <a:t>司会役を一人決めます</a:t>
            </a:r>
          </a:p>
          <a:p>
            <a:pPr marL="723900" indent="-723900" algn="l">
              <a:buFont typeface="+mj-ea"/>
              <a:buAutoNum type="circleNumDbPlain"/>
            </a:pPr>
            <a:r>
              <a:rPr kumimoji="1" lang="ja-JP" altLang="en-US" sz="3500" dirty="0">
                <a:solidFill>
                  <a:schemeClr val="tx2"/>
                </a:solidFill>
              </a:rPr>
              <a:t>この後のワークショップで話がしやすくなるように，まずは自己紹介をして，それぞれのご家庭の状況を話し合いましょう。</a:t>
            </a:r>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59</a:t>
            </a:fld>
            <a:endParaRPr lang="ja-JP" altLang="en-US" dirty="0"/>
          </a:p>
        </p:txBody>
      </p:sp>
      <p:sp>
        <p:nvSpPr>
          <p:cNvPr id="6" name="テキスト ボックス 5"/>
          <p:cNvSpPr txBox="1"/>
          <p:nvPr/>
        </p:nvSpPr>
        <p:spPr>
          <a:xfrm>
            <a:off x="1674922" y="4205082"/>
            <a:ext cx="8956788" cy="1672984"/>
          </a:xfrm>
          <a:prstGeom prst="rect">
            <a:avLst/>
          </a:prstGeom>
          <a:solidFill>
            <a:schemeClr val="accent4">
              <a:lumMod val="20000"/>
              <a:lumOff val="80000"/>
            </a:schemeClr>
          </a:solidFill>
        </p:spPr>
        <p:txBody>
          <a:bodyPr wrap="square" lIns="1368000" tIns="0" rIns="180000" bIns="0" rtlCol="0" anchor="ctr" anchorCtr="0">
            <a:noAutofit/>
          </a:bodyPr>
          <a:lstStyle/>
          <a:p>
            <a:r>
              <a:rPr kumimoji="1" lang="ja-JP" altLang="en-US" sz="2800" dirty="0">
                <a:latin typeface="HGPｺﾞｼｯｸE" pitchFamily="50" charset="-128"/>
                <a:ea typeface="HGPｺﾞｼｯｸE" pitchFamily="50" charset="-128"/>
              </a:rPr>
              <a:t>・子どもの学年</a:t>
            </a:r>
            <a:r>
              <a:rPr lang="ja-JP" altLang="en-US" sz="2800" dirty="0">
                <a:latin typeface="HGPｺﾞｼｯｸE" pitchFamily="50" charset="-128"/>
                <a:ea typeface="HGPｺﾞｼｯｸE" pitchFamily="50" charset="-128"/>
              </a:rPr>
              <a:t>，</a:t>
            </a:r>
            <a:r>
              <a:rPr kumimoji="1" lang="ja-JP" altLang="en-US" sz="2800" dirty="0">
                <a:latin typeface="HGPｺﾞｼｯｸE" pitchFamily="50" charset="-128"/>
                <a:ea typeface="HGPｺﾞｼｯｸE" pitchFamily="50" charset="-128"/>
              </a:rPr>
              <a:t>持たせている端末</a:t>
            </a:r>
            <a:r>
              <a:rPr lang="ja-JP" altLang="en-US" sz="2800" dirty="0">
                <a:latin typeface="HGPｺﾞｼｯｸE" pitchFamily="50" charset="-128"/>
                <a:ea typeface="HGPｺﾞｼｯｸE" pitchFamily="50" charset="-128"/>
              </a:rPr>
              <a:t>，</a:t>
            </a:r>
            <a:r>
              <a:rPr kumimoji="1" lang="ja-JP" altLang="en-US" sz="2800" dirty="0">
                <a:latin typeface="HGPｺﾞｼｯｸE" pitchFamily="50" charset="-128"/>
                <a:ea typeface="HGPｺﾞｼｯｸE" pitchFamily="50" charset="-128"/>
              </a:rPr>
              <a:t>料金など</a:t>
            </a:r>
            <a:endParaRPr kumimoji="1" lang="en-US" altLang="ja-JP" sz="2800" dirty="0">
              <a:latin typeface="HGPｺﾞｼｯｸE" pitchFamily="50" charset="-128"/>
              <a:ea typeface="HGPｺﾞｼｯｸE" pitchFamily="50" charset="-128"/>
            </a:endParaRPr>
          </a:p>
          <a:p>
            <a:r>
              <a:rPr lang="ja-JP" altLang="en-US" sz="2800" dirty="0">
                <a:latin typeface="HGPｺﾞｼｯｸE" pitchFamily="50" charset="-128"/>
                <a:ea typeface="HGPｺﾞｼｯｸE" pitchFamily="50" charset="-128"/>
              </a:rPr>
              <a:t>・心配なこと，困っていること，ルールの有無など</a:t>
            </a:r>
            <a:endParaRPr lang="en-US" altLang="ja-JP" sz="2800" dirty="0">
              <a:latin typeface="HGPｺﾞｼｯｸE" pitchFamily="50" charset="-128"/>
              <a:ea typeface="HGPｺﾞｼｯｸE" pitchFamily="50" charset="-128"/>
            </a:endParaRPr>
          </a:p>
          <a:p>
            <a:pPr>
              <a:lnSpc>
                <a:spcPct val="150000"/>
              </a:lnSpc>
            </a:pPr>
            <a:r>
              <a:rPr kumimoji="1" lang="en-US" altLang="ja-JP" sz="1900" dirty="0">
                <a:latin typeface="+mn-ea"/>
              </a:rPr>
              <a:t>※</a:t>
            </a:r>
            <a:r>
              <a:rPr lang="ja-JP" altLang="en-US" sz="1900" dirty="0">
                <a:latin typeface="+mn-ea"/>
              </a:rPr>
              <a:t>（時間があれば，司会の人が話し合った内容を発表します）</a:t>
            </a:r>
            <a:endParaRPr kumimoji="1" lang="en-US" altLang="ja-JP" sz="1900" dirty="0">
              <a:latin typeface="+mn-ea"/>
            </a:endParaRPr>
          </a:p>
        </p:txBody>
      </p:sp>
      <p:sp>
        <p:nvSpPr>
          <p:cNvPr id="7" name="円/楕円 6"/>
          <p:cNvSpPr/>
          <p:nvPr/>
        </p:nvSpPr>
        <p:spPr>
          <a:xfrm>
            <a:off x="1860496" y="4539202"/>
            <a:ext cx="1008112" cy="1004741"/>
          </a:xfrm>
          <a:prstGeom prst="ellipse">
            <a:avLst/>
          </a:prstGeom>
          <a:ln/>
        </p:spPr>
        <p:style>
          <a:lnRef idx="1">
            <a:schemeClr val="accent4"/>
          </a:lnRef>
          <a:fillRef idx="3">
            <a:schemeClr val="accent4"/>
          </a:fillRef>
          <a:effectRef idx="2">
            <a:schemeClr val="accent4"/>
          </a:effectRef>
          <a:fontRef idx="minor">
            <a:schemeClr val="lt1"/>
          </a:fontRef>
        </p:style>
        <p:txBody>
          <a:bodyPr wrap="none" lIns="0" tIns="0" rIns="0" bIns="72000" rtlCol="0" anchor="ctr"/>
          <a:lstStyle/>
          <a:p>
            <a:pPr algn="ctr"/>
            <a:r>
              <a:rPr kumimoji="1" lang="ja-JP" altLang="en-US" sz="1600" dirty="0">
                <a:solidFill>
                  <a:schemeClr val="bg1"/>
                </a:solidFill>
                <a:latin typeface="HGPｺﾞｼｯｸE" pitchFamily="50" charset="-128"/>
                <a:ea typeface="HGPｺﾞｼｯｸE" pitchFamily="50" charset="-128"/>
              </a:rPr>
              <a:t>例えば</a:t>
            </a:r>
          </a:p>
        </p:txBody>
      </p:sp>
    </p:spTree>
    <p:extLst>
      <p:ext uri="{BB962C8B-B14F-4D97-AF65-F5344CB8AC3E}">
        <p14:creationId xmlns:p14="http://schemas.microsoft.com/office/powerpoint/2010/main" val="3101588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3628" y="2211420"/>
            <a:ext cx="12199078" cy="1362390"/>
          </a:xfrm>
        </p:spPr>
        <p:txBody>
          <a:bodyPr anchor="t" anchorCtr="0"/>
          <a:lstStyle/>
          <a:p>
            <a:r>
              <a:rPr kumimoji="1" lang="ja-JP" altLang="en-US" dirty="0"/>
              <a:t>統計データから見た</a:t>
            </a:r>
            <a:br>
              <a:rPr kumimoji="1" lang="en-US" altLang="ja-JP" dirty="0"/>
            </a:br>
            <a:r>
              <a:rPr kumimoji="1" lang="ja-JP" altLang="en-US" dirty="0"/>
              <a:t>子どもたちの実態</a:t>
            </a:r>
          </a:p>
        </p:txBody>
      </p:sp>
      <p:sp>
        <p:nvSpPr>
          <p:cNvPr id="8" name="テキスト プレースホルダー 7"/>
          <p:cNvSpPr>
            <a:spLocks noGrp="1"/>
          </p:cNvSpPr>
          <p:nvPr>
            <p:ph type="body" idx="1"/>
          </p:nvPr>
        </p:nvSpPr>
        <p:spPr/>
        <p:txBody>
          <a:bodyPr/>
          <a:lstStyle/>
          <a:p>
            <a:r>
              <a:rPr kumimoji="1" lang="ja-JP" altLang="en-US" dirty="0"/>
              <a:t>第１章</a:t>
            </a:r>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75526" y="3789834"/>
            <a:ext cx="1568574" cy="2474370"/>
          </a:xfrm>
          <a:prstGeom prst="rect">
            <a:avLst/>
          </a:prstGeom>
        </p:spPr>
      </p:pic>
    </p:spTree>
    <p:extLst>
      <p:ext uri="{BB962C8B-B14F-4D97-AF65-F5344CB8AC3E}">
        <p14:creationId xmlns:p14="http://schemas.microsoft.com/office/powerpoint/2010/main" val="25352156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2</a:t>
            </a:r>
            <a:r>
              <a:rPr lang="ja-JP" altLang="en-US" dirty="0" err="1"/>
              <a:t>．</a:t>
            </a:r>
            <a:r>
              <a:rPr lang="ja-JP" altLang="en-US" dirty="0"/>
              <a:t>ワークショップの進め方　正しい使い方</a:t>
            </a:r>
            <a:endParaRPr kumimoji="1" lang="ja-JP" altLang="en-US" dirty="0"/>
          </a:p>
        </p:txBody>
      </p:sp>
      <p:sp>
        <p:nvSpPr>
          <p:cNvPr id="3" name="コンテンツ プレースホルダー 2"/>
          <p:cNvSpPr>
            <a:spLocks noGrp="1"/>
          </p:cNvSpPr>
          <p:nvPr>
            <p:ph idx="1"/>
          </p:nvPr>
        </p:nvSpPr>
        <p:spPr>
          <a:xfrm>
            <a:off x="910630" y="1557586"/>
            <a:ext cx="9217025" cy="4608512"/>
          </a:xfrm>
        </p:spPr>
        <p:txBody>
          <a:bodyPr/>
          <a:lstStyle/>
          <a:p>
            <a:pPr marL="996950" indent="-914400">
              <a:buFont typeface="+mj-ea"/>
              <a:buAutoNum type="circleNumDbPlain"/>
            </a:pPr>
            <a:r>
              <a:rPr lang="ja-JP" altLang="en-US" sz="4800" dirty="0">
                <a:solidFill>
                  <a:schemeClr val="tx2"/>
                </a:solidFill>
              </a:rPr>
              <a:t>４人をお父さん・お母さん・子ども</a:t>
            </a:r>
            <a:r>
              <a:rPr lang="en-US" altLang="ja-JP" sz="4800" dirty="0">
                <a:solidFill>
                  <a:schemeClr val="tx2"/>
                </a:solidFill>
              </a:rPr>
              <a:t>A</a:t>
            </a:r>
            <a:r>
              <a:rPr lang="ja-JP" altLang="en-US" sz="4800" dirty="0">
                <a:solidFill>
                  <a:schemeClr val="tx2"/>
                </a:solidFill>
              </a:rPr>
              <a:t>・子ども</a:t>
            </a:r>
            <a:r>
              <a:rPr lang="en-US" altLang="ja-JP" sz="4800" dirty="0">
                <a:solidFill>
                  <a:schemeClr val="tx2"/>
                </a:solidFill>
              </a:rPr>
              <a:t>B</a:t>
            </a:r>
            <a:r>
              <a:rPr lang="ja-JP" altLang="en-US" sz="4800" dirty="0">
                <a:solidFill>
                  <a:schemeClr val="tx2"/>
                </a:solidFill>
              </a:rPr>
              <a:t>の役に分かれます</a:t>
            </a:r>
          </a:p>
          <a:p>
            <a:pPr marL="996950" indent="-914400">
              <a:buFont typeface="+mj-ea"/>
              <a:buAutoNum type="circleNumDbPlain"/>
            </a:pPr>
            <a:r>
              <a:rPr lang="ja-JP" altLang="en-US" sz="4800" dirty="0">
                <a:solidFill>
                  <a:schemeClr val="tx2"/>
                </a:solidFill>
              </a:rPr>
              <a:t>ワークシート①を見ながら「正しい使い方」のルールを話し合い</a:t>
            </a:r>
            <a:r>
              <a:rPr lang="en-US" altLang="ja-JP" sz="4800" dirty="0">
                <a:solidFill>
                  <a:schemeClr val="tx2"/>
                </a:solidFill>
              </a:rPr>
              <a:t>,</a:t>
            </a:r>
            <a:r>
              <a:rPr lang="ja-JP" altLang="en-US" sz="4800" dirty="0">
                <a:solidFill>
                  <a:schemeClr val="tx2"/>
                </a:solidFill>
              </a:rPr>
              <a:t>余白にまとめます</a:t>
            </a:r>
            <a:endParaRPr kumimoji="1" lang="ja-JP" altLang="en-US" sz="4800" dirty="0">
              <a:solidFill>
                <a:schemeClr val="tx2"/>
              </a:solidFill>
            </a:endParaRPr>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60</a:t>
            </a:fld>
            <a:endParaRPr lang="ja-JP" altLang="en-US" dirty="0"/>
          </a:p>
        </p:txBody>
      </p:sp>
    </p:spTree>
    <p:extLst>
      <p:ext uri="{BB962C8B-B14F-4D97-AF65-F5344CB8AC3E}">
        <p14:creationId xmlns:p14="http://schemas.microsoft.com/office/powerpoint/2010/main" val="11117398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3</a:t>
            </a:r>
            <a:r>
              <a:rPr lang="ja-JP" altLang="en-US" dirty="0" err="1"/>
              <a:t>．</a:t>
            </a:r>
            <a:r>
              <a:rPr lang="ja-JP" altLang="en-US" dirty="0"/>
              <a:t>ワークショップの進め方　安全な使い方</a:t>
            </a:r>
            <a:endParaRPr kumimoji="1" lang="ja-JP" altLang="en-US" dirty="0"/>
          </a:p>
        </p:txBody>
      </p:sp>
      <p:sp>
        <p:nvSpPr>
          <p:cNvPr id="3" name="コンテンツ プレースホルダー 2"/>
          <p:cNvSpPr>
            <a:spLocks noGrp="1"/>
          </p:cNvSpPr>
          <p:nvPr>
            <p:ph idx="1"/>
          </p:nvPr>
        </p:nvSpPr>
        <p:spPr>
          <a:xfrm>
            <a:off x="910630" y="1557586"/>
            <a:ext cx="9217025" cy="4608512"/>
          </a:xfrm>
        </p:spPr>
        <p:txBody>
          <a:bodyPr/>
          <a:lstStyle/>
          <a:p>
            <a:r>
              <a:rPr lang="ja-JP" altLang="en-US" sz="4800" dirty="0">
                <a:solidFill>
                  <a:schemeClr val="tx2"/>
                </a:solidFill>
              </a:rPr>
              <a:t>ワークシート①を見ながら「安全な使い方」を話し合い</a:t>
            </a:r>
            <a:r>
              <a:rPr lang="en-US" altLang="ja-JP" sz="4800" dirty="0">
                <a:solidFill>
                  <a:schemeClr val="tx2"/>
                </a:solidFill>
              </a:rPr>
              <a:t>,</a:t>
            </a:r>
            <a:r>
              <a:rPr lang="ja-JP" altLang="en-US" sz="4800" dirty="0">
                <a:solidFill>
                  <a:schemeClr val="tx2"/>
                </a:solidFill>
              </a:rPr>
              <a:t>余白にまとめます</a:t>
            </a:r>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61</a:t>
            </a:fld>
            <a:endParaRPr lang="ja-JP" altLang="en-US" dirty="0"/>
          </a:p>
        </p:txBody>
      </p:sp>
    </p:spTree>
    <p:extLst>
      <p:ext uri="{BB962C8B-B14F-4D97-AF65-F5344CB8AC3E}">
        <p14:creationId xmlns:p14="http://schemas.microsoft.com/office/powerpoint/2010/main" val="6859070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4</a:t>
            </a:r>
            <a:r>
              <a:rPr lang="ja-JP" altLang="en-US" dirty="0" err="1"/>
              <a:t>．</a:t>
            </a:r>
            <a:r>
              <a:rPr lang="ja-JP" altLang="en-US" dirty="0"/>
              <a:t>ワークショップの進め方　ルールやマナー</a:t>
            </a:r>
            <a:endParaRPr kumimoji="1" lang="ja-JP" altLang="en-US" dirty="0"/>
          </a:p>
        </p:txBody>
      </p:sp>
      <p:sp>
        <p:nvSpPr>
          <p:cNvPr id="3" name="コンテンツ プレースホルダー 2"/>
          <p:cNvSpPr>
            <a:spLocks noGrp="1"/>
          </p:cNvSpPr>
          <p:nvPr>
            <p:ph idx="1"/>
          </p:nvPr>
        </p:nvSpPr>
        <p:spPr>
          <a:xfrm>
            <a:off x="910631" y="1557586"/>
            <a:ext cx="9217024" cy="4608512"/>
          </a:xfrm>
        </p:spPr>
        <p:txBody>
          <a:bodyPr/>
          <a:lstStyle/>
          <a:p>
            <a:r>
              <a:rPr lang="ja-JP" altLang="en-US" sz="4800" dirty="0">
                <a:solidFill>
                  <a:schemeClr val="tx2"/>
                </a:solidFill>
              </a:rPr>
              <a:t>ワークシート①を見ながら「ルールやマナー」について話し合い</a:t>
            </a:r>
            <a:r>
              <a:rPr lang="en-US" altLang="ja-JP" sz="4800" dirty="0">
                <a:solidFill>
                  <a:schemeClr val="tx2"/>
                </a:solidFill>
              </a:rPr>
              <a:t>,</a:t>
            </a:r>
            <a:r>
              <a:rPr lang="ja-JP" altLang="en-US" sz="4800" dirty="0">
                <a:solidFill>
                  <a:schemeClr val="tx2"/>
                </a:solidFill>
              </a:rPr>
              <a:t>余白にまとめます</a:t>
            </a:r>
          </a:p>
          <a:p>
            <a:r>
              <a:rPr lang="ja-JP" altLang="en-US" sz="4800" dirty="0">
                <a:solidFill>
                  <a:schemeClr val="tx2"/>
                </a:solidFill>
              </a:rPr>
              <a:t>それでは</a:t>
            </a:r>
            <a:r>
              <a:rPr lang="en-US" altLang="ja-JP" sz="4800" dirty="0">
                <a:solidFill>
                  <a:schemeClr val="tx2"/>
                </a:solidFill>
              </a:rPr>
              <a:t>,</a:t>
            </a:r>
            <a:r>
              <a:rPr lang="ja-JP" altLang="en-US" sz="4800" dirty="0">
                <a:solidFill>
                  <a:schemeClr val="tx2"/>
                </a:solidFill>
              </a:rPr>
              <a:t>グループごとに話し合いましょう</a:t>
            </a:r>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62</a:t>
            </a:fld>
            <a:endParaRPr lang="ja-JP" altLang="en-US" dirty="0"/>
          </a:p>
        </p:txBody>
      </p:sp>
    </p:spTree>
    <p:extLst>
      <p:ext uri="{BB962C8B-B14F-4D97-AF65-F5344CB8AC3E}">
        <p14:creationId xmlns:p14="http://schemas.microsoft.com/office/powerpoint/2010/main" val="18508362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5</a:t>
            </a:r>
            <a:r>
              <a:rPr lang="ja-JP" altLang="en-US" dirty="0" err="1"/>
              <a:t>．</a:t>
            </a:r>
            <a:r>
              <a:rPr lang="ja-JP" altLang="en-US" dirty="0"/>
              <a:t>ワークショップの発表</a:t>
            </a:r>
            <a:endParaRPr kumimoji="1" lang="ja-JP" altLang="en-US" dirty="0"/>
          </a:p>
        </p:txBody>
      </p:sp>
      <p:sp>
        <p:nvSpPr>
          <p:cNvPr id="3" name="コンテンツ プレースホルダー 2"/>
          <p:cNvSpPr>
            <a:spLocks noGrp="1"/>
          </p:cNvSpPr>
          <p:nvPr>
            <p:ph idx="1"/>
          </p:nvPr>
        </p:nvSpPr>
        <p:spPr>
          <a:xfrm>
            <a:off x="910631" y="1557586"/>
            <a:ext cx="9217024" cy="4608512"/>
          </a:xfrm>
        </p:spPr>
        <p:txBody>
          <a:bodyPr/>
          <a:lstStyle/>
          <a:p>
            <a:r>
              <a:rPr lang="ja-JP" altLang="en-US" sz="4800" dirty="0">
                <a:solidFill>
                  <a:schemeClr val="tx2"/>
                </a:solidFill>
              </a:rPr>
              <a:t>グループで話し合って考えた「我が家のルール」を各グループの代表の方が発表しましょう</a:t>
            </a:r>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63</a:t>
            </a:fld>
            <a:endParaRPr lang="ja-JP" altLang="en-US" dirty="0"/>
          </a:p>
        </p:txBody>
      </p:sp>
    </p:spTree>
    <p:extLst>
      <p:ext uri="{BB962C8B-B14F-4D97-AF65-F5344CB8AC3E}">
        <p14:creationId xmlns:p14="http://schemas.microsoft.com/office/powerpoint/2010/main" val="26455315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a:t>6</a:t>
            </a:r>
            <a:r>
              <a:rPr lang="ja-JP" altLang="en-US" dirty="0" err="1"/>
              <a:t>．</a:t>
            </a:r>
            <a:r>
              <a:rPr lang="ja-JP" altLang="en-US" dirty="0"/>
              <a:t>ワークショップ　ルール例①</a:t>
            </a:r>
            <a:endParaRPr kumimoji="1" lang="ja-JP" altLang="en-US" dirty="0"/>
          </a:p>
        </p:txBody>
      </p:sp>
      <p:sp>
        <p:nvSpPr>
          <p:cNvPr id="3" name="コンテンツ プレースホルダー 2"/>
          <p:cNvSpPr>
            <a:spLocks noGrp="1"/>
          </p:cNvSpPr>
          <p:nvPr>
            <p:ph idx="1"/>
          </p:nvPr>
        </p:nvSpPr>
        <p:spPr>
          <a:xfrm>
            <a:off x="609521" y="1046748"/>
            <a:ext cx="9518133" cy="5263368"/>
          </a:xfrm>
        </p:spPr>
        <p:txBody>
          <a:bodyPr/>
          <a:lstStyle/>
          <a:p>
            <a:r>
              <a:rPr lang="ja-JP" altLang="en-US" dirty="0"/>
              <a:t>正しい使い方</a:t>
            </a:r>
          </a:p>
          <a:p>
            <a:pPr marL="696913" lvl="1" indent="-342900">
              <a:buFont typeface="Arial" pitchFamily="34" charset="0"/>
              <a:buChar char="•"/>
            </a:pPr>
            <a:r>
              <a:rPr lang="ja-JP" altLang="en-US" sz="2800" dirty="0"/>
              <a:t>悪口や乱暴な言葉</a:t>
            </a:r>
            <a:r>
              <a:rPr lang="en-US" altLang="ja-JP" sz="2800" dirty="0"/>
              <a:t>,</a:t>
            </a:r>
            <a:r>
              <a:rPr lang="ja-JP" altLang="en-US" sz="2800" dirty="0"/>
              <a:t>人を傷つける言葉を書かない</a:t>
            </a:r>
            <a:r>
              <a:rPr lang="en-US" altLang="ja-JP" sz="2800" dirty="0"/>
              <a:t>,</a:t>
            </a:r>
            <a:r>
              <a:rPr lang="ja-JP" altLang="en-US" sz="2800" dirty="0"/>
              <a:t>他人に広めない</a:t>
            </a:r>
          </a:p>
          <a:p>
            <a:pPr marL="696913" lvl="1" indent="-342900">
              <a:buFont typeface="Arial" pitchFamily="34" charset="0"/>
              <a:buChar char="•"/>
            </a:pPr>
            <a:r>
              <a:rPr lang="ja-JP" altLang="en-US" sz="2800" dirty="0"/>
              <a:t>うわさ話やウソ</a:t>
            </a:r>
            <a:r>
              <a:rPr lang="en-US" altLang="ja-JP" sz="2800" dirty="0"/>
              <a:t>,</a:t>
            </a:r>
            <a:r>
              <a:rPr lang="ja-JP" altLang="en-US" sz="2800" dirty="0"/>
              <a:t>デマを書かない</a:t>
            </a:r>
            <a:r>
              <a:rPr lang="en-US" altLang="ja-JP" sz="2800" dirty="0"/>
              <a:t>,</a:t>
            </a:r>
            <a:r>
              <a:rPr lang="ja-JP" altLang="en-US" sz="2800" dirty="0"/>
              <a:t>他人に広めない</a:t>
            </a:r>
          </a:p>
          <a:p>
            <a:pPr marL="696913" lvl="1" indent="-342900">
              <a:buFont typeface="Arial" pitchFamily="34" charset="0"/>
              <a:buChar char="•"/>
            </a:pPr>
            <a:r>
              <a:rPr lang="ja-JP" altLang="en-US" sz="2800" dirty="0"/>
              <a:t>勝手に写真や動画を撮らない</a:t>
            </a:r>
            <a:r>
              <a:rPr lang="en-US" altLang="ja-JP" sz="2800" dirty="0"/>
              <a:t>,</a:t>
            </a:r>
            <a:r>
              <a:rPr lang="ja-JP" altLang="en-US" sz="2800" dirty="0"/>
              <a:t>のせない</a:t>
            </a:r>
            <a:r>
              <a:rPr lang="en-US" altLang="ja-JP" sz="2800" dirty="0"/>
              <a:t>,</a:t>
            </a:r>
            <a:r>
              <a:rPr lang="ja-JP" altLang="en-US" sz="2800" dirty="0"/>
              <a:t>他人に広めない</a:t>
            </a:r>
          </a:p>
          <a:p>
            <a:pPr marL="696913" lvl="1" indent="-342900">
              <a:buFont typeface="Arial" pitchFamily="34" charset="0"/>
              <a:buChar char="•"/>
            </a:pPr>
            <a:r>
              <a:rPr lang="ja-JP" altLang="en-US" sz="2800" dirty="0"/>
              <a:t>いたずらや悪ふざけの言葉や画像をネットに書かない</a:t>
            </a:r>
            <a:r>
              <a:rPr lang="en-US" altLang="ja-JP" sz="2800" dirty="0"/>
              <a:t>,</a:t>
            </a:r>
            <a:r>
              <a:rPr lang="ja-JP" altLang="en-US" sz="2800" dirty="0"/>
              <a:t>のせない</a:t>
            </a:r>
            <a:r>
              <a:rPr lang="en-US" altLang="ja-JP" sz="2800" dirty="0"/>
              <a:t>,</a:t>
            </a:r>
            <a:r>
              <a:rPr lang="ja-JP" altLang="en-US" sz="2800" dirty="0"/>
              <a:t>他人に広めない</a:t>
            </a:r>
          </a:p>
          <a:p>
            <a:pPr marL="696913" lvl="1" indent="-342900">
              <a:buFont typeface="Arial" pitchFamily="34" charset="0"/>
              <a:buChar char="•"/>
            </a:pPr>
            <a:r>
              <a:rPr lang="ja-JP" altLang="en-US" sz="2800" dirty="0"/>
              <a:t>勝手にコピーしたものをネットに流さない</a:t>
            </a:r>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64</a:t>
            </a:fld>
            <a:endParaRPr lang="ja-JP" altLang="en-US" dirty="0"/>
          </a:p>
        </p:txBody>
      </p:sp>
    </p:spTree>
    <p:extLst>
      <p:ext uri="{BB962C8B-B14F-4D97-AF65-F5344CB8AC3E}">
        <p14:creationId xmlns:p14="http://schemas.microsoft.com/office/powerpoint/2010/main" val="24614897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a:t>7</a:t>
            </a:r>
            <a:r>
              <a:rPr lang="ja-JP" altLang="en-US" dirty="0" err="1"/>
              <a:t>．</a:t>
            </a:r>
            <a:r>
              <a:rPr lang="ja-JP" altLang="en-US" dirty="0"/>
              <a:t>ワークショップ　ルール例②</a:t>
            </a:r>
            <a:endParaRPr kumimoji="1" lang="ja-JP" altLang="en-US" dirty="0"/>
          </a:p>
        </p:txBody>
      </p:sp>
      <p:sp>
        <p:nvSpPr>
          <p:cNvPr id="3" name="コンテンツ プレースホルダー 2"/>
          <p:cNvSpPr>
            <a:spLocks noGrp="1"/>
          </p:cNvSpPr>
          <p:nvPr>
            <p:ph idx="1"/>
          </p:nvPr>
        </p:nvSpPr>
        <p:spPr>
          <a:xfrm>
            <a:off x="609521" y="1046748"/>
            <a:ext cx="5197653" cy="5263368"/>
          </a:xfrm>
        </p:spPr>
        <p:txBody>
          <a:bodyPr vert="horz" lIns="0" tIns="0" rIns="0" bIns="0" rtlCol="0">
            <a:noAutofit/>
          </a:bodyPr>
          <a:lstStyle/>
          <a:p>
            <a:r>
              <a:rPr lang="ja-JP" altLang="ja-JP" dirty="0"/>
              <a:t>安全な使い方</a:t>
            </a:r>
          </a:p>
          <a:p>
            <a:pPr marL="696913" lvl="1" indent="-342900">
              <a:buFont typeface="Arial" pitchFamily="34" charset="0"/>
              <a:buChar char="•"/>
            </a:pPr>
            <a:r>
              <a:rPr lang="ja-JP" altLang="ja-JP" dirty="0"/>
              <a:t>フィルタリングを設定し</a:t>
            </a:r>
            <a:r>
              <a:rPr lang="en-US" altLang="ja-JP" dirty="0"/>
              <a:t>,</a:t>
            </a:r>
            <a:r>
              <a:rPr lang="ja-JP" altLang="ja-JP" dirty="0"/>
              <a:t>見ていいサイトは相談して決める</a:t>
            </a:r>
          </a:p>
          <a:p>
            <a:pPr marL="696913" lvl="1" indent="-342900">
              <a:buFont typeface="Arial" pitchFamily="34" charset="0"/>
              <a:buChar char="•"/>
            </a:pPr>
            <a:r>
              <a:rPr lang="ja-JP" altLang="ja-JP" dirty="0"/>
              <a:t>パスワードの設定は家の人がする</a:t>
            </a:r>
          </a:p>
          <a:p>
            <a:pPr marL="696913" lvl="1" indent="-342900">
              <a:buFont typeface="Arial" pitchFamily="34" charset="0"/>
              <a:buChar char="•"/>
            </a:pPr>
            <a:r>
              <a:rPr lang="ja-JP" altLang="ja-JP" dirty="0"/>
              <a:t>パスワードは他の人に言わない</a:t>
            </a:r>
          </a:p>
          <a:p>
            <a:pPr marL="696913" lvl="1" indent="-342900">
              <a:buFont typeface="Arial" pitchFamily="34" charset="0"/>
              <a:buChar char="•"/>
            </a:pPr>
            <a:r>
              <a:rPr lang="en-US" altLang="ja-JP" dirty="0"/>
              <a:t>SNS</a:t>
            </a:r>
            <a:r>
              <a:rPr lang="ja-JP" altLang="ja-JP" dirty="0"/>
              <a:t>やツイッターはしない</a:t>
            </a:r>
          </a:p>
          <a:p>
            <a:pPr marL="696913" lvl="1" indent="-342900">
              <a:buFont typeface="Arial" pitchFamily="34" charset="0"/>
              <a:buChar char="•"/>
            </a:pPr>
            <a:r>
              <a:rPr lang="en-US" altLang="ja-JP" dirty="0"/>
              <a:t>LINE</a:t>
            </a:r>
            <a:r>
              <a:rPr lang="ja-JP" altLang="ja-JP" dirty="0"/>
              <a:t>などの通話アプリは知らない人を登録しない。</a:t>
            </a:r>
          </a:p>
          <a:p>
            <a:pPr marL="696913" lvl="1" indent="-342900">
              <a:buFont typeface="Arial" pitchFamily="34" charset="0"/>
              <a:buChar char="•"/>
            </a:pPr>
            <a:r>
              <a:rPr lang="ja-JP" altLang="ja-JP" dirty="0"/>
              <a:t>画面の履歴は消さない</a:t>
            </a:r>
          </a:p>
          <a:p>
            <a:pPr marL="696913" lvl="1" indent="-342900">
              <a:buFont typeface="Arial" pitchFamily="34" charset="0"/>
              <a:buChar char="•"/>
            </a:pPr>
            <a:r>
              <a:rPr lang="ja-JP" altLang="ja-JP" dirty="0"/>
              <a:t>画面ロックを設定して無くさないように気を付ける</a:t>
            </a:r>
          </a:p>
          <a:p>
            <a:pPr marL="696913" lvl="1" indent="-342900">
              <a:buFont typeface="Arial" pitchFamily="34" charset="0"/>
              <a:buChar char="•"/>
            </a:pPr>
            <a:r>
              <a:rPr lang="ja-JP" altLang="ja-JP" dirty="0"/>
              <a:t>個人情報をネットに書かない</a:t>
            </a:r>
            <a:r>
              <a:rPr lang="en-US" altLang="ja-JP" dirty="0"/>
              <a:t>,</a:t>
            </a:r>
            <a:r>
              <a:rPr lang="ja-JP" altLang="ja-JP" dirty="0"/>
              <a:t>送らない</a:t>
            </a:r>
            <a:endParaRPr lang="ja-JP" altLang="en-US" dirty="0"/>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65</a:t>
            </a:fld>
            <a:endParaRPr lang="ja-JP" altLang="en-US" dirty="0"/>
          </a:p>
        </p:txBody>
      </p:sp>
      <p:sp>
        <p:nvSpPr>
          <p:cNvPr id="8" name="コンテンツ プレースホルダー 2"/>
          <p:cNvSpPr txBox="1">
            <a:spLocks/>
          </p:cNvSpPr>
          <p:nvPr/>
        </p:nvSpPr>
        <p:spPr>
          <a:xfrm>
            <a:off x="6092654" y="1485578"/>
            <a:ext cx="5197653" cy="4824538"/>
          </a:xfrm>
          <a:prstGeom prst="rect">
            <a:avLst/>
          </a:prstGeom>
        </p:spPr>
        <p:txBody>
          <a:bodyPr vert="horz" lIns="0" tIns="0" rIns="0" bIns="0" rtlCol="0">
            <a:noAutofit/>
          </a:bodyPr>
          <a:lstStyle>
            <a:lvl1pPr marL="0" indent="0" algn="just" defTabSz="1088502" rtl="0" eaLnBrk="1" latinLnBrk="0" hangingPunct="1">
              <a:spcBef>
                <a:spcPct val="20000"/>
              </a:spcBef>
              <a:buFontTx/>
              <a:buNone/>
              <a:defRPr kumimoji="1" sz="2800" kern="1200">
                <a:solidFill>
                  <a:schemeClr val="accent1"/>
                </a:solidFill>
                <a:latin typeface="HGPｺﾞｼｯｸE" pitchFamily="50" charset="-128"/>
                <a:ea typeface="HGPｺﾞｼｯｸE" pitchFamily="50" charset="-128"/>
                <a:cs typeface="+mn-cs"/>
              </a:defRPr>
            </a:lvl1pPr>
            <a:lvl2pPr marL="360363" indent="-6350" algn="just" defTabSz="1088502" rtl="0" eaLnBrk="1" latinLnBrk="0" hangingPunct="1">
              <a:spcBef>
                <a:spcPct val="20000"/>
              </a:spcBef>
              <a:buFontTx/>
              <a:buNone/>
              <a:defRPr kumimoji="1" sz="2200" kern="1200">
                <a:solidFill>
                  <a:schemeClr val="tx1"/>
                </a:solidFill>
                <a:latin typeface="HG丸ｺﾞｼｯｸM-PRO" pitchFamily="50" charset="-128"/>
                <a:ea typeface="HG丸ｺﾞｼｯｸM-PRO" pitchFamily="50" charset="-128"/>
                <a:cs typeface="+mn-cs"/>
              </a:defRPr>
            </a:lvl2pPr>
            <a:lvl3pPr marL="354013" indent="0" algn="just" defTabSz="1088502" rtl="0" eaLnBrk="1" latinLnBrk="0" hangingPunct="1">
              <a:spcBef>
                <a:spcPct val="20000"/>
              </a:spcBef>
              <a:buFontTx/>
              <a:buNone/>
              <a:defRPr kumimoji="1" sz="2000" kern="1200">
                <a:solidFill>
                  <a:schemeClr val="tx1"/>
                </a:solidFill>
                <a:latin typeface="+mn-ea"/>
                <a:ea typeface="+mn-ea"/>
                <a:cs typeface="+mn-cs"/>
              </a:defRPr>
            </a:lvl3pPr>
            <a:lvl4pPr marL="1904878" indent="-272125" algn="just"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4pPr>
            <a:lvl5pPr marL="2449129" indent="-272125" algn="just"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9pPr>
          </a:lstStyle>
          <a:p>
            <a:pPr marL="696913" lvl="1" indent="-342900">
              <a:buFont typeface="Arial" pitchFamily="34" charset="0"/>
              <a:buChar char="•"/>
            </a:pPr>
            <a:r>
              <a:rPr lang="ja-JP" altLang="ja-JP" dirty="0"/>
              <a:t>知らない人からの</a:t>
            </a:r>
            <a:r>
              <a:rPr lang="ja-JP" altLang="en-US" dirty="0"/>
              <a:t>アンケートや</a:t>
            </a:r>
            <a:r>
              <a:rPr lang="ja-JP" altLang="ja-JP" dirty="0"/>
              <a:t>質問に答えない</a:t>
            </a:r>
          </a:p>
          <a:p>
            <a:pPr marL="696913" lvl="1" indent="-342900">
              <a:buFont typeface="Arial" pitchFamily="34" charset="0"/>
              <a:buChar char="•"/>
            </a:pPr>
            <a:r>
              <a:rPr lang="ja-JP" altLang="ja-JP" dirty="0"/>
              <a:t>ネットの情報は確かめてうのみにしない</a:t>
            </a:r>
          </a:p>
          <a:p>
            <a:pPr marL="696913" lvl="1" indent="-342900">
              <a:buFont typeface="Arial" pitchFamily="34" charset="0"/>
              <a:buChar char="•"/>
            </a:pPr>
            <a:r>
              <a:rPr lang="ja-JP" altLang="ja-JP" dirty="0"/>
              <a:t>本当にその人かどうかなりすましに気を付ける</a:t>
            </a:r>
          </a:p>
          <a:p>
            <a:pPr marL="696913" lvl="1" indent="-342900">
              <a:buFont typeface="Arial" pitchFamily="34" charset="0"/>
              <a:buChar char="•"/>
            </a:pPr>
            <a:r>
              <a:rPr lang="ja-JP" altLang="ja-JP" dirty="0"/>
              <a:t>ネットで知り合った人と一人で会わない</a:t>
            </a:r>
          </a:p>
          <a:p>
            <a:pPr marL="696913" lvl="1" indent="-342900">
              <a:buFont typeface="Arial" pitchFamily="34" charset="0"/>
              <a:buChar char="•"/>
            </a:pPr>
            <a:r>
              <a:rPr lang="ja-JP" altLang="ja-JP" dirty="0"/>
              <a:t>ダウンロードするときは家の人に言う</a:t>
            </a:r>
          </a:p>
          <a:p>
            <a:pPr marL="696913" lvl="1" indent="-342900">
              <a:buFont typeface="Arial" pitchFamily="34" charset="0"/>
              <a:buChar char="•"/>
            </a:pPr>
            <a:r>
              <a:rPr lang="ja-JP" altLang="ja-JP" dirty="0"/>
              <a:t>何か変なことやおかしなことがあれば家族に言う</a:t>
            </a:r>
          </a:p>
          <a:p>
            <a:pPr marL="696913" lvl="1" indent="-342900">
              <a:buFont typeface="Arial" pitchFamily="34" charset="0"/>
              <a:buChar char="•"/>
            </a:pPr>
            <a:endParaRPr lang="ja-JP" altLang="en-US" dirty="0"/>
          </a:p>
        </p:txBody>
      </p:sp>
    </p:spTree>
    <p:extLst>
      <p:ext uri="{BB962C8B-B14F-4D97-AF65-F5344CB8AC3E}">
        <p14:creationId xmlns:p14="http://schemas.microsoft.com/office/powerpoint/2010/main" val="7718576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a:t>8</a:t>
            </a:r>
            <a:r>
              <a:rPr lang="ja-JP" altLang="en-US" dirty="0" err="1"/>
              <a:t>．</a:t>
            </a:r>
            <a:r>
              <a:rPr lang="ja-JP" altLang="en-US" dirty="0"/>
              <a:t>ワークショップ　ルール例③</a:t>
            </a:r>
            <a:endParaRPr kumimoji="1" lang="ja-JP" altLang="en-US" dirty="0"/>
          </a:p>
        </p:txBody>
      </p:sp>
      <p:sp>
        <p:nvSpPr>
          <p:cNvPr id="3" name="コンテンツ プレースホルダー 2"/>
          <p:cNvSpPr>
            <a:spLocks noGrp="1"/>
          </p:cNvSpPr>
          <p:nvPr>
            <p:ph idx="1"/>
          </p:nvPr>
        </p:nvSpPr>
        <p:spPr/>
        <p:txBody>
          <a:bodyPr vert="horz" lIns="0" tIns="0" rIns="0" bIns="0" rtlCol="0">
            <a:noAutofit/>
          </a:bodyPr>
          <a:lstStyle/>
          <a:p>
            <a:r>
              <a:rPr lang="ja-JP" altLang="ja-JP" dirty="0"/>
              <a:t>ルールやマナー</a:t>
            </a:r>
          </a:p>
          <a:p>
            <a:pPr marL="696913" lvl="1" indent="-342900">
              <a:buFont typeface="Arial" pitchFamily="34" charset="0"/>
              <a:buChar char="•"/>
            </a:pPr>
            <a:r>
              <a:rPr lang="ja-JP" altLang="ja-JP" dirty="0"/>
              <a:t>歩きながらなど「</a:t>
            </a:r>
            <a:r>
              <a:rPr lang="ja-JP" altLang="ja-JP" dirty="0" err="1"/>
              <a:t>ながら</a:t>
            </a:r>
            <a:r>
              <a:rPr lang="ja-JP" altLang="ja-JP" dirty="0"/>
              <a:t>スマホ」はしない</a:t>
            </a:r>
          </a:p>
          <a:p>
            <a:pPr marL="696913" lvl="1" indent="-342900">
              <a:buFont typeface="Arial" pitchFamily="34" charset="0"/>
              <a:buChar char="•"/>
            </a:pPr>
            <a:r>
              <a:rPr lang="ja-JP" altLang="ja-JP" dirty="0"/>
              <a:t>スマホは家の人が契約して子</a:t>
            </a:r>
            <a:r>
              <a:rPr lang="ja-JP" altLang="en-US" dirty="0"/>
              <a:t>ども</a:t>
            </a:r>
            <a:r>
              <a:rPr lang="ja-JP" altLang="ja-JP" dirty="0"/>
              <a:t>が借りていることを忘れない</a:t>
            </a:r>
          </a:p>
          <a:p>
            <a:pPr marL="696913" lvl="1" indent="-342900">
              <a:buFont typeface="Arial" pitchFamily="34" charset="0"/>
              <a:buChar char="•"/>
            </a:pPr>
            <a:r>
              <a:rPr lang="ja-JP" altLang="ja-JP" dirty="0"/>
              <a:t>食事中や家族といるときは使わない</a:t>
            </a:r>
          </a:p>
          <a:p>
            <a:pPr marL="696913" lvl="1" indent="-342900">
              <a:buFont typeface="Arial" pitchFamily="34" charset="0"/>
              <a:buChar char="•"/>
            </a:pPr>
            <a:r>
              <a:rPr lang="ja-JP" altLang="ja-JP" dirty="0"/>
              <a:t>自分の部屋では使わない</a:t>
            </a:r>
          </a:p>
          <a:p>
            <a:pPr marL="696913" lvl="1" indent="-342900">
              <a:buFont typeface="Arial" pitchFamily="34" charset="0"/>
              <a:buChar char="•"/>
            </a:pPr>
            <a:r>
              <a:rPr lang="ja-JP" altLang="ja-JP" dirty="0"/>
              <a:t>使っていい時間を守る（○時～○時</a:t>
            </a:r>
            <a:r>
              <a:rPr lang="en-US" altLang="ja-JP" dirty="0"/>
              <a:t>,</a:t>
            </a:r>
            <a:r>
              <a:rPr lang="ja-JP" altLang="ja-JP" dirty="0"/>
              <a:t>○時までに居間の充電器に差し込む）</a:t>
            </a:r>
          </a:p>
          <a:p>
            <a:pPr marL="696913" lvl="1" indent="-342900">
              <a:buFont typeface="Arial" pitchFamily="34" charset="0"/>
              <a:buChar char="•"/>
            </a:pPr>
            <a:r>
              <a:rPr lang="ja-JP" altLang="ja-JP" dirty="0"/>
              <a:t>友だちと連絡できる時間を決める</a:t>
            </a:r>
          </a:p>
          <a:p>
            <a:pPr marL="696913" lvl="1" indent="-342900">
              <a:buFont typeface="Arial" pitchFamily="34" charset="0"/>
              <a:buChar char="•"/>
            </a:pPr>
            <a:r>
              <a:rPr lang="ja-JP" altLang="ja-JP" dirty="0"/>
              <a:t>電車や病院など人の多く集まる場所では電話しない</a:t>
            </a:r>
          </a:p>
          <a:p>
            <a:pPr marL="696913" lvl="1" indent="-342900">
              <a:buFont typeface="Arial" pitchFamily="34" charset="0"/>
              <a:buChar char="•"/>
            </a:pPr>
            <a:r>
              <a:rPr lang="ja-JP" altLang="ja-JP" dirty="0"/>
              <a:t>ネットで買い物やオークションはしない</a:t>
            </a:r>
          </a:p>
          <a:p>
            <a:pPr marL="696913" lvl="1" indent="-342900">
              <a:buFont typeface="Arial" pitchFamily="34" charset="0"/>
              <a:buChar char="•"/>
            </a:pPr>
            <a:r>
              <a:rPr lang="ja-JP" altLang="ja-JP" dirty="0"/>
              <a:t>課金は家の人に相談して</a:t>
            </a:r>
            <a:r>
              <a:rPr lang="ja-JP" altLang="en-US" dirty="0"/>
              <a:t>から行う。</a:t>
            </a:r>
            <a:r>
              <a:rPr lang="ja-JP" altLang="ja-JP" dirty="0"/>
              <a:t>プリペイドカードは買わない</a:t>
            </a:r>
          </a:p>
          <a:p>
            <a:pPr marL="696913" lvl="1" indent="-342900">
              <a:buFont typeface="Arial" pitchFamily="34" charset="0"/>
              <a:buChar char="•"/>
            </a:pPr>
            <a:r>
              <a:rPr lang="ja-JP" altLang="ja-JP" dirty="0"/>
              <a:t>ゲーム機にもペアレンタルコントロール</a:t>
            </a:r>
            <a:r>
              <a:rPr lang="ja-JP" altLang="en-US" dirty="0">
                <a:solidFill>
                  <a:srgbClr val="000000"/>
                </a:solidFill>
              </a:rPr>
              <a:t>機能</a:t>
            </a:r>
            <a:r>
              <a:rPr lang="ja-JP" altLang="ja-JP" dirty="0"/>
              <a:t>を設定する</a:t>
            </a:r>
          </a:p>
          <a:p>
            <a:pPr marL="696913" lvl="1" indent="-342900">
              <a:buFont typeface="Arial" pitchFamily="34" charset="0"/>
              <a:buChar char="•"/>
            </a:pPr>
            <a:r>
              <a:rPr lang="ja-JP" altLang="ja-JP" dirty="0"/>
              <a:t>もしこれらのルールが守れなかった</a:t>
            </a:r>
            <a:r>
              <a:rPr lang="ja-JP" altLang="en-US" dirty="0"/>
              <a:t>ら</a:t>
            </a:r>
            <a:r>
              <a:rPr lang="ja-JP" altLang="ja-JP" dirty="0"/>
              <a:t>（　　　</a:t>
            </a:r>
            <a:r>
              <a:rPr lang="ja-JP" altLang="en-US" dirty="0"/>
              <a:t>　○日間親がスマホを預かる</a:t>
            </a:r>
            <a:r>
              <a:rPr lang="ja-JP" altLang="ja-JP" dirty="0"/>
              <a:t>）</a:t>
            </a:r>
          </a:p>
          <a:p>
            <a:pPr lvl="1"/>
            <a:endParaRPr lang="ja-JP" altLang="en-US" dirty="0"/>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66</a:t>
            </a:fld>
            <a:endParaRPr lang="ja-JP" altLang="en-US" dirty="0"/>
          </a:p>
        </p:txBody>
      </p:sp>
      <p:sp>
        <p:nvSpPr>
          <p:cNvPr id="5" name="テキスト ボックス 4"/>
          <p:cNvSpPr txBox="1"/>
          <p:nvPr/>
        </p:nvSpPr>
        <p:spPr>
          <a:xfrm>
            <a:off x="6404503" y="5600667"/>
            <a:ext cx="966931" cy="332301"/>
          </a:xfrm>
          <a:prstGeom prst="rect">
            <a:avLst/>
          </a:prstGeom>
          <a:solidFill>
            <a:schemeClr val="accent4"/>
          </a:solidFill>
        </p:spPr>
        <p:txBody>
          <a:bodyPr wrap="none" tIns="0" rtlCol="0" anchor="ctr" anchorCtr="0">
            <a:noAutofit/>
          </a:bodyPr>
          <a:lstStyle/>
          <a:p>
            <a:r>
              <a:rPr kumimoji="1" lang="ja-JP" altLang="en-US" dirty="0">
                <a:solidFill>
                  <a:schemeClr val="bg1"/>
                </a:solidFill>
                <a:latin typeface="HGPｺﾞｼｯｸE" pitchFamily="50" charset="-128"/>
                <a:ea typeface="HGPｺﾞｼｯｸE" pitchFamily="50" charset="-128"/>
              </a:rPr>
              <a:t>例えば</a:t>
            </a:r>
          </a:p>
        </p:txBody>
      </p:sp>
    </p:spTree>
    <p:extLst>
      <p:ext uri="{BB962C8B-B14F-4D97-AF65-F5344CB8AC3E}">
        <p14:creationId xmlns:p14="http://schemas.microsoft.com/office/powerpoint/2010/main" val="9408818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最後に　．</a:t>
            </a:r>
            <a:r>
              <a:rPr lang="en-US" altLang="ja-JP" dirty="0"/>
              <a:t>1</a:t>
            </a:r>
            <a:endParaRPr kumimoji="1" lang="ja-JP" altLang="en-US" dirty="0"/>
          </a:p>
        </p:txBody>
      </p:sp>
      <p:sp>
        <p:nvSpPr>
          <p:cNvPr id="3" name="コンテンツ プレースホルダー 2"/>
          <p:cNvSpPr>
            <a:spLocks noGrp="1"/>
          </p:cNvSpPr>
          <p:nvPr>
            <p:ph idx="1"/>
          </p:nvPr>
        </p:nvSpPr>
        <p:spPr>
          <a:xfrm>
            <a:off x="609521" y="1046748"/>
            <a:ext cx="10238213" cy="5263368"/>
          </a:xfrm>
        </p:spPr>
        <p:txBody>
          <a:bodyPr/>
          <a:lstStyle/>
          <a:p>
            <a:r>
              <a:rPr lang="ja-JP" altLang="en-US" dirty="0"/>
              <a:t>家に帰って早速始めましょう</a:t>
            </a:r>
          </a:p>
          <a:p>
            <a:pPr marL="1160463" lvl="1" indent="-806450">
              <a:buFont typeface="+mj-lt"/>
              <a:buAutoNum type="arabicPeriod"/>
            </a:pPr>
            <a:r>
              <a:rPr lang="ja-JP" altLang="en-US" sz="4400" dirty="0">
                <a:solidFill>
                  <a:schemeClr val="tx2"/>
                </a:solidFill>
                <a:latin typeface="HGPｺﾞｼｯｸE" pitchFamily="50" charset="-128"/>
                <a:ea typeface="HGPｺﾞｼｯｸE" pitchFamily="50" charset="-128"/>
              </a:rPr>
              <a:t>子どもの利用実態を話し合う</a:t>
            </a:r>
          </a:p>
          <a:p>
            <a:pPr marL="1160463" lvl="1" indent="-806450">
              <a:buFont typeface="+mj-lt"/>
              <a:buAutoNum type="arabicPeriod"/>
            </a:pPr>
            <a:r>
              <a:rPr lang="ja-JP" altLang="en-US" sz="4400" dirty="0">
                <a:solidFill>
                  <a:schemeClr val="tx2"/>
                </a:solidFill>
                <a:latin typeface="HGPｺﾞｼｯｸE" pitchFamily="50" charset="-128"/>
                <a:ea typeface="HGPｺﾞｼｯｸE" pitchFamily="50" charset="-128"/>
              </a:rPr>
              <a:t>困ったことやトラブルはなかったか</a:t>
            </a:r>
          </a:p>
          <a:p>
            <a:pPr marL="1160463" lvl="1" indent="-806450">
              <a:buFont typeface="+mj-lt"/>
              <a:buAutoNum type="arabicPeriod"/>
            </a:pPr>
            <a:r>
              <a:rPr lang="ja-JP" altLang="en-US" sz="4400" dirty="0">
                <a:solidFill>
                  <a:schemeClr val="tx2"/>
                </a:solidFill>
                <a:latin typeface="HGPｺﾞｼｯｸE" pitchFamily="50" charset="-128"/>
                <a:ea typeface="HGPｺﾞｼｯｸE" pitchFamily="50" charset="-128"/>
              </a:rPr>
              <a:t>「我が家のルール」を家族で話し合い決める</a:t>
            </a:r>
          </a:p>
          <a:p>
            <a:pPr marL="1160463" lvl="1" indent="-806450">
              <a:buFont typeface="+mj-lt"/>
              <a:buAutoNum type="arabicPeriod"/>
            </a:pPr>
            <a:r>
              <a:rPr lang="ja-JP" altLang="en-US" sz="4400" dirty="0">
                <a:solidFill>
                  <a:schemeClr val="tx2"/>
                </a:solidFill>
                <a:latin typeface="HGPｺﾞｼｯｸE" pitchFamily="50" charset="-128"/>
                <a:ea typeface="HGPｺﾞｼｯｸE" pitchFamily="50" charset="-128"/>
              </a:rPr>
              <a:t>書き出したルールを貼り出す</a:t>
            </a:r>
            <a:endParaRPr lang="en-US" altLang="ja-JP" sz="4400" dirty="0">
              <a:solidFill>
                <a:schemeClr val="tx2"/>
              </a:solidFill>
              <a:latin typeface="HGPｺﾞｼｯｸE" pitchFamily="50" charset="-128"/>
              <a:ea typeface="HGPｺﾞｼｯｸE" pitchFamily="50" charset="-128"/>
            </a:endParaRPr>
          </a:p>
          <a:p>
            <a:pPr marL="1160463" lvl="1" indent="-806450">
              <a:buFont typeface="+mj-lt"/>
              <a:buAutoNum type="arabicPeriod"/>
            </a:pPr>
            <a:r>
              <a:rPr kumimoji="1" lang="ja-JP" altLang="en-US" sz="4400" dirty="0">
                <a:solidFill>
                  <a:srgbClr val="212745"/>
                </a:solidFill>
                <a:latin typeface="HGPｺﾞｼｯｸE" pitchFamily="50" charset="-128"/>
                <a:ea typeface="HGPｺﾞｼｯｸE" pitchFamily="50" charset="-128"/>
              </a:rPr>
              <a:t>見直しが肝心です！</a:t>
            </a:r>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67</a:t>
            </a:fld>
            <a:endParaRPr lang="ja-JP" altLang="en-US" dirty="0"/>
          </a:p>
        </p:txBody>
      </p:sp>
    </p:spTree>
    <p:extLst>
      <p:ext uri="{BB962C8B-B14F-4D97-AF65-F5344CB8AC3E}">
        <p14:creationId xmlns:p14="http://schemas.microsoft.com/office/powerpoint/2010/main" val="7976034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最後に　．</a:t>
            </a:r>
            <a:r>
              <a:rPr lang="en-US" altLang="ja-JP" dirty="0"/>
              <a:t>2</a:t>
            </a:r>
            <a:endParaRPr kumimoji="1" lang="ja-JP" altLang="en-US" dirty="0"/>
          </a:p>
        </p:txBody>
      </p:sp>
      <p:sp>
        <p:nvSpPr>
          <p:cNvPr id="3" name="コンテンツ プレースホルダー 2"/>
          <p:cNvSpPr>
            <a:spLocks noGrp="1"/>
          </p:cNvSpPr>
          <p:nvPr>
            <p:ph idx="1"/>
          </p:nvPr>
        </p:nvSpPr>
        <p:spPr>
          <a:xfrm>
            <a:off x="609521" y="1046748"/>
            <a:ext cx="10958293" cy="5263368"/>
          </a:xfrm>
        </p:spPr>
        <p:txBody>
          <a:bodyPr/>
          <a:lstStyle/>
          <a:p>
            <a:r>
              <a:rPr lang="ja-JP" altLang="en-US" dirty="0"/>
              <a:t>本教材のデータや</a:t>
            </a:r>
            <a:r>
              <a:rPr lang="en-US" altLang="ja-JP" dirty="0"/>
              <a:t>QA</a:t>
            </a:r>
            <a:r>
              <a:rPr lang="ja-JP" altLang="en-US" dirty="0"/>
              <a:t>などについて、下記ホームページに掲載しています。</a:t>
            </a:r>
          </a:p>
          <a:p>
            <a:pPr marL="354013" lvl="1" indent="0"/>
            <a:endParaRPr lang="en-US" altLang="ja-JP" sz="4400" dirty="0">
              <a:solidFill>
                <a:schemeClr val="tx2"/>
              </a:solidFill>
              <a:latin typeface="HGPｺﾞｼｯｸE" pitchFamily="50" charset="-128"/>
              <a:ea typeface="HGPｺﾞｼｯｸE" pitchFamily="50" charset="-128"/>
            </a:endParaRPr>
          </a:p>
          <a:p>
            <a:pPr marL="354013" lvl="1" indent="0"/>
            <a:endParaRPr kumimoji="1" lang="en-US" altLang="ja-JP" sz="2700" dirty="0">
              <a:solidFill>
                <a:schemeClr val="tx2"/>
              </a:solidFill>
              <a:latin typeface="HGPｺﾞｼｯｸE" pitchFamily="50" charset="-128"/>
              <a:ea typeface="HGPｺﾞｼｯｸE" pitchFamily="50" charset="-128"/>
            </a:endParaRPr>
          </a:p>
          <a:p>
            <a:pPr marL="354013" lvl="1" indent="0"/>
            <a:r>
              <a:rPr kumimoji="1" lang="ja-JP" altLang="en-US" sz="2700" dirty="0">
                <a:solidFill>
                  <a:schemeClr val="tx2"/>
                </a:solidFill>
                <a:latin typeface="HGPｺﾞｼｯｸE" pitchFamily="50" charset="-128"/>
                <a:ea typeface="HGPｺﾞｼｯｸE" pitchFamily="50" charset="-128"/>
              </a:rPr>
              <a:t>アドレス　</a:t>
            </a:r>
            <a:r>
              <a:rPr kumimoji="1" lang="en-US" altLang="ja-JP" sz="2700" dirty="0">
                <a:solidFill>
                  <a:schemeClr val="tx2"/>
                </a:solidFill>
                <a:latin typeface="HGPｺﾞｼｯｸE" pitchFamily="50" charset="-128"/>
                <a:ea typeface="HGPｺﾞｼｯｸE" pitchFamily="50" charset="-128"/>
              </a:rPr>
              <a:t>http://www.ip.mirai.ne.jp/~</a:t>
            </a:r>
            <a:r>
              <a:rPr lang="en-US" altLang="ja-JP" sz="2700" dirty="0">
                <a:solidFill>
                  <a:schemeClr val="tx2"/>
                </a:solidFill>
                <a:latin typeface="HGPｺﾞｼｯｸE" pitchFamily="50" charset="-128"/>
                <a:ea typeface="HGPｺﾞｼｯｸE" pitchFamily="50" charset="-128"/>
              </a:rPr>
              <a:t>g-ikusei/consortium/material.html</a:t>
            </a:r>
          </a:p>
          <a:p>
            <a:pPr marL="354013" lvl="1" indent="0"/>
            <a:endParaRPr kumimoji="1" lang="en-US" altLang="ja-JP" sz="2700" dirty="0">
              <a:solidFill>
                <a:schemeClr val="tx2"/>
              </a:solidFill>
              <a:latin typeface="HGPｺﾞｼｯｸE" pitchFamily="50" charset="-128"/>
              <a:ea typeface="HGPｺﾞｼｯｸE" pitchFamily="50" charset="-128"/>
            </a:endParaRPr>
          </a:p>
          <a:p>
            <a:pPr marL="354013" lvl="1" indent="0"/>
            <a:r>
              <a:rPr kumimoji="1" lang="ja-JP" altLang="en-US" sz="2700" dirty="0">
                <a:solidFill>
                  <a:schemeClr val="tx2"/>
                </a:solidFill>
                <a:latin typeface="HGPｺﾞｼｯｸE" pitchFamily="50" charset="-128"/>
                <a:ea typeface="HGPｺﾞｼｯｸE" pitchFamily="50" charset="-128"/>
              </a:rPr>
              <a:t>教材に関するお問い合わせは</a:t>
            </a:r>
            <a:endParaRPr kumimoji="1" lang="en-US" altLang="ja-JP" sz="2700" dirty="0">
              <a:solidFill>
                <a:schemeClr val="tx2"/>
              </a:solidFill>
              <a:latin typeface="HGPｺﾞｼｯｸE" pitchFamily="50" charset="-128"/>
              <a:ea typeface="HGPｺﾞｼｯｸE" pitchFamily="50" charset="-128"/>
            </a:endParaRPr>
          </a:p>
          <a:p>
            <a:pPr marL="354013" lvl="1" indent="0"/>
            <a:r>
              <a:rPr lang="ja-JP" altLang="en-US" sz="3600" dirty="0">
                <a:solidFill>
                  <a:schemeClr val="tx2"/>
                </a:solidFill>
                <a:latin typeface="HGP創英角ｺﾞｼｯｸUB" pitchFamily="50" charset="-128"/>
                <a:ea typeface="HGP創英角ｺﾞｼｯｸUB" pitchFamily="50" charset="-128"/>
              </a:rPr>
              <a:t>ネット安全・安心</a:t>
            </a:r>
            <a:r>
              <a:rPr lang="ja-JP" altLang="en-US" sz="3600" dirty="0" err="1">
                <a:solidFill>
                  <a:schemeClr val="tx2"/>
                </a:solidFill>
                <a:latin typeface="HGP創英角ｺﾞｼｯｸUB" pitchFamily="50" charset="-128"/>
                <a:ea typeface="HGP創英角ｺﾞｼｯｸUB" pitchFamily="50" charset="-128"/>
              </a:rPr>
              <a:t>ぎふ</a:t>
            </a:r>
            <a:r>
              <a:rPr lang="ja-JP" altLang="en-US" sz="3600" dirty="0">
                <a:solidFill>
                  <a:schemeClr val="tx2"/>
                </a:solidFill>
                <a:latin typeface="HGP創英角ｺﾞｼｯｸUB" pitchFamily="50" charset="-128"/>
                <a:ea typeface="HGP創英角ｺﾞｼｯｸUB" pitchFamily="50" charset="-128"/>
              </a:rPr>
              <a:t>コンソーシアム事務局</a:t>
            </a:r>
            <a:endParaRPr lang="en-US" altLang="ja-JP" sz="3600" dirty="0">
              <a:solidFill>
                <a:schemeClr val="tx2"/>
              </a:solidFill>
              <a:latin typeface="HGP創英角ｺﾞｼｯｸUB" pitchFamily="50" charset="-128"/>
              <a:ea typeface="HGP創英角ｺﾞｼｯｸUB" pitchFamily="50" charset="-128"/>
            </a:endParaRPr>
          </a:p>
          <a:p>
            <a:pPr marL="354013" lvl="1" indent="0"/>
            <a:r>
              <a:rPr kumimoji="1" lang="ja-JP" altLang="en-US" sz="3600" dirty="0">
                <a:solidFill>
                  <a:schemeClr val="tx2"/>
                </a:solidFill>
                <a:latin typeface="HGP創英角ｺﾞｼｯｸUB" pitchFamily="50" charset="-128"/>
                <a:ea typeface="HGP創英角ｺﾞｼｯｸUB" pitchFamily="50" charset="-128"/>
              </a:rPr>
              <a:t>（岐阜県環境生活部私学振興・青少年課内）</a:t>
            </a:r>
            <a:endParaRPr kumimoji="1" lang="en-US" altLang="ja-JP" sz="3600" dirty="0">
              <a:solidFill>
                <a:schemeClr val="tx2"/>
              </a:solidFill>
              <a:latin typeface="HGP創英角ｺﾞｼｯｸUB" pitchFamily="50" charset="-128"/>
              <a:ea typeface="HGP創英角ｺﾞｼｯｸUB" pitchFamily="50" charset="-128"/>
            </a:endParaRPr>
          </a:p>
          <a:p>
            <a:pPr marL="354013" lvl="1" indent="0"/>
            <a:r>
              <a:rPr lang="en-US" altLang="ja-JP" sz="3600" dirty="0">
                <a:solidFill>
                  <a:schemeClr val="tx2"/>
                </a:solidFill>
                <a:latin typeface="HGP創英角ｺﾞｼｯｸUB" pitchFamily="50" charset="-128"/>
                <a:ea typeface="HGP創英角ｺﾞｼｯｸUB" pitchFamily="50" charset="-128"/>
              </a:rPr>
              <a:t>TEL</a:t>
            </a:r>
            <a:r>
              <a:rPr lang="ja-JP" altLang="en-US" sz="3600" dirty="0">
                <a:solidFill>
                  <a:schemeClr val="tx2"/>
                </a:solidFill>
                <a:latin typeface="HGP創英角ｺﾞｼｯｸUB" pitchFamily="50" charset="-128"/>
                <a:ea typeface="HGP創英角ｺﾞｼｯｸUB" pitchFamily="50" charset="-128"/>
              </a:rPr>
              <a:t> </a:t>
            </a:r>
            <a:r>
              <a:rPr lang="en-US" altLang="ja-JP" sz="3600" dirty="0">
                <a:solidFill>
                  <a:schemeClr val="tx2"/>
                </a:solidFill>
                <a:latin typeface="HGP創英角ｺﾞｼｯｸUB" pitchFamily="50" charset="-128"/>
                <a:ea typeface="HGP創英角ｺﾞｼｯｸUB" pitchFamily="50" charset="-128"/>
              </a:rPr>
              <a:t>058-272-8238</a:t>
            </a:r>
            <a:r>
              <a:rPr lang="ja-JP" altLang="en-US" sz="3600" dirty="0">
                <a:solidFill>
                  <a:schemeClr val="tx2"/>
                </a:solidFill>
                <a:latin typeface="HGP創英角ｺﾞｼｯｸUB" pitchFamily="50" charset="-128"/>
                <a:ea typeface="HGP創英角ｺﾞｼｯｸUB" pitchFamily="50" charset="-128"/>
              </a:rPr>
              <a:t> まで</a:t>
            </a:r>
            <a:endParaRPr kumimoji="1" lang="en-US" altLang="ja-JP" sz="3600" dirty="0">
              <a:solidFill>
                <a:schemeClr val="tx2"/>
              </a:solidFill>
              <a:latin typeface="HGP創英角ｺﾞｼｯｸUB" pitchFamily="50" charset="-128"/>
              <a:ea typeface="HGP創英角ｺﾞｼｯｸUB" pitchFamily="50" charset="-128"/>
            </a:endParaRPr>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68</a:t>
            </a:fld>
            <a:endParaRPr lang="ja-JP" altLang="en-US" dirty="0"/>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2638" y="1986295"/>
            <a:ext cx="6445861" cy="741425"/>
          </a:xfrm>
          <a:prstGeom prst="rect">
            <a:avLst/>
          </a:prstGeom>
        </p:spPr>
      </p:pic>
    </p:spTree>
    <p:extLst>
      <p:ext uri="{BB962C8B-B14F-4D97-AF65-F5344CB8AC3E}">
        <p14:creationId xmlns:p14="http://schemas.microsoft.com/office/powerpoint/2010/main" val="35616253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73139" y="1701602"/>
            <a:ext cx="8642548" cy="2016224"/>
          </a:xfrm>
          <a:prstGeom prst="rect">
            <a:avLst/>
          </a:prstGeom>
          <a:noFill/>
        </p:spPr>
        <p:txBody>
          <a:bodyPr wrap="none" lIns="0" tIns="0" rIns="0" bIns="0" rtlCol="0">
            <a:noAutofit/>
          </a:bodyPr>
          <a:lstStyle/>
          <a:p>
            <a:pPr algn="ctr"/>
            <a:r>
              <a:rPr lang="ja-JP" altLang="en-US" sz="5400" dirty="0">
                <a:solidFill>
                  <a:schemeClr val="accent1"/>
                </a:solidFill>
                <a:latin typeface="HGP創英角ｺﾞｼｯｸUB" pitchFamily="50" charset="-128"/>
                <a:ea typeface="HGP創英角ｺﾞｼｯｸUB" pitchFamily="50" charset="-128"/>
              </a:rPr>
              <a:t>以上で研修会を終わります</a:t>
            </a:r>
            <a:endParaRPr lang="en-US" altLang="ja-JP" sz="5400" dirty="0">
              <a:solidFill>
                <a:schemeClr val="accent1"/>
              </a:solidFill>
              <a:latin typeface="HGP創英角ｺﾞｼｯｸUB" pitchFamily="50" charset="-128"/>
              <a:ea typeface="HGP創英角ｺﾞｼｯｸUB" pitchFamily="50" charset="-128"/>
            </a:endParaRPr>
          </a:p>
          <a:p>
            <a:pPr algn="ctr"/>
            <a:r>
              <a:rPr lang="ja-JP" altLang="en-US" sz="5400" dirty="0">
                <a:solidFill>
                  <a:schemeClr val="accent1"/>
                </a:solidFill>
                <a:latin typeface="HGP創英角ｺﾞｼｯｸUB" pitchFamily="50" charset="-128"/>
                <a:ea typeface="HGP創英角ｺﾞｼｯｸUB" pitchFamily="50" charset="-128"/>
              </a:rPr>
              <a:t>ありがとうございました。</a:t>
            </a:r>
          </a:p>
          <a:p>
            <a:pPr algn="ctr"/>
            <a:endParaRPr kumimoji="1" lang="ja-JP" altLang="en-US" sz="5400" dirty="0">
              <a:solidFill>
                <a:schemeClr val="accent1"/>
              </a:solidFill>
              <a:latin typeface="HGP創英角ｺﾞｼｯｸUB" pitchFamily="50" charset="-128"/>
              <a:ea typeface="HGP創英角ｺﾞｼｯｸUB" pitchFamily="50" charset="-128"/>
            </a:endParaRPr>
          </a:p>
        </p:txBody>
      </p:sp>
      <p:sp>
        <p:nvSpPr>
          <p:cNvPr id="6" name="テキスト ボックス 5"/>
          <p:cNvSpPr txBox="1"/>
          <p:nvPr/>
        </p:nvSpPr>
        <p:spPr>
          <a:xfrm>
            <a:off x="1773139" y="4082195"/>
            <a:ext cx="8642548" cy="1363823"/>
          </a:xfrm>
          <a:prstGeom prst="rect">
            <a:avLst/>
          </a:prstGeom>
          <a:noFill/>
        </p:spPr>
        <p:txBody>
          <a:bodyPr wrap="none" lIns="0" tIns="0" rIns="0" bIns="0" rtlCol="0">
            <a:noAutofit/>
          </a:bodyPr>
          <a:lstStyle/>
          <a:p>
            <a:pPr algn="ctr"/>
            <a:r>
              <a:rPr lang="ja-JP" altLang="en-US" sz="4000" dirty="0">
                <a:solidFill>
                  <a:schemeClr val="tx2"/>
                </a:solidFill>
                <a:latin typeface="HGPｺﾞｼｯｸE" pitchFamily="50" charset="-128"/>
                <a:ea typeface="HGPｺﾞｼｯｸE" pitchFamily="50" charset="-128"/>
              </a:rPr>
              <a:t>ワークシート①と②をお持ち帰りください</a:t>
            </a:r>
          </a:p>
          <a:p>
            <a:pPr algn="ctr"/>
            <a:r>
              <a:rPr lang="ja-JP" altLang="en-US" sz="4000" dirty="0">
                <a:solidFill>
                  <a:schemeClr val="tx2"/>
                </a:solidFill>
                <a:latin typeface="HGPｺﾞｼｯｸE" pitchFamily="50" charset="-128"/>
                <a:ea typeface="HGPｺﾞｼｯｸE" pitchFamily="50" charset="-128"/>
              </a:rPr>
              <a:t>アンケートのご協力をお願いします</a:t>
            </a:r>
          </a:p>
        </p:txBody>
      </p:sp>
      <p:sp>
        <p:nvSpPr>
          <p:cNvPr id="4" name="スライド番号プレースホルダー 3"/>
          <p:cNvSpPr txBox="1">
            <a:spLocks/>
          </p:cNvSpPr>
          <p:nvPr/>
        </p:nvSpPr>
        <p:spPr>
          <a:xfrm>
            <a:off x="11423798" y="6357822"/>
            <a:ext cx="685073" cy="365210"/>
          </a:xfrm>
          <a:prstGeom prst="rect">
            <a:avLst/>
          </a:prstGeom>
        </p:spPr>
        <p:txBody>
          <a:bodyPr vert="horz" lIns="0" tIns="0" rIns="0" bIns="0" rtlCol="0" anchor="b" anchorCtr="0"/>
          <a:lstStyle>
            <a:defPPr>
              <a:defRPr lang="ja-JP"/>
            </a:defPPr>
            <a:lvl1pPr algn="ctr">
              <a:defRPr sz="2000" b="1">
                <a:solidFill>
                  <a:schemeClr val="bg1"/>
                </a:solidFill>
                <a:latin typeface="HG丸ｺﾞｼｯｸM-PRO" pitchFamily="50" charset="-128"/>
                <a:ea typeface="HG丸ｺﾞｼｯｸM-PRO" pitchFamily="50" charset="-128"/>
              </a:defRPr>
            </a:lvl1pPr>
          </a:lstStyle>
          <a:p>
            <a:fld id="{FE9BCB6C-B0B8-4E73-AD91-95F69BB24812}" type="slidenum">
              <a:rPr lang="ja-JP" altLang="en-US"/>
              <a:pPr/>
              <a:t>69</a:t>
            </a:fld>
            <a:endParaRPr lang="ja-JP" altLang="en-US" dirty="0"/>
          </a:p>
        </p:txBody>
      </p:sp>
    </p:spTree>
    <p:extLst>
      <p:ext uri="{BB962C8B-B14F-4D97-AF65-F5344CB8AC3E}">
        <p14:creationId xmlns:p14="http://schemas.microsoft.com/office/powerpoint/2010/main" val="1584343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1</a:t>
            </a:r>
            <a:r>
              <a:rPr kumimoji="1" lang="ja-JP" altLang="en-US" dirty="0" err="1"/>
              <a:t>．</a:t>
            </a:r>
            <a:r>
              <a:rPr kumimoji="1" lang="ja-JP" altLang="en-US" dirty="0"/>
              <a:t>青少年のインターネットの利用状況</a:t>
            </a:r>
            <a:r>
              <a:rPr kumimoji="1" lang="en-US" altLang="ja-JP" dirty="0"/>
              <a:t>-1</a:t>
            </a:r>
            <a:r>
              <a:rPr kumimoji="1" lang="ja-JP" altLang="en-US" dirty="0"/>
              <a:t> （全国）</a:t>
            </a:r>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7</a:t>
            </a:fld>
            <a:endParaRPr lang="ja-JP" altLang="en-US" dirty="0"/>
          </a:p>
        </p:txBody>
      </p:sp>
      <p:graphicFrame>
        <p:nvGraphicFramePr>
          <p:cNvPr id="8" name="コンテンツ プレースホルダー 6" title="通信型ゲーム機、携帯音楽プレーヤーを持っている">
            <a:extLst>
              <a:ext uri="{FF2B5EF4-FFF2-40B4-BE49-F238E27FC236}">
                <a16:creationId xmlns:a16="http://schemas.microsoft.com/office/drawing/2014/main" id="{4469F4CD-08FD-AA96-AF0D-381B9A41EAEB}"/>
              </a:ext>
            </a:extLst>
          </p:cNvPr>
          <p:cNvGraphicFramePr>
            <a:graphicFrameLocks noGrp="1"/>
          </p:cNvGraphicFramePr>
          <p:nvPr>
            <p:ph idx="1"/>
            <p:extLst>
              <p:ext uri="{D42A27DB-BD31-4B8C-83A1-F6EECF244321}">
                <p14:modId xmlns:p14="http://schemas.microsoft.com/office/powerpoint/2010/main" val="1480141548"/>
              </p:ext>
            </p:extLst>
          </p:nvPr>
        </p:nvGraphicFramePr>
        <p:xfrm>
          <a:off x="609600" y="1046163"/>
          <a:ext cx="10971213" cy="5264150"/>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11">
            <a:extLst>
              <a:ext uri="{FF2B5EF4-FFF2-40B4-BE49-F238E27FC236}">
                <a16:creationId xmlns:a16="http://schemas.microsoft.com/office/drawing/2014/main" id="{3DA259DD-C56C-474C-E7C6-41BA96993785}"/>
              </a:ext>
            </a:extLst>
          </p:cNvPr>
          <p:cNvSpPr txBox="1"/>
          <p:nvPr/>
        </p:nvSpPr>
        <p:spPr>
          <a:xfrm>
            <a:off x="6763483" y="6357822"/>
            <a:ext cx="4572084" cy="246221"/>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kumimoji="1" lang="ja-JP" altLang="en-US" sz="1000" dirty="0">
                <a:latin typeface="+mn-ea"/>
              </a:rPr>
              <a:t>出典：「</a:t>
            </a:r>
            <a:r>
              <a:rPr lang="ja-JP" altLang="en-US" sz="1000" dirty="0">
                <a:latin typeface="+mn-ea"/>
              </a:rPr>
              <a:t>令和５</a:t>
            </a:r>
            <a:r>
              <a:rPr kumimoji="1" lang="ja-JP" altLang="en-US" sz="1000" dirty="0">
                <a:latin typeface="+mn-ea"/>
              </a:rPr>
              <a:t>年度青少年のインターネット利用環境実態調査」（子</a:t>
            </a:r>
            <a:r>
              <a:rPr lang="ja-JP" altLang="en-US" sz="1000" dirty="0">
                <a:latin typeface="+mn-ea"/>
              </a:rPr>
              <a:t>ども家庭庁</a:t>
            </a:r>
            <a:r>
              <a:rPr kumimoji="1" lang="ja-JP" altLang="en-US" sz="1000" dirty="0">
                <a:latin typeface="+mn-ea"/>
              </a:rPr>
              <a:t>）より</a:t>
            </a:r>
          </a:p>
        </p:txBody>
      </p:sp>
    </p:spTree>
    <p:extLst>
      <p:ext uri="{BB962C8B-B14F-4D97-AF65-F5344CB8AC3E}">
        <p14:creationId xmlns:p14="http://schemas.microsoft.com/office/powerpoint/2010/main" val="1010254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2</a:t>
            </a:r>
            <a:r>
              <a:rPr kumimoji="1" lang="ja-JP" altLang="en-US" dirty="0" err="1"/>
              <a:t>．</a:t>
            </a:r>
            <a:r>
              <a:rPr kumimoji="1" lang="ja-JP" altLang="en-US" dirty="0"/>
              <a:t>青少年のインターネットの利用状況</a:t>
            </a:r>
            <a:r>
              <a:rPr lang="en-US" altLang="ja-JP" dirty="0"/>
              <a:t>-2</a:t>
            </a:r>
            <a:r>
              <a:rPr lang="ja-JP" altLang="en-US" dirty="0"/>
              <a:t> （全国）</a:t>
            </a:r>
            <a:endParaRPr kumimoji="1" lang="ja-JP" altLang="en-US" dirty="0"/>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8</a:t>
            </a:fld>
            <a:endParaRPr lang="ja-JP" altLang="en-US" dirty="0"/>
          </a:p>
        </p:txBody>
      </p:sp>
      <p:graphicFrame>
        <p:nvGraphicFramePr>
          <p:cNvPr id="11" name="コンテンツ プレースホルダー 6" title="通信型ゲーム機、携帯音楽プレーヤーを持っている">
            <a:extLst>
              <a:ext uri="{FF2B5EF4-FFF2-40B4-BE49-F238E27FC236}">
                <a16:creationId xmlns:a16="http://schemas.microsoft.com/office/drawing/2014/main" id="{62523CA2-6867-1F42-8694-170633B5E495}"/>
              </a:ext>
            </a:extLst>
          </p:cNvPr>
          <p:cNvGraphicFramePr>
            <a:graphicFrameLocks noGrp="1"/>
          </p:cNvGraphicFramePr>
          <p:nvPr>
            <p:ph idx="1"/>
            <p:extLst>
              <p:ext uri="{D42A27DB-BD31-4B8C-83A1-F6EECF244321}">
                <p14:modId xmlns:p14="http://schemas.microsoft.com/office/powerpoint/2010/main" val="995708335"/>
              </p:ext>
            </p:extLst>
          </p:nvPr>
        </p:nvGraphicFramePr>
        <p:xfrm>
          <a:off x="26304" y="844667"/>
          <a:ext cx="12187651" cy="59030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7855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3</a:t>
            </a:r>
            <a:r>
              <a:rPr kumimoji="1" lang="ja-JP" altLang="en-US" dirty="0" err="1"/>
              <a:t>．</a:t>
            </a:r>
            <a:r>
              <a:rPr kumimoji="1" lang="ja-JP" altLang="en-US" dirty="0"/>
              <a:t>低年齢層の子供のインターネットの利用状況</a:t>
            </a:r>
            <a:r>
              <a:rPr kumimoji="1" lang="en-US" altLang="ja-JP" dirty="0"/>
              <a:t>-1</a:t>
            </a:r>
            <a:r>
              <a:rPr kumimoji="1" lang="ja-JP" altLang="en-US" dirty="0"/>
              <a:t> （全国）</a:t>
            </a:r>
          </a:p>
        </p:txBody>
      </p:sp>
      <p:sp>
        <p:nvSpPr>
          <p:cNvPr id="4" name="スライド番号プレースホルダー 3"/>
          <p:cNvSpPr>
            <a:spLocks noGrp="1"/>
          </p:cNvSpPr>
          <p:nvPr>
            <p:ph type="sldNum" sz="quarter" idx="12"/>
          </p:nvPr>
        </p:nvSpPr>
        <p:spPr/>
        <p:txBody>
          <a:bodyPr/>
          <a:lstStyle/>
          <a:p>
            <a:fld id="{FE9BCB6C-B0B8-4E73-AD91-95F69BB24812}" type="slidenum">
              <a:rPr lang="ja-JP" altLang="en-US" smtClean="0"/>
              <a:pPr/>
              <a:t>9</a:t>
            </a:fld>
            <a:endParaRPr lang="ja-JP" altLang="en-US" dirty="0"/>
          </a:p>
        </p:txBody>
      </p:sp>
      <p:graphicFrame>
        <p:nvGraphicFramePr>
          <p:cNvPr id="8" name="コンテンツ プレースホルダー 6" title="通信型ゲーム機、携帯音楽プレーヤーを持っている">
            <a:extLst>
              <a:ext uri="{FF2B5EF4-FFF2-40B4-BE49-F238E27FC236}">
                <a16:creationId xmlns:a16="http://schemas.microsoft.com/office/drawing/2014/main" id="{80B25648-F946-F94A-B7C0-A3FDE7FFE23D}"/>
              </a:ext>
            </a:extLst>
          </p:cNvPr>
          <p:cNvGraphicFramePr>
            <a:graphicFrameLocks noGrp="1"/>
          </p:cNvGraphicFramePr>
          <p:nvPr>
            <p:ph idx="1"/>
            <p:extLst>
              <p:ext uri="{D42A27DB-BD31-4B8C-83A1-F6EECF244321}">
                <p14:modId xmlns:p14="http://schemas.microsoft.com/office/powerpoint/2010/main" val="3599075223"/>
              </p:ext>
            </p:extLst>
          </p:nvPr>
        </p:nvGraphicFramePr>
        <p:xfrm>
          <a:off x="190549" y="1053530"/>
          <a:ext cx="11918321" cy="58060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3804613"/>
      </p:ext>
    </p:extLst>
  </p:cSld>
  <p:clrMapOvr>
    <a:masterClrMapping/>
  </p:clrMapOvr>
</p:sld>
</file>

<file path=ppt/theme/theme1.xml><?xml version="1.0" encoding="utf-8"?>
<a:theme xmlns:a="http://schemas.openxmlformats.org/drawingml/2006/main" name="Office ​​テーマ">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3351</TotalTime>
  <Words>11966</Words>
  <Application>Microsoft Office PowerPoint</Application>
  <PresentationFormat>ユーザー設定</PresentationFormat>
  <Paragraphs>864</Paragraphs>
  <Slides>69</Slides>
  <Notes>69</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69</vt:i4>
      </vt:variant>
    </vt:vector>
  </HeadingPairs>
  <TitlesOfParts>
    <vt:vector size="78" baseType="lpstr">
      <vt:lpstr>HGPｺﾞｼｯｸE</vt:lpstr>
      <vt:lpstr>HG丸ｺﾞｼｯｸM-PRO</vt:lpstr>
      <vt:lpstr>ＭＳ Ｐゴシック</vt:lpstr>
      <vt:lpstr>Arial</vt:lpstr>
      <vt:lpstr>HGP創英ﾌﾟﾚｾﾞﾝｽEB</vt:lpstr>
      <vt:lpstr>HGP創英角ｺﾞｼｯｸUB</vt:lpstr>
      <vt:lpstr>Calibri</vt:lpstr>
      <vt:lpstr>Wingdings</vt:lpstr>
      <vt:lpstr>Office ​​テーマ</vt:lpstr>
      <vt:lpstr>PowerPoint プレゼンテーション</vt:lpstr>
      <vt:lpstr>情報モラル教材制作の目的①</vt:lpstr>
      <vt:lpstr>情報モラル教材制作の目的②</vt:lpstr>
      <vt:lpstr>情報モラル教材の指導の流れ</vt:lpstr>
      <vt:lpstr>研修の内容</vt:lpstr>
      <vt:lpstr>統計データから見た 子どもたちの実態</vt:lpstr>
      <vt:lpstr>1．青少年のインターネットの利用状況-1 （全国）</vt:lpstr>
      <vt:lpstr>2．青少年のインターネットの利用状況-2 （全国）</vt:lpstr>
      <vt:lpstr>3．低年齢層の子供のインターネットの利用状況-1 （全国）</vt:lpstr>
      <vt:lpstr>4．低年齢層の子供のインターネットの利用状況-2 （全国）</vt:lpstr>
      <vt:lpstr>5．携帯電話やスマホの所持率（岐阜県）</vt:lpstr>
      <vt:lpstr>6．スマートフォンの所持率（岐阜県）</vt:lpstr>
      <vt:lpstr>7．フィルタリングの実施率（岐阜県）</vt:lpstr>
      <vt:lpstr>8．携帯電話の利用時間（岐阜県）</vt:lpstr>
      <vt:lpstr>9．あなたの家では自分が使う携帯電話の利用のしかたを決めていますか。（岐阜県）</vt:lpstr>
      <vt:lpstr>10．ネット依存傾向について（岐阜県）</vt:lpstr>
      <vt:lpstr>11．あなたは、インターネットや携帯電話でSNSに書き込みをしたことがありますか。（岐阜県）</vt:lpstr>
      <vt:lpstr>12．ネットで嫌な思いをした（岐阜県）</vt:lpstr>
      <vt:lpstr>13．ネットいじめを受けた（岐阜県）</vt:lpstr>
      <vt:lpstr>14．被害を受けたとき誰かに相談しましたか（岐阜県）</vt:lpstr>
      <vt:lpstr>身近に起きるネットトラブル</vt:lpstr>
      <vt:lpstr>1．ネットトラブル事例　「悪口や嘘の書き込み」</vt:lpstr>
      <vt:lpstr>2．ネットトラブル事例　「グルチャはずし」</vt:lpstr>
      <vt:lpstr>3．ネットトラブル事例　「ネットいじめ」</vt:lpstr>
      <vt:lpstr>4．ネットトラブル事例　「個人情報」</vt:lpstr>
      <vt:lpstr>5．ネットトラブル事例「個人情報の流出」</vt:lpstr>
      <vt:lpstr>6．ネットトラブル事例　「無断公開」</vt:lpstr>
      <vt:lpstr>7．ネットトラブル事例　「悪ふざけの自慢を投稿」</vt:lpstr>
      <vt:lpstr>8.ネットトラブル事例「自画撮り」（不適切画像の発信）</vt:lpstr>
      <vt:lpstr>9．ネットトラブル事例　「違法ダウンロード」</vt:lpstr>
      <vt:lpstr>10．ネットトラブル事例　「ゲーム課金」</vt:lpstr>
      <vt:lpstr>11．ネットトラブル事例　「依存」</vt:lpstr>
      <vt:lpstr>12．ネットトラブル事例　「ながらスマホ」</vt:lpstr>
      <vt:lpstr>13．ネットトラブル事例「有害・危険サイトへのアクセス」</vt:lpstr>
      <vt:lpstr>14．ネットトラブル事例「学校学習用タブレットの不適切利用」</vt:lpstr>
      <vt:lpstr>ネットトラブルの 要因と対策</vt:lpstr>
      <vt:lpstr>1．トラブルと要因、結果</vt:lpstr>
      <vt:lpstr>2．トラブルの整理</vt:lpstr>
      <vt:lpstr>3．トラブル要因の整理</vt:lpstr>
      <vt:lpstr>4．要因と対策</vt:lpstr>
      <vt:lpstr>5．フィルタリング①</vt:lpstr>
      <vt:lpstr>6．フィルタリング②</vt:lpstr>
      <vt:lpstr>7．フィルタリング③</vt:lpstr>
      <vt:lpstr>8．フィルタリングレベルの選択</vt:lpstr>
      <vt:lpstr>9．ペアレンタルコントロール機能</vt:lpstr>
      <vt:lpstr>10．家庭でのルールの工夫</vt:lpstr>
      <vt:lpstr>11．どう工夫したらルールが守れるか</vt:lpstr>
      <vt:lpstr>12．コミュニケーションのトレーニング</vt:lpstr>
      <vt:lpstr>13．ネットトラブルに遭遇したら①</vt:lpstr>
      <vt:lpstr>14．ネットトラブルに遭遇したら②</vt:lpstr>
      <vt:lpstr>15．ネットトラブルに遭遇したら③</vt:lpstr>
      <vt:lpstr>16．相談窓口①</vt:lpstr>
      <vt:lpstr>17．相談窓口②</vt:lpstr>
      <vt:lpstr>18．相談窓口③</vt:lpstr>
      <vt:lpstr>19．相談窓口④</vt:lpstr>
      <vt:lpstr>20．まとめ</vt:lpstr>
      <vt:lpstr>21．研修を受講された皆様にお願いしたいこと</vt:lpstr>
      <vt:lpstr>ワークショップ</vt:lpstr>
      <vt:lpstr>1．ワークショップの進め方　アイスブレイク</vt:lpstr>
      <vt:lpstr>2．ワークショップの進め方　正しい使い方</vt:lpstr>
      <vt:lpstr>3．ワークショップの進め方　安全な使い方</vt:lpstr>
      <vt:lpstr>4．ワークショップの進め方　ルールやマナー</vt:lpstr>
      <vt:lpstr>5．ワークショップの発表</vt:lpstr>
      <vt:lpstr>6．ワークショップ　ルール例①</vt:lpstr>
      <vt:lpstr>7．ワークショップ　ルール例②</vt:lpstr>
      <vt:lpstr>8．ワークショップ　ルール例③</vt:lpstr>
      <vt:lpstr>最後に　．1</vt:lpstr>
      <vt:lpstr>最後に　．2</vt:lpstr>
      <vt:lpstr>PowerPoint プレゼンテーション</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サンメッセ株式会社</dc:creator>
  <cp:lastModifiedBy>user</cp:lastModifiedBy>
  <cp:revision>354</cp:revision>
  <cp:lastPrinted>2022-01-20T11:51:22Z</cp:lastPrinted>
  <dcterms:created xsi:type="dcterms:W3CDTF">2016-06-29T05:00:30Z</dcterms:created>
  <dcterms:modified xsi:type="dcterms:W3CDTF">2024-03-21T05:48:54Z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2024-03-14T04:52:33Z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b3aceacd-ceff-4204-ad98-1574a3312f69</vt:lpwstr>
  </property>
  <property fmtid="{D5CDD505-2E9C-101B-9397-08002B2CF9AE}" pid="7" name="MSIP_Label_defa4170-0d19-0005-0004-bc88714345d2_ActionId">
    <vt:lpwstr>ff582402-97e1-44ff-b092-7e5bb23bdf8c</vt:lpwstr>
  </property>
  <property fmtid="{D5CDD505-2E9C-101B-9397-08002B2CF9AE}" pid="8" name="MSIP_Label_defa4170-0d19-0005-0004-bc88714345d2_ContentBits">
    <vt:lpwstr>0</vt:lpwstr>
  </property>
</Properties>
</file>