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76" r:id="rId2"/>
    <p:sldId id="280" r:id="rId3"/>
    <p:sldId id="281" r:id="rId4"/>
    <p:sldId id="283" r:id="rId5"/>
    <p:sldId id="288" r:id="rId6"/>
    <p:sldId id="403" r:id="rId7"/>
    <p:sldId id="406" r:id="rId8"/>
    <p:sldId id="405" r:id="rId9"/>
    <p:sldId id="404" r:id="rId10"/>
    <p:sldId id="290" r:id="rId11"/>
    <p:sldId id="291" r:id="rId12"/>
    <p:sldId id="292" r:id="rId13"/>
    <p:sldId id="293" r:id="rId14"/>
    <p:sldId id="294" r:id="rId15"/>
    <p:sldId id="295" r:id="rId16"/>
    <p:sldId id="296" r:id="rId17"/>
    <p:sldId id="297" r:id="rId18"/>
    <p:sldId id="298" r:id="rId19"/>
    <p:sldId id="299" r:id="rId20"/>
    <p:sldId id="300" r:id="rId21"/>
    <p:sldId id="408" r:id="rId22"/>
    <p:sldId id="409" r:id="rId23"/>
    <p:sldId id="417" r:id="rId24"/>
    <p:sldId id="418" r:id="rId25"/>
    <p:sldId id="301" r:id="rId26"/>
    <p:sldId id="302" r:id="rId27"/>
    <p:sldId id="303" r:id="rId28"/>
    <p:sldId id="304" r:id="rId29"/>
    <p:sldId id="305" r:id="rId30"/>
    <p:sldId id="306" r:id="rId31"/>
    <p:sldId id="307" r:id="rId32"/>
    <p:sldId id="308" r:id="rId33"/>
    <p:sldId id="419"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3" r:id="rId48"/>
    <p:sldId id="324" r:id="rId49"/>
    <p:sldId id="325" r:id="rId50"/>
    <p:sldId id="326" r:id="rId51"/>
    <p:sldId id="327" r:id="rId52"/>
    <p:sldId id="328" r:id="rId53"/>
    <p:sldId id="329" r:id="rId54"/>
    <p:sldId id="330" r:id="rId55"/>
    <p:sldId id="410" r:id="rId56"/>
    <p:sldId id="411" r:id="rId57"/>
    <p:sldId id="412" r:id="rId58"/>
    <p:sldId id="413" r:id="rId59"/>
    <p:sldId id="414" r:id="rId60"/>
    <p:sldId id="415" r:id="rId61"/>
    <p:sldId id="416" r:id="rId62"/>
    <p:sldId id="331" r:id="rId63"/>
    <p:sldId id="332" r:id="rId64"/>
    <p:sldId id="333" r:id="rId65"/>
    <p:sldId id="334" r:id="rId66"/>
    <p:sldId id="335" r:id="rId67"/>
    <p:sldId id="336" r:id="rId68"/>
    <p:sldId id="337" r:id="rId69"/>
    <p:sldId id="338" r:id="rId70"/>
    <p:sldId id="339" r:id="rId71"/>
    <p:sldId id="340" r:id="rId72"/>
    <p:sldId id="407" r:id="rId73"/>
    <p:sldId id="341" r:id="rId74"/>
  </p:sldIdLst>
  <p:sldSz cx="12190413" cy="6859588"/>
  <p:notesSz cx="6807200" cy="9939338"/>
  <p:defaultTextStyle>
    <a:defPPr>
      <a:defRPr lang="ja-JP"/>
    </a:defPPr>
    <a:lvl1pPr marL="0" algn="l" defTabSz="1088502" rtl="0" eaLnBrk="1" latinLnBrk="0" hangingPunct="1">
      <a:defRPr kumimoji="1" sz="2100" kern="1200">
        <a:solidFill>
          <a:schemeClr val="tx1"/>
        </a:solidFill>
        <a:latin typeface="+mn-lt"/>
        <a:ea typeface="+mn-ea"/>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CC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88" autoAdjust="0"/>
    <p:restoredTop sz="82517" autoAdjust="0"/>
  </p:normalViewPr>
  <p:slideViewPr>
    <p:cSldViewPr showGuides="1">
      <p:cViewPr varScale="1">
        <p:scale>
          <a:sx n="72" d="100"/>
          <a:sy n="72" d="100"/>
        </p:scale>
        <p:origin x="684" y="72"/>
      </p:cViewPr>
      <p:guideLst>
        <p:guide orient="horz" pos="2160"/>
        <p:guide pos="3839"/>
      </p:guideLst>
    </p:cSldViewPr>
  </p:slideViewPr>
  <p:outlineViewPr>
    <p:cViewPr>
      <p:scale>
        <a:sx n="33" d="100"/>
        <a:sy n="33" d="100"/>
      </p:scale>
      <p:origin x="72" y="2460"/>
    </p:cViewPr>
  </p:outlineViewPr>
  <p:notesTextViewPr>
    <p:cViewPr>
      <p:scale>
        <a:sx n="1" d="1"/>
        <a:sy n="1" d="1"/>
      </p:scale>
      <p:origin x="0" y="0"/>
    </p:cViewPr>
  </p:notesTextViewPr>
  <p:notesViewPr>
    <p:cSldViewPr showGuides="1">
      <p:cViewPr varScale="1">
        <p:scale>
          <a:sx n="59" d="100"/>
          <a:sy n="59" d="100"/>
        </p:scale>
        <p:origin x="-2724" y="-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6967"/>
          </a:xfrm>
          <a:prstGeom prst="rect">
            <a:avLst/>
          </a:prstGeom>
        </p:spPr>
        <p:txBody>
          <a:bodyPr vert="horz" lIns="96012" tIns="48006" rIns="96012" bIns="4800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6012" tIns="48006" rIns="96012" bIns="48006" rtlCol="0"/>
          <a:lstStyle>
            <a:lvl1pPr algn="r">
              <a:defRPr sz="1300"/>
            </a:lvl1pPr>
          </a:lstStyle>
          <a:p>
            <a:fld id="{F54C3826-2614-49FA-9E5A-4DA0CB0F0F10}" type="datetimeFigureOut">
              <a:rPr kumimoji="1" lang="ja-JP" altLang="en-US" smtClean="0"/>
              <a:t>2024/3/21</a:t>
            </a:fld>
            <a:endParaRPr kumimoji="1" lang="ja-JP" altLang="en-US"/>
          </a:p>
        </p:txBody>
      </p:sp>
      <p:sp>
        <p:nvSpPr>
          <p:cNvPr id="4" name="フッター プレースホルダー 3"/>
          <p:cNvSpPr>
            <a:spLocks noGrp="1"/>
          </p:cNvSpPr>
          <p:nvPr>
            <p:ph type="ftr" sz="quarter" idx="2"/>
          </p:nvPr>
        </p:nvSpPr>
        <p:spPr>
          <a:xfrm>
            <a:off x="1" y="9440646"/>
            <a:ext cx="2949786" cy="496967"/>
          </a:xfrm>
          <a:prstGeom prst="rect">
            <a:avLst/>
          </a:prstGeom>
        </p:spPr>
        <p:txBody>
          <a:bodyPr vert="horz" lIns="96012" tIns="48006" rIns="96012" bIns="4800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5839" y="9440646"/>
            <a:ext cx="2949786" cy="496967"/>
          </a:xfrm>
          <a:prstGeom prst="rect">
            <a:avLst/>
          </a:prstGeom>
        </p:spPr>
        <p:txBody>
          <a:bodyPr vert="horz" lIns="96012" tIns="48006" rIns="96012" bIns="48006" rtlCol="0" anchor="b"/>
          <a:lstStyle>
            <a:lvl1pPr algn="r">
              <a:defRPr sz="1300"/>
            </a:lvl1pPr>
          </a:lstStyle>
          <a:p>
            <a:fld id="{15E645EB-4FB0-40DC-B53A-07A46E394FC3}" type="slidenum">
              <a:rPr kumimoji="1" lang="ja-JP" altLang="en-US" smtClean="0"/>
              <a:t>‹#›</a:t>
            </a:fld>
            <a:endParaRPr kumimoji="1" lang="ja-JP" altLang="en-US"/>
          </a:p>
        </p:txBody>
      </p:sp>
    </p:spTree>
    <p:extLst>
      <p:ext uri="{BB962C8B-B14F-4D97-AF65-F5344CB8AC3E}">
        <p14:creationId xmlns:p14="http://schemas.microsoft.com/office/powerpoint/2010/main" val="58349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92075" y="744538"/>
            <a:ext cx="6623050" cy="3727450"/>
          </a:xfrm>
          <a:prstGeom prst="rect">
            <a:avLst/>
          </a:prstGeom>
          <a:noFill/>
          <a:ln w="12700">
            <a:solidFill>
              <a:prstClr val="black"/>
            </a:solidFill>
          </a:ln>
        </p:spPr>
        <p:txBody>
          <a:bodyPr vert="horz" lIns="96012" tIns="48006" rIns="96012" bIns="48006" rtlCol="0" anchor="ctr"/>
          <a:lstStyle/>
          <a:p>
            <a:endParaRPr lang="ja-JP" altLang="en-US"/>
          </a:p>
        </p:txBody>
      </p:sp>
      <p:sp>
        <p:nvSpPr>
          <p:cNvPr id="5" name="ノート プレースホルダー 4"/>
          <p:cNvSpPr>
            <a:spLocks noGrp="1"/>
          </p:cNvSpPr>
          <p:nvPr>
            <p:ph type="body" sz="quarter" idx="3"/>
          </p:nvPr>
        </p:nvSpPr>
        <p:spPr>
          <a:xfrm>
            <a:off x="401667" y="4721186"/>
            <a:ext cx="6003867" cy="4472702"/>
          </a:xfrm>
          <a:prstGeom prst="rect">
            <a:avLst/>
          </a:prstGeom>
        </p:spPr>
        <p:txBody>
          <a:bodyPr vert="horz" lIns="96012" tIns="48006" rIns="96012" bIns="4800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39" y="9440646"/>
            <a:ext cx="2949786" cy="496967"/>
          </a:xfrm>
          <a:prstGeom prst="rect">
            <a:avLst/>
          </a:prstGeom>
        </p:spPr>
        <p:txBody>
          <a:bodyPr vert="horz" lIns="96012" tIns="48006" rIns="96012" bIns="48006" rtlCol="0" anchor="b"/>
          <a:lstStyle>
            <a:lvl1pPr algn="r">
              <a:defRPr sz="1300"/>
            </a:lvl1pPr>
          </a:lstStyle>
          <a:p>
            <a:fld id="{421897AF-B27C-49DB-AC01-D5B78072EBEB}" type="slidenum">
              <a:rPr kumimoji="1" lang="ja-JP" altLang="en-US" smtClean="0"/>
              <a:t>‹#›</a:t>
            </a:fld>
            <a:endParaRPr kumimoji="1" lang="ja-JP" altLang="en-US"/>
          </a:p>
        </p:txBody>
      </p:sp>
    </p:spTree>
    <p:extLst>
      <p:ext uri="{BB962C8B-B14F-4D97-AF65-F5344CB8AC3E}">
        <p14:creationId xmlns:p14="http://schemas.microsoft.com/office/powerpoint/2010/main" val="3188749235"/>
      </p:ext>
    </p:extLst>
  </p:cSld>
  <p:clrMap bg1="lt1" tx1="dk1" bg2="lt2" tx2="dk2" accent1="accent1" accent2="accent2" accent3="accent3" accent4="accent4" accent5="accent5" accent6="accent6" hlink="hlink" folHlink="folHlink"/>
  <p:notesStyle>
    <a:lvl1pPr marL="0" algn="l" defTabSz="1088502" rtl="0" eaLnBrk="1" latinLnBrk="0" hangingPunct="1">
      <a:defRPr kumimoji="1" sz="1600" kern="1200">
        <a:solidFill>
          <a:schemeClr val="tx1"/>
        </a:solidFill>
        <a:latin typeface="+mn-lt"/>
        <a:ea typeface="+mn-ea"/>
        <a:cs typeface="+mn-cs"/>
      </a:defRPr>
    </a:lvl1pPr>
    <a:lvl2pPr marL="544251" algn="l" defTabSz="1088502" rtl="0" eaLnBrk="1" latinLnBrk="0" hangingPunct="1">
      <a:defRPr kumimoji="1" sz="1400" kern="1200">
        <a:solidFill>
          <a:schemeClr val="tx1"/>
        </a:solidFill>
        <a:latin typeface="+mn-lt"/>
        <a:ea typeface="+mn-ea"/>
        <a:cs typeface="+mn-cs"/>
      </a:defRPr>
    </a:lvl2pPr>
    <a:lvl3pPr marL="1088502" algn="l" defTabSz="1088502" rtl="0" eaLnBrk="1" latinLnBrk="0" hangingPunct="1">
      <a:defRPr kumimoji="1" sz="1400" kern="1200">
        <a:solidFill>
          <a:schemeClr val="tx1"/>
        </a:solidFill>
        <a:latin typeface="+mn-lt"/>
        <a:ea typeface="+mn-ea"/>
        <a:cs typeface="+mn-cs"/>
      </a:defRPr>
    </a:lvl3pPr>
    <a:lvl4pPr marL="1632753" algn="l" defTabSz="1088502" rtl="0" eaLnBrk="1" latinLnBrk="0" hangingPunct="1">
      <a:defRPr kumimoji="1" sz="1400" kern="1200">
        <a:solidFill>
          <a:schemeClr val="tx1"/>
        </a:solidFill>
        <a:latin typeface="+mn-lt"/>
        <a:ea typeface="+mn-ea"/>
        <a:cs typeface="+mn-cs"/>
      </a:defRPr>
    </a:lvl4pPr>
    <a:lvl5pPr marL="2177004" algn="l" defTabSz="1088502" rtl="0" eaLnBrk="1" latinLnBrk="0" hangingPunct="1">
      <a:defRPr kumimoji="1" sz="1400" kern="1200">
        <a:solidFill>
          <a:schemeClr val="tx1"/>
        </a:solidFill>
        <a:latin typeface="+mn-lt"/>
        <a:ea typeface="+mn-ea"/>
        <a:cs typeface="+mn-cs"/>
      </a:defRPr>
    </a:lvl5pPr>
    <a:lvl6pPr marL="2721254" algn="l" defTabSz="1088502" rtl="0" eaLnBrk="1" latinLnBrk="0" hangingPunct="1">
      <a:defRPr kumimoji="1" sz="1400" kern="1200">
        <a:solidFill>
          <a:schemeClr val="tx1"/>
        </a:solidFill>
        <a:latin typeface="+mn-lt"/>
        <a:ea typeface="+mn-ea"/>
        <a:cs typeface="+mn-cs"/>
      </a:defRPr>
    </a:lvl6pPr>
    <a:lvl7pPr marL="3265505" algn="l" defTabSz="1088502" rtl="0" eaLnBrk="1" latinLnBrk="0" hangingPunct="1">
      <a:defRPr kumimoji="1" sz="1400" kern="1200">
        <a:solidFill>
          <a:schemeClr val="tx1"/>
        </a:solidFill>
        <a:latin typeface="+mn-lt"/>
        <a:ea typeface="+mn-ea"/>
        <a:cs typeface="+mn-cs"/>
      </a:defRPr>
    </a:lvl7pPr>
    <a:lvl8pPr marL="3809756" algn="l" defTabSz="1088502" rtl="0" eaLnBrk="1" latinLnBrk="0" hangingPunct="1">
      <a:defRPr kumimoji="1" sz="1400" kern="1200">
        <a:solidFill>
          <a:schemeClr val="tx1"/>
        </a:solidFill>
        <a:latin typeface="+mn-lt"/>
        <a:ea typeface="+mn-ea"/>
        <a:cs typeface="+mn-cs"/>
      </a:defRPr>
    </a:lvl8pPr>
    <a:lvl9pPr marL="4354007" algn="l" defTabSz="1088502"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a:t>
            </a:fld>
            <a:endParaRPr kumimoji="1" lang="ja-JP" altLang="en-US" dirty="0"/>
          </a:p>
        </p:txBody>
      </p:sp>
    </p:spTree>
    <p:extLst>
      <p:ext uri="{BB962C8B-B14F-4D97-AF65-F5344CB8AC3E}">
        <p14:creationId xmlns:p14="http://schemas.microsoft.com/office/powerpoint/2010/main" val="202191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2</a:t>
            </a:fld>
            <a:endParaRPr kumimoji="1" lang="ja-JP" altLang="en-US" dirty="0"/>
          </a:p>
        </p:txBody>
      </p:sp>
    </p:spTree>
    <p:extLst>
      <p:ext uri="{BB962C8B-B14F-4D97-AF65-F5344CB8AC3E}">
        <p14:creationId xmlns:p14="http://schemas.microsoft.com/office/powerpoint/2010/main" val="192270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4</a:t>
            </a:fld>
            <a:endParaRPr kumimoji="1" lang="ja-JP" altLang="en-US" dirty="0"/>
          </a:p>
        </p:txBody>
      </p:sp>
    </p:spTree>
    <p:extLst>
      <p:ext uri="{BB962C8B-B14F-4D97-AF65-F5344CB8AC3E}">
        <p14:creationId xmlns:p14="http://schemas.microsoft.com/office/powerpoint/2010/main" val="186171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5</a:t>
            </a:fld>
            <a:endParaRPr kumimoji="1" lang="ja-JP" altLang="en-US" dirty="0"/>
          </a:p>
        </p:txBody>
      </p:sp>
    </p:spTree>
    <p:extLst>
      <p:ext uri="{BB962C8B-B14F-4D97-AF65-F5344CB8AC3E}">
        <p14:creationId xmlns:p14="http://schemas.microsoft.com/office/powerpoint/2010/main" val="67798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6</a:t>
            </a:fld>
            <a:endParaRPr kumimoji="1" lang="ja-JP" altLang="en-US" dirty="0"/>
          </a:p>
        </p:txBody>
      </p:sp>
    </p:spTree>
    <p:extLst>
      <p:ext uri="{BB962C8B-B14F-4D97-AF65-F5344CB8AC3E}">
        <p14:creationId xmlns:p14="http://schemas.microsoft.com/office/powerpoint/2010/main" val="67798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1897AF-B27C-49DB-AC01-D5B78072EBEB}" type="slidenum">
              <a:rPr kumimoji="1" lang="ja-JP" altLang="en-US" smtClean="0"/>
              <a:t>18</a:t>
            </a:fld>
            <a:endParaRPr kumimoji="1" lang="ja-JP" altLang="en-US"/>
          </a:p>
        </p:txBody>
      </p:sp>
    </p:spTree>
    <p:extLst>
      <p:ext uri="{BB962C8B-B14F-4D97-AF65-F5344CB8AC3E}">
        <p14:creationId xmlns:p14="http://schemas.microsoft.com/office/powerpoint/2010/main" val="60669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281" y="2130919"/>
            <a:ext cx="10361851" cy="147036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6BDD6C-3929-49DC-B065-E6ED11F87212}"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14584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E41970-1FC7-41D0-BAB8-ECA285A8C745}"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40204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8049" y="274702"/>
            <a:ext cx="2742843" cy="585288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521" y="274702"/>
            <a:ext cx="8025355" cy="585288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68A19D-BC9F-4F47-94B7-1C1D304439F8}"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623544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472593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2880175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521" y="333450"/>
            <a:ext cx="10971372" cy="504056"/>
          </a:xfrm>
        </p:spPr>
        <p:txBody>
          <a:bodyPr>
            <a:normAutofit/>
          </a:bodyPr>
          <a:lstStyle>
            <a:lvl1pPr>
              <a:defRPr sz="2400"/>
            </a:lvl1p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noAutofit/>
          </a:bodyPr>
          <a:lstStyle>
            <a:lvl1pPr>
              <a:defRPr sz="2800">
                <a:solidFill>
                  <a:schemeClr val="accent1"/>
                </a:solidFill>
              </a:defRPr>
            </a:lvl1pPr>
            <a:lvl2pPr marL="360363" indent="-6350">
              <a:buFontTx/>
              <a:buNone/>
              <a:defRPr sz="2200">
                <a:latin typeface="HG丸ｺﾞｼｯｸM-PRO" pitchFamily="50" charset="-128"/>
                <a:ea typeface="HG丸ｺﾞｼｯｸM-PRO" pitchFamily="50" charset="-128"/>
              </a:defRPr>
            </a:lvl2pPr>
            <a:lvl3pPr marL="354013" indent="0">
              <a:buFontTx/>
              <a:buNone/>
              <a:defRPr sz="2000">
                <a:latin typeface="+mn-ea"/>
                <a:ea typeface="+mn-ea"/>
              </a:defRPr>
            </a:lvl3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67204CD-EB68-474A-BC16-26CFB67D7865}"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351790" y="6357822"/>
            <a:ext cx="757081" cy="365210"/>
          </a:xfrm>
        </p:spPr>
        <p:txBody>
          <a:bodyPr/>
          <a:lstStyle>
            <a:lvl1pPr algn="ctr">
              <a:defRPr sz="2000"/>
            </a:lvl1pPr>
          </a:lstStyle>
          <a:p>
            <a:fld id="{FE9BCB6C-B0B8-4E73-AD91-95F69BB24812}" type="slidenum">
              <a:rPr lang="ja-JP" altLang="en-US" smtClean="0"/>
              <a:pPr/>
              <a:t>‹#›</a:t>
            </a:fld>
            <a:endParaRPr lang="ja-JP" altLang="en-US" dirty="0"/>
          </a:p>
        </p:txBody>
      </p:sp>
    </p:spTree>
    <p:extLst>
      <p:ext uri="{BB962C8B-B14F-4D97-AF65-F5344CB8AC3E}">
        <p14:creationId xmlns:p14="http://schemas.microsoft.com/office/powerpoint/2010/main" val="2399329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976454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 y="794"/>
            <a:ext cx="12190365" cy="6858794"/>
          </a:xfrm>
          <a:prstGeom prst="rect">
            <a:avLst/>
          </a:prstGeom>
        </p:spPr>
      </p:pic>
      <p:sp>
        <p:nvSpPr>
          <p:cNvPr id="2" name="タイトル 1"/>
          <p:cNvSpPr>
            <a:spLocks noGrp="1"/>
          </p:cNvSpPr>
          <p:nvPr>
            <p:ph type="title"/>
          </p:nvPr>
        </p:nvSpPr>
        <p:spPr>
          <a:xfrm>
            <a:off x="-3628" y="2091812"/>
            <a:ext cx="12199078" cy="1362390"/>
          </a:xfrm>
          <a:noFill/>
        </p:spPr>
        <p:txBody>
          <a:bodyPr lIns="0" bIns="0" anchor="ctr" anchorCtr="0"/>
          <a:lstStyle>
            <a:lvl1pPr algn="ctr">
              <a:defRPr sz="7200" b="0" cap="all">
                <a:solidFill>
                  <a:schemeClr val="accent5"/>
                </a:solidFill>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914985" y="1011692"/>
            <a:ext cx="10361851" cy="864096"/>
          </a:xfrm>
        </p:spPr>
        <p:txBody>
          <a:bodyPr anchor="ctr" anchorCtr="0">
            <a:noAutofit/>
          </a:bodyPr>
          <a:lstStyle>
            <a:lvl1pPr marL="0" indent="0" algn="ctr">
              <a:buNone/>
              <a:defRPr sz="6000" b="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EC081BBD-1281-4AE3-8CD6-25D19717C9D4}" type="datetime1">
              <a:rPr kumimoji="1" lang="ja-JP" altLang="en-US" smtClean="0"/>
              <a:t>2024/3/21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cxnSp>
        <p:nvCxnSpPr>
          <p:cNvPr id="10" name="直線コネクタ 9"/>
          <p:cNvCxnSpPr/>
          <p:nvPr userDrawn="1"/>
        </p:nvCxnSpPr>
        <p:spPr>
          <a:xfrm>
            <a:off x="1455750" y="2091812"/>
            <a:ext cx="9289032"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612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35371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39F7EF-028B-43AF-A65D-3F20427C4344}" type="datetime1">
              <a:rPr kumimoji="1" lang="ja-JP" altLang="en-US" smtClean="0"/>
              <a:t>2024/3/21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167597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395C73E-490B-4D5F-B486-61827C0C0BAB}" type="datetime1">
              <a:rPr kumimoji="1" lang="ja-JP" altLang="en-US" smtClean="0"/>
              <a:t>2024/3/21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2595324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0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1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2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728481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3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4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5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6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7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dirty="0"/>
          </a:p>
        </p:txBody>
      </p:sp>
    </p:spTree>
    <p:extLst>
      <p:ext uri="{BB962C8B-B14F-4D97-AF65-F5344CB8AC3E}">
        <p14:creationId xmlns:p14="http://schemas.microsoft.com/office/powerpoint/2010/main" val="3421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961021C-E22A-4D90-855D-F605B4FD6313}" type="datetime1">
              <a:rPr kumimoji="1" lang="ja-JP" altLang="en-US" smtClean="0"/>
              <a:t>2024/3/21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2860789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3_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1836" y="0"/>
            <a:ext cx="8378576" cy="472593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正方形/長方形 7"/>
          <p:cNvSpPr/>
          <p:nvPr userDrawn="1"/>
        </p:nvSpPr>
        <p:spPr>
          <a:xfrm>
            <a:off x="0" y="0"/>
            <a:ext cx="3811836" cy="6859588"/>
          </a:xfrm>
          <a:prstGeom prst="rect">
            <a:avLst/>
          </a:pr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marL="265113" indent="-265113" algn="ctr">
              <a:spcBef>
                <a:spcPts val="300"/>
              </a:spcBef>
              <a:buFont typeface="+mj-lt"/>
              <a:buAutoNum type="arabicPeriod"/>
            </a:pPr>
            <a:endParaRPr kumimoji="1" lang="ja-JP" altLang="en-US" sz="1800" dirty="0">
              <a:solidFill>
                <a:schemeClr val="tx1"/>
              </a:solidFill>
              <a:latin typeface="+mn-ea"/>
              <a:ea typeface="+mn-ea"/>
            </a:endParaRPr>
          </a:p>
        </p:txBody>
      </p:sp>
      <p:sp>
        <p:nvSpPr>
          <p:cNvPr id="4" name="テキスト プレースホルダー 3"/>
          <p:cNvSpPr>
            <a:spLocks noGrp="1"/>
          </p:cNvSpPr>
          <p:nvPr>
            <p:ph type="body" sz="half" idx="2"/>
          </p:nvPr>
        </p:nvSpPr>
        <p:spPr>
          <a:xfrm>
            <a:off x="0" y="4725938"/>
            <a:ext cx="12190413" cy="2133650"/>
          </a:xfrm>
          <a:solidFill>
            <a:srgbClr val="A7EA52">
              <a:alpha val="30000"/>
            </a:srgbClr>
          </a:solidFill>
        </p:spPr>
        <p:txBody>
          <a:bodyPr lIns="288000" tIns="108000" rIns="288000">
            <a:normAutofit/>
          </a:bodyPr>
          <a:lstStyle>
            <a:lvl1pPr marL="0" indent="0">
              <a:buNone/>
              <a:defRPr sz="1600">
                <a:solidFill>
                  <a:schemeClr val="tx1"/>
                </a:solidFill>
                <a:latin typeface="HGPｺﾞｼｯｸE" pitchFamily="50" charset="-128"/>
                <a:ea typeface="HGPｺﾞｼｯｸE" pitchFamily="50" charset="-128"/>
              </a:defRPr>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dirty="0"/>
              <a:t>マスター テキストの書式設定</a:t>
            </a:r>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4216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 y="794"/>
            <a:ext cx="12190365" cy="6858794"/>
          </a:xfrm>
          <a:prstGeom prst="rect">
            <a:avLst/>
          </a:prstGeom>
        </p:spPr>
      </p:pic>
      <p:sp>
        <p:nvSpPr>
          <p:cNvPr id="2" name="日付プレースホルダー 1"/>
          <p:cNvSpPr>
            <a:spLocks noGrp="1"/>
          </p:cNvSpPr>
          <p:nvPr>
            <p:ph type="dt" sz="half" idx="10"/>
          </p:nvPr>
        </p:nvSpPr>
        <p:spPr/>
        <p:txBody>
          <a:bodyPr/>
          <a:lstStyle/>
          <a:p>
            <a:fld id="{7D3FDC97-A9DF-40C7-8046-0A572F642AE0}" type="datetime1">
              <a:rPr kumimoji="1" lang="ja-JP" altLang="en-US" smtClean="0"/>
              <a:t>2024/3/21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4230130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521" y="273113"/>
            <a:ext cx="4010562" cy="1162319"/>
          </a:xfrm>
        </p:spPr>
        <p:txBody>
          <a:bodyPr anchor="b"/>
          <a:lstStyle>
            <a:lvl1pPr algn="l">
              <a:defRPr sz="24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5B4EE4-C003-4BFC-8AA3-6887C83721C4}" type="datetime1">
              <a:rPr kumimoji="1" lang="ja-JP" altLang="en-US" smtClean="0"/>
              <a:t>2024/3/21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185670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406" y="4801712"/>
            <a:ext cx="7314248" cy="566869"/>
          </a:xfrm>
        </p:spPr>
        <p:txBody>
          <a:bodyPr anchor="b"/>
          <a:lstStyle>
            <a:lvl1pPr algn="l">
              <a:defRPr sz="24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kumimoji="1" lang="ja-JP" altLang="en-US"/>
          </a:p>
        </p:txBody>
      </p:sp>
      <p:sp>
        <p:nvSpPr>
          <p:cNvPr id="4" name="テキスト プレースホルダー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721C356-D01A-4695-8697-1B7DFDB91F56}" type="datetime1">
              <a:rPr kumimoji="1" lang="ja-JP" altLang="en-US" smtClean="0"/>
              <a:t>2024/3/21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E9BCB6C-B0B8-4E73-AD91-95F69BB24812}" type="slidenum">
              <a:rPr kumimoji="1" lang="ja-JP" altLang="en-US" smtClean="0"/>
              <a:t>‹#›</a:t>
            </a:fld>
            <a:endParaRPr kumimoji="1" lang="ja-JP" altLang="en-US"/>
          </a:p>
        </p:txBody>
      </p:sp>
    </p:spTree>
    <p:extLst>
      <p:ext uri="{BB962C8B-B14F-4D97-AF65-F5344CB8AC3E}">
        <p14:creationId xmlns:p14="http://schemas.microsoft.com/office/powerpoint/2010/main" val="36762186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図 11"/>
          <p:cNvPicPr>
            <a:picLocks noChangeAspect="1"/>
          </p:cNvPicPr>
          <p:nvPr/>
        </p:nvPicPr>
        <p:blipFill>
          <a:blip r:embed="rId66" cstate="email">
            <a:extLst>
              <a:ext uri="{28A0092B-C50C-407E-A947-70E740481C1C}">
                <a14:useLocalDpi xmlns:a14="http://schemas.microsoft.com/office/drawing/2010/main"/>
              </a:ext>
            </a:extLst>
          </a:blip>
          <a:stretch>
            <a:fillRect/>
          </a:stretch>
        </p:blipFill>
        <p:spPr>
          <a:xfrm>
            <a:off x="729" y="794"/>
            <a:ext cx="12190365" cy="6858794"/>
          </a:xfrm>
          <a:prstGeom prst="rect">
            <a:avLst/>
          </a:prstGeom>
        </p:spPr>
      </p:pic>
      <p:sp>
        <p:nvSpPr>
          <p:cNvPr id="2" name="タイトル プレースホルダー 1"/>
          <p:cNvSpPr>
            <a:spLocks noGrp="1"/>
          </p:cNvSpPr>
          <p:nvPr>
            <p:ph type="title"/>
          </p:nvPr>
        </p:nvSpPr>
        <p:spPr>
          <a:xfrm>
            <a:off x="609521" y="333450"/>
            <a:ext cx="10971372" cy="496729"/>
          </a:xfrm>
          <a:prstGeom prst="rect">
            <a:avLst/>
          </a:prstGeom>
          <a:gradFill flip="none" rotWithShape="1">
            <a:gsLst>
              <a:gs pos="70000">
                <a:schemeClr val="accent5"/>
              </a:gs>
              <a:gs pos="100000">
                <a:schemeClr val="accent5">
                  <a:lumMod val="0"/>
                  <a:lumOff val="100000"/>
                  <a:alpha val="0"/>
                </a:schemeClr>
              </a:gs>
            </a:gsLst>
            <a:lin ang="0" scaled="1"/>
            <a:tileRect/>
          </a:gradFill>
        </p:spPr>
        <p:txBody>
          <a:bodyPr vert="horz" lIns="180000" tIns="0" rIns="0" bIns="36000" rtlCol="0" anchor="ctr" anchorCtr="0">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09521" y="1046748"/>
            <a:ext cx="10971372" cy="5263368"/>
          </a:xfrm>
          <a:prstGeom prst="rect">
            <a:avLst/>
          </a:prstGeom>
        </p:spPr>
        <p:txBody>
          <a:bodyPr vert="horz" lIns="0" tIns="0" rIns="0" bIns="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8363C325-8F39-4EF6-93CE-ADCD205FD6FF}" type="datetime1">
              <a:rPr kumimoji="1" lang="ja-JP" altLang="en-US" smtClean="0"/>
              <a:t>2024/3/21</a:t>
            </a:fld>
            <a:endParaRPr kumimoji="1" lang="ja-JP" altLang="en-US"/>
          </a:p>
        </p:txBody>
      </p:sp>
      <p:sp>
        <p:nvSpPr>
          <p:cNvPr id="5" name="フッター プレースホルダー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351790" y="6357822"/>
            <a:ext cx="756175" cy="365210"/>
          </a:xfrm>
          <a:prstGeom prst="rect">
            <a:avLst/>
          </a:prstGeom>
        </p:spPr>
        <p:txBody>
          <a:bodyPr vert="horz" lIns="0" tIns="0" rIns="0" bIns="0" rtlCol="0" anchor="b" anchorCtr="0"/>
          <a:lstStyle>
            <a:lvl1pPr algn="ctr">
              <a:defRPr sz="2400" b="1">
                <a:solidFill>
                  <a:schemeClr val="bg1"/>
                </a:solidFill>
                <a:latin typeface="HG丸ｺﾞｼｯｸM-PRO" pitchFamily="50" charset="-128"/>
                <a:ea typeface="HG丸ｺﾞｼｯｸM-PRO" pitchFamily="50" charset="-128"/>
              </a:defRPr>
            </a:lvl1pPr>
          </a:lstStyle>
          <a:p>
            <a:fld id="{FE9BCB6C-B0B8-4E73-AD91-95F69BB24812}" type="slidenum">
              <a:rPr lang="ja-JP" altLang="en-US" smtClean="0"/>
              <a:pPr/>
              <a:t>‹#›</a:t>
            </a:fld>
            <a:endParaRPr lang="ja-JP" altLang="en-US" dirty="0"/>
          </a:p>
        </p:txBody>
      </p:sp>
    </p:spTree>
    <p:extLst>
      <p:ext uri="{BB962C8B-B14F-4D97-AF65-F5344CB8AC3E}">
        <p14:creationId xmlns:p14="http://schemas.microsoft.com/office/powerpoint/2010/main" val="3199787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Lst>
  <p:hf hdr="0" ftr="0" dt="0"/>
  <p:txStyles>
    <p:titleStyle>
      <a:lvl1pPr algn="l" defTabSz="1088502" rtl="0" eaLnBrk="1" latinLnBrk="0" hangingPunct="1">
        <a:spcBef>
          <a:spcPct val="0"/>
        </a:spcBef>
        <a:buNone/>
        <a:defRPr kumimoji="1" sz="2400" kern="1200">
          <a:solidFill>
            <a:schemeClr val="bg1"/>
          </a:solidFill>
          <a:latin typeface="HGP創英角ｺﾞｼｯｸUB" pitchFamily="50" charset="-128"/>
          <a:ea typeface="HGP創英角ｺﾞｼｯｸUB" pitchFamily="50" charset="-128"/>
          <a:cs typeface="+mj-cs"/>
        </a:defRPr>
      </a:lvl1pPr>
    </p:titleStyle>
    <p:body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265113" algn="just" defTabSz="1088502" rtl="0" eaLnBrk="1" latinLnBrk="0" hangingPunct="1">
        <a:spcBef>
          <a:spcPct val="20000"/>
        </a:spcBef>
        <a:buFontTx/>
        <a:buNone/>
        <a:defRPr kumimoji="1" sz="2200" kern="1200">
          <a:solidFill>
            <a:schemeClr val="tx1"/>
          </a:solidFill>
          <a:latin typeface="+mn-ea"/>
          <a:ea typeface="+mn-ea"/>
          <a:cs typeface="+mn-cs"/>
        </a:defRPr>
      </a:lvl2pPr>
      <a:lvl3pPr marL="1360627" indent="-272125" algn="just" defTabSz="1088502" rtl="0" eaLnBrk="1" latinLnBrk="0" hangingPunct="1">
        <a:spcBef>
          <a:spcPct val="20000"/>
        </a:spcBef>
        <a:buFont typeface="Arial" pitchFamily="34" charset="0"/>
        <a:buChar char="•"/>
        <a:defRPr kumimoji="1" sz="2900" kern="1200">
          <a:solidFill>
            <a:schemeClr val="tx1"/>
          </a:solidFill>
          <a:latin typeface="+mn-lt"/>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p:bodyStyle>
    <p:otherStyle>
      <a:defPPr>
        <a:defRPr lang="ja-JP"/>
      </a:defPPr>
      <a:lvl1pPr marL="0" algn="l" defTabSz="1088502" rtl="0" eaLnBrk="1" latinLnBrk="0" hangingPunct="1">
        <a:defRPr kumimoji="1" sz="2100" kern="1200">
          <a:solidFill>
            <a:schemeClr val="tx1"/>
          </a:solidFill>
          <a:latin typeface="+mn-lt"/>
          <a:ea typeface="+mn-ea"/>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394886" y="989246"/>
            <a:ext cx="9380840" cy="2952328"/>
          </a:xfrm>
          <a:prstGeom prst="rect">
            <a:avLst/>
          </a:prstGeom>
          <a:noFill/>
        </p:spPr>
        <p:txBody>
          <a:bodyPr wrap="none" lIns="0" tIns="0" rIns="0" bIns="0" rtlCol="0">
            <a:noAutofit/>
          </a:bodyPr>
          <a:lstStyle/>
          <a:p>
            <a:pPr algn="ctr"/>
            <a:r>
              <a:rPr kumimoji="1" lang="ja-JP" altLang="en-US" sz="7500" dirty="0">
                <a:solidFill>
                  <a:schemeClr val="accent1"/>
                </a:solidFill>
                <a:latin typeface="HGP創英ﾌﾟﾚｾﾞﾝｽEB" pitchFamily="18" charset="-128"/>
                <a:ea typeface="HGP創英ﾌﾟﾚｾﾞﾝｽEB" pitchFamily="18" charset="-128"/>
              </a:rPr>
              <a:t>子どもを見守る</a:t>
            </a:r>
            <a:r>
              <a:rPr lang="ja-JP" altLang="en-US" sz="7500" dirty="0">
                <a:solidFill>
                  <a:schemeClr val="accent1"/>
                </a:solidFill>
                <a:latin typeface="HGP創英ﾌﾟﾚｾﾞﾝｽEB" pitchFamily="18" charset="-128"/>
                <a:ea typeface="HGP創英ﾌﾟﾚｾﾞﾝｽEB" pitchFamily="18" charset="-128"/>
              </a:rPr>
              <a:t>大人</a:t>
            </a:r>
            <a:r>
              <a:rPr kumimoji="1" lang="ja-JP" altLang="en-US" sz="7500" dirty="0">
                <a:solidFill>
                  <a:schemeClr val="accent1"/>
                </a:solidFill>
                <a:latin typeface="HGP創英ﾌﾟﾚｾﾞﾝｽEB" pitchFamily="18" charset="-128"/>
                <a:ea typeface="HGP創英ﾌﾟﾚｾﾞﾝｽEB" pitchFamily="18" charset="-128"/>
              </a:rPr>
              <a:t>のための</a:t>
            </a:r>
            <a:endParaRPr kumimoji="1" lang="en-US" altLang="ja-JP" sz="7500" dirty="0">
              <a:solidFill>
                <a:schemeClr val="accent1"/>
              </a:solidFill>
              <a:latin typeface="HGP創英ﾌﾟﾚｾﾞﾝｽEB" pitchFamily="18" charset="-128"/>
              <a:ea typeface="HGP創英ﾌﾟﾚｾﾞﾝｽEB" pitchFamily="18" charset="-128"/>
            </a:endParaRPr>
          </a:p>
          <a:p>
            <a:pPr algn="ctr"/>
            <a:r>
              <a:rPr lang="ja-JP" altLang="en-US" sz="7500" dirty="0">
                <a:solidFill>
                  <a:schemeClr val="accent1"/>
                </a:solidFill>
                <a:latin typeface="HGP創英ﾌﾟﾚｾﾞﾝｽEB" pitchFamily="18" charset="-128"/>
                <a:ea typeface="HGP創英ﾌﾟﾚｾﾞﾝｽEB" pitchFamily="18" charset="-128"/>
              </a:rPr>
              <a:t>情報モラル指導者研修</a:t>
            </a:r>
            <a:endParaRPr kumimoji="1" lang="ja-JP" altLang="en-US" sz="7500" dirty="0">
              <a:solidFill>
                <a:schemeClr val="accent1"/>
              </a:solidFill>
              <a:latin typeface="HGP創英ﾌﾟﾚｾﾞﾝｽEB" pitchFamily="18" charset="-128"/>
              <a:ea typeface="HGP創英ﾌﾟﾚｾﾞﾝｽEB" pitchFamily="18" charset="-128"/>
            </a:endParaRPr>
          </a:p>
        </p:txBody>
      </p:sp>
      <p:pic>
        <p:nvPicPr>
          <p:cNvPr id="4" name="図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23681" y="3789834"/>
            <a:ext cx="1543050" cy="2400300"/>
          </a:xfrm>
          <a:prstGeom prst="rect">
            <a:avLst/>
          </a:prstGeom>
        </p:spPr>
      </p:pic>
    </p:spTree>
    <p:extLst>
      <p:ext uri="{BB962C8B-B14F-4D97-AF65-F5344CB8AC3E}">
        <p14:creationId xmlns:p14="http://schemas.microsoft.com/office/powerpoint/2010/main" val="98170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この第</a:t>
            </a:r>
            <a:r>
              <a:rPr lang="en-US" altLang="ja-JP" dirty="0"/>
              <a:t>1</a:t>
            </a:r>
            <a:r>
              <a:rPr lang="ja-JP" altLang="en-US" dirty="0"/>
              <a:t>章では、子どもたちが今どのような状態に置かれているのかを知ることが大切だと考え、データをもとに、子どもたちの実態をみていきたいと思います。</a:t>
            </a:r>
          </a:p>
        </p:txBody>
      </p:sp>
      <p:sp>
        <p:nvSpPr>
          <p:cNvPr id="4" name="スライド番号プレースホルダー 3"/>
          <p:cNvSpPr>
            <a:spLocks noGrp="1"/>
          </p:cNvSpPr>
          <p:nvPr>
            <p:ph type="sldNum" sz="quarter" idx="12"/>
          </p:nvPr>
        </p:nvSpPr>
        <p:spPr/>
        <p:txBody>
          <a:bodyPr/>
          <a:lstStyle/>
          <a:p>
            <a:r>
              <a:rPr kumimoji="1" lang="ja-JP" altLang="en-US" dirty="0"/>
              <a:t>６</a:t>
            </a:r>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62294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r>
              <a:rPr lang="ja-JP" altLang="en-US" dirty="0"/>
              <a:t>まず、子どものインターネットの利用状況についてです。こども家庭庁による「令和５年度青少年のインターネット利用環境実態調査」によると、青少年の９８．７％がインターネットを利用していると回答しています。どの学校種別でみても、９割以上がネットを利用しており、高校生は９９．６％が利用しています。インターネットを利用する機器は、高校生・中学生はスマートフォン、小学生は携帯ゲーム機が多くなっています。</a:t>
            </a:r>
          </a:p>
          <a:p>
            <a:endParaRPr lang="ja-JP" altLang="en-US" dirty="0"/>
          </a:p>
        </p:txBody>
      </p:sp>
      <p:sp>
        <p:nvSpPr>
          <p:cNvPr id="17" name="スライド番号プレースホルダー 16"/>
          <p:cNvSpPr>
            <a:spLocks noGrp="1"/>
          </p:cNvSpPr>
          <p:nvPr>
            <p:ph type="sldNum" sz="quarter" idx="12"/>
          </p:nvPr>
        </p:nvSpPr>
        <p:spPr/>
        <p:txBody>
          <a:bodyPr/>
          <a:lstStyle/>
          <a:p>
            <a:r>
              <a:rPr kumimoji="1" lang="en-US" altLang="ja-JP" dirty="0"/>
              <a:t>7</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青少年のインターネットの利用状況</a:t>
            </a:r>
            <a:r>
              <a:rPr lang="en-US" altLang="ja-JP" sz="1150" b="1" u="sng" dirty="0">
                <a:solidFill>
                  <a:schemeClr val="accent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63A0AE52-7A9E-A6FF-6B71-682F4ECC807E}"/>
              </a:ext>
            </a:extLst>
          </p:cNvPr>
          <p:cNvPicPr>
            <a:picLocks noChangeAspect="1"/>
          </p:cNvPicPr>
          <p:nvPr/>
        </p:nvPicPr>
        <p:blipFill>
          <a:blip r:embed="rId2"/>
          <a:stretch>
            <a:fillRect/>
          </a:stretch>
        </p:blipFill>
        <p:spPr>
          <a:xfrm>
            <a:off x="3811836" y="0"/>
            <a:ext cx="8401668" cy="4725938"/>
          </a:xfrm>
          <a:prstGeom prst="rect">
            <a:avLst/>
          </a:prstGeom>
        </p:spPr>
      </p:pic>
    </p:spTree>
    <p:extLst>
      <p:ext uri="{BB962C8B-B14F-4D97-AF65-F5344CB8AC3E}">
        <p14:creationId xmlns:p14="http://schemas.microsoft.com/office/powerpoint/2010/main" val="15104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r>
              <a:rPr lang="ja-JP" altLang="en-US" dirty="0"/>
              <a:t>インターネットを利用すると回答した子どもは、何に利用しているのでしょうか。利用内容を見てみると、例年動画視聴、ゲーム、検索が上位であることが分かります。また、令和４年度以降、勉強・学習・知育アプリやサービスでインターネットを利用する子どもが特に増加しています。</a:t>
            </a:r>
          </a:p>
          <a:p>
            <a:endParaRPr lang="ja-JP" altLang="ja-JP" dirty="0"/>
          </a:p>
        </p:txBody>
      </p:sp>
      <p:sp>
        <p:nvSpPr>
          <p:cNvPr id="17" name="スライド番号プレースホルダー 16"/>
          <p:cNvSpPr>
            <a:spLocks noGrp="1"/>
          </p:cNvSpPr>
          <p:nvPr>
            <p:ph type="sldNum" sz="quarter" idx="12"/>
          </p:nvPr>
        </p:nvSpPr>
        <p:spPr/>
        <p:txBody>
          <a:bodyPr/>
          <a:lstStyle/>
          <a:p>
            <a:r>
              <a:rPr kumimoji="1" lang="en-US" altLang="ja-JP" dirty="0"/>
              <a:t>8</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b="1" u="sng" dirty="0">
                <a:solidFill>
                  <a:schemeClr val="accent1"/>
                </a:solidFill>
                <a:latin typeface="+mn-ea"/>
              </a:rPr>
              <a:t>青少年のインターネットの利用状況</a:t>
            </a:r>
            <a:r>
              <a:rPr lang="en-US" altLang="ja-JP" sz="1150" b="1" u="sng" dirty="0">
                <a:solidFill>
                  <a:schemeClr val="accent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9F15E43C-D0CE-E830-694E-410B0DBFA2A6}"/>
              </a:ext>
            </a:extLst>
          </p:cNvPr>
          <p:cNvPicPr>
            <a:picLocks noChangeAspect="1"/>
          </p:cNvPicPr>
          <p:nvPr/>
        </p:nvPicPr>
        <p:blipFill>
          <a:blip r:embed="rId2"/>
          <a:stretch>
            <a:fillRect/>
          </a:stretch>
        </p:blipFill>
        <p:spPr>
          <a:xfrm>
            <a:off x="3811836" y="0"/>
            <a:ext cx="8401668" cy="4725938"/>
          </a:xfrm>
          <a:prstGeom prst="rect">
            <a:avLst/>
          </a:prstGeom>
        </p:spPr>
      </p:pic>
    </p:spTree>
    <p:extLst>
      <p:ext uri="{BB962C8B-B14F-4D97-AF65-F5344CB8AC3E}">
        <p14:creationId xmlns:p14="http://schemas.microsoft.com/office/powerpoint/2010/main" val="338113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r>
              <a:rPr lang="ja-JP" altLang="en-US" dirty="0"/>
              <a:t>次に、０歳から９歳までの低年齢層の子どもの利用状況を見てみましょう。低年齢層の子どもの７割以上がインターネットを利用しており、年齢が高くなるほど、利用率も高くなる傾向にあります。低年齢層での利用が急拡大していることがうかがえます。利用する機器は、スマートフォン、タブレット、ゲーム機、インターネット接続テレビです。乳幼児のころからネット環境が身近にある状況がわかります。</a:t>
            </a:r>
          </a:p>
          <a:p>
            <a:endParaRPr lang="ja-JP" altLang="ja-JP" dirty="0"/>
          </a:p>
        </p:txBody>
      </p:sp>
      <p:sp>
        <p:nvSpPr>
          <p:cNvPr id="17" name="スライド番号プレースホルダー 16"/>
          <p:cNvSpPr>
            <a:spLocks noGrp="1"/>
          </p:cNvSpPr>
          <p:nvPr>
            <p:ph type="sldNum" sz="quarter" idx="12"/>
          </p:nvPr>
        </p:nvSpPr>
        <p:spPr/>
        <p:txBody>
          <a:bodyPr/>
          <a:lstStyle/>
          <a:p>
            <a:r>
              <a:rPr kumimoji="1" lang="en-US" altLang="ja-JP" dirty="0"/>
              <a:t>9</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b="1" u="sng" dirty="0">
                <a:solidFill>
                  <a:schemeClr val="accent1"/>
                </a:solidFill>
                <a:latin typeface="+mn-ea"/>
              </a:rPr>
              <a:t>低年齢層の子供のインターネットの利用状況</a:t>
            </a:r>
            <a:r>
              <a:rPr lang="en-US" altLang="ja-JP" sz="1150" b="1" u="sng" dirty="0">
                <a:solidFill>
                  <a:schemeClr val="accent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1154F93E-1DCC-5FBA-B582-B549F66A4A4F}"/>
              </a:ext>
            </a:extLst>
          </p:cNvPr>
          <p:cNvPicPr>
            <a:picLocks noChangeAspect="1"/>
          </p:cNvPicPr>
          <p:nvPr/>
        </p:nvPicPr>
        <p:blipFill>
          <a:blip r:embed="rId2"/>
          <a:stretch>
            <a:fillRect/>
          </a:stretch>
        </p:blipFill>
        <p:spPr>
          <a:xfrm>
            <a:off x="3811836" y="497"/>
            <a:ext cx="8400784" cy="4725441"/>
          </a:xfrm>
          <a:prstGeom prst="rect">
            <a:avLst/>
          </a:prstGeom>
        </p:spPr>
      </p:pic>
    </p:spTree>
    <p:extLst>
      <p:ext uri="{BB962C8B-B14F-4D97-AF65-F5344CB8AC3E}">
        <p14:creationId xmlns:p14="http://schemas.microsoft.com/office/powerpoint/2010/main" val="600176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r>
              <a:rPr lang="ja-JP" altLang="en-US" dirty="0"/>
              <a:t>インターネットを利用している低年齢層の子どもは何に利用しているのでしょうか。利用内容は、動画視聴（９３．６％）、ゲーム（６４．</a:t>
            </a:r>
            <a:r>
              <a:rPr lang="en-US" altLang="ja-JP" dirty="0"/>
              <a:t>7</a:t>
            </a:r>
            <a:r>
              <a:rPr lang="ja-JP" altLang="en-US" dirty="0"/>
              <a:t>％）が上位を占めています。動画視聴は９割を超えていますが、これまでテレビやビデオを見せている時間がスマートフォン等の機器に置き換わっているにすぎません。これは本来なら親子の触れ合いである「子守」の時間を、電子機器やインターネットにさせている状態であると言えます。</a:t>
            </a:r>
          </a:p>
          <a:p>
            <a:endParaRPr lang="ja-JP" altLang="ja-JP" dirty="0"/>
          </a:p>
        </p:txBody>
      </p:sp>
      <p:sp>
        <p:nvSpPr>
          <p:cNvPr id="17" name="スライド番号プレースホルダー 16"/>
          <p:cNvSpPr>
            <a:spLocks noGrp="1"/>
          </p:cNvSpPr>
          <p:nvPr>
            <p:ph type="sldNum" sz="quarter" idx="12"/>
          </p:nvPr>
        </p:nvSpPr>
        <p:spPr/>
        <p:txBody>
          <a:bodyPr/>
          <a:lstStyle/>
          <a:p>
            <a:r>
              <a:rPr kumimoji="1" lang="en-US" altLang="ja-JP" dirty="0"/>
              <a:t>10</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b="1" u="sng" dirty="0">
                <a:solidFill>
                  <a:schemeClr val="accent1"/>
                </a:solidFill>
                <a:latin typeface="+mn-ea"/>
              </a:rPr>
              <a:t>低年齢層の子供のインターネットの利用状況</a:t>
            </a:r>
            <a:r>
              <a:rPr lang="en-US" altLang="ja-JP" sz="1150" b="1" u="sng" dirty="0">
                <a:solidFill>
                  <a:schemeClr val="accent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B338649C-8179-2645-4C17-AC9E6ED56C1D}"/>
              </a:ext>
            </a:extLst>
          </p:cNvPr>
          <p:cNvPicPr>
            <a:picLocks noChangeAspect="1"/>
          </p:cNvPicPr>
          <p:nvPr/>
        </p:nvPicPr>
        <p:blipFill>
          <a:blip r:embed="rId2"/>
          <a:stretch>
            <a:fillRect/>
          </a:stretch>
        </p:blipFill>
        <p:spPr>
          <a:xfrm>
            <a:off x="3816303" y="497"/>
            <a:ext cx="8400784" cy="4725441"/>
          </a:xfrm>
          <a:prstGeom prst="rect">
            <a:avLst/>
          </a:prstGeom>
        </p:spPr>
      </p:pic>
    </p:spTree>
    <p:extLst>
      <p:ext uri="{BB962C8B-B14F-4D97-AF65-F5344CB8AC3E}">
        <p14:creationId xmlns:p14="http://schemas.microsoft.com/office/powerpoint/2010/main" val="17837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r>
              <a:rPr lang="ja-JP" altLang="en-US" dirty="0"/>
              <a:t>このグラフは「携帯電話やスマートフォンの所持率」を表しています。ご覧いただいていますように高校では１００％近くの所持率となっています。以前よりも中学生での所持率が高くなり、７０％以上が所持しております。先程の「インターネットの利用状況」も考えると、低年齢の頃から、インターネットの安全な使い方を身につけなければならないことを示しています。</a:t>
            </a:r>
          </a:p>
          <a:p>
            <a:endParaRPr lang="ja-JP" altLang="en-US" dirty="0"/>
          </a:p>
        </p:txBody>
      </p:sp>
      <p:sp>
        <p:nvSpPr>
          <p:cNvPr id="17" name="スライド番号プレースホルダー 16"/>
          <p:cNvSpPr>
            <a:spLocks noGrp="1"/>
          </p:cNvSpPr>
          <p:nvPr>
            <p:ph type="sldNum" sz="quarter" idx="12"/>
          </p:nvPr>
        </p:nvSpPr>
        <p:spPr/>
        <p:txBody>
          <a:bodyPr/>
          <a:lstStyle/>
          <a:p>
            <a:r>
              <a:rPr kumimoji="1" lang="en-US" altLang="ja-JP" dirty="0"/>
              <a:t>11</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b="1" u="sng" dirty="0">
                <a:solidFill>
                  <a:schemeClr val="accent1"/>
                </a:solidFill>
                <a:latin typeface="+mn-ea"/>
              </a:rPr>
              <a:t>携帯電話やスマホの所持率</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485728E0-3033-9048-15DA-A24DDF5CE156}"/>
              </a:ext>
            </a:extLst>
          </p:cNvPr>
          <p:cNvPicPr>
            <a:picLocks noChangeAspect="1"/>
          </p:cNvPicPr>
          <p:nvPr/>
        </p:nvPicPr>
        <p:blipFill>
          <a:blip r:embed="rId2"/>
          <a:stretch>
            <a:fillRect/>
          </a:stretch>
        </p:blipFill>
        <p:spPr>
          <a:xfrm>
            <a:off x="3788229" y="-291"/>
            <a:ext cx="8402184" cy="4726229"/>
          </a:xfrm>
          <a:prstGeom prst="rect">
            <a:avLst/>
          </a:prstGeom>
        </p:spPr>
      </p:pic>
    </p:spTree>
    <p:extLst>
      <p:ext uri="{BB962C8B-B14F-4D97-AF65-F5344CB8AC3E}">
        <p14:creationId xmlns:p14="http://schemas.microsoft.com/office/powerpoint/2010/main" val="169951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pPr algn="l">
              <a:spcBef>
                <a:spcPts val="0"/>
              </a:spcBef>
              <a:defRPr/>
            </a:pPr>
            <a:r>
              <a:rPr lang="ja-JP" altLang="en-US" dirty="0"/>
              <a:t>「携帯電話を持っている人の中でスマートフォンを持っている人」の割合です。学年が上がるにつれスマートフォンの所持率が増えていくのが分かります。また、小学校低学年でも６割以上が所持しています。最近のゲーム機はネットに繋げて利用するものが多く、その所持率を合わせると中学生・高校生と差がないと思われます。この他携帯電話の所持率が年々増加していることもあり、ほとんどの高校生はスマホを使用しています。</a:t>
            </a:r>
          </a:p>
          <a:p>
            <a:pPr algn="l">
              <a:spcBef>
                <a:spcPts val="0"/>
              </a:spcBef>
              <a:defRPr/>
            </a:pPr>
            <a:endParaRPr lang="ja-JP" altLang="en-US" dirty="0"/>
          </a:p>
        </p:txBody>
      </p:sp>
      <p:sp>
        <p:nvSpPr>
          <p:cNvPr id="17" name="スライド番号プレースホルダー 16"/>
          <p:cNvSpPr>
            <a:spLocks noGrp="1"/>
          </p:cNvSpPr>
          <p:nvPr>
            <p:ph type="sldNum" sz="quarter" idx="12"/>
          </p:nvPr>
        </p:nvSpPr>
        <p:spPr/>
        <p:txBody>
          <a:bodyPr/>
          <a:lstStyle/>
          <a:p>
            <a:r>
              <a:rPr kumimoji="1" lang="en-US" altLang="ja-JP" dirty="0"/>
              <a:t>12</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スマートフォンの所持率</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5EB526D4-8036-0F21-E8FF-28C523D82B23}"/>
              </a:ext>
            </a:extLst>
          </p:cNvPr>
          <p:cNvPicPr>
            <a:picLocks noChangeAspect="1"/>
          </p:cNvPicPr>
          <p:nvPr/>
        </p:nvPicPr>
        <p:blipFill>
          <a:blip r:embed="rId2"/>
          <a:stretch>
            <a:fillRect/>
          </a:stretch>
        </p:blipFill>
        <p:spPr>
          <a:xfrm>
            <a:off x="3820723" y="17989"/>
            <a:ext cx="8369689" cy="4707950"/>
          </a:xfrm>
          <a:prstGeom prst="rect">
            <a:avLst/>
          </a:prstGeom>
        </p:spPr>
      </p:pic>
    </p:spTree>
    <p:extLst>
      <p:ext uri="{BB962C8B-B14F-4D97-AF65-F5344CB8AC3E}">
        <p14:creationId xmlns:p14="http://schemas.microsoft.com/office/powerpoint/2010/main" val="1158545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r>
              <a:rPr lang="ja-JP" altLang="en-US" dirty="0"/>
              <a:t>続いては、「</a:t>
            </a:r>
            <a:r>
              <a:rPr lang="en-US" altLang="ja-JP" dirty="0"/>
              <a:t>5</a:t>
            </a:r>
            <a:r>
              <a:rPr lang="ja-JP" altLang="en-US" dirty="0"/>
              <a:t>．携帯電話やスマホの所持率」で携帯電話を所持していると答えた中で、フィルタリングを実施しているかどうかのグラフです。</a:t>
            </a:r>
          </a:p>
          <a:p>
            <a:r>
              <a:rPr lang="ja-JP" altLang="en-US" dirty="0"/>
              <a:t>全学年を通して、フィルタリング設定率に大きな差が見られず、約</a:t>
            </a:r>
            <a:r>
              <a:rPr lang="en-US" altLang="ja-JP" dirty="0"/>
              <a:t>50</a:t>
            </a:r>
            <a:r>
              <a:rPr lang="ja-JP" altLang="en-US" dirty="0"/>
              <a:t>％～</a:t>
            </a:r>
            <a:r>
              <a:rPr lang="en-US" altLang="ja-JP" dirty="0"/>
              <a:t>70</a:t>
            </a:r>
            <a:r>
              <a:rPr lang="ja-JP" altLang="en-US" dirty="0"/>
              <a:t>％となっています。携帯電話のフィルタリングについては「正当な理由がない限り、フィルタリングは外すことができない」とされており、全生徒、保護者に周知することが必要です。</a:t>
            </a:r>
          </a:p>
          <a:p>
            <a:pPr algn="l">
              <a:spcBef>
                <a:spcPts val="0"/>
              </a:spcBef>
              <a:defRPr/>
            </a:pPr>
            <a:endParaRPr lang="ja-JP" altLang="en-US" dirty="0"/>
          </a:p>
        </p:txBody>
      </p:sp>
      <p:sp>
        <p:nvSpPr>
          <p:cNvPr id="17" name="スライド番号プレースホルダー 16"/>
          <p:cNvSpPr>
            <a:spLocks noGrp="1"/>
          </p:cNvSpPr>
          <p:nvPr>
            <p:ph type="sldNum" sz="quarter" idx="12"/>
          </p:nvPr>
        </p:nvSpPr>
        <p:spPr/>
        <p:txBody>
          <a:bodyPr/>
          <a:lstStyle/>
          <a:p>
            <a:r>
              <a:rPr kumimoji="1" lang="en-US" altLang="ja-JP" dirty="0"/>
              <a:t>13</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フィルタリングの実施率</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7DC88134-0F95-1807-7713-B6E9E48388DF}"/>
              </a:ext>
            </a:extLst>
          </p:cNvPr>
          <p:cNvPicPr>
            <a:picLocks noChangeAspect="1"/>
          </p:cNvPicPr>
          <p:nvPr/>
        </p:nvPicPr>
        <p:blipFill>
          <a:blip r:embed="rId2"/>
          <a:stretch>
            <a:fillRect/>
          </a:stretch>
        </p:blipFill>
        <p:spPr>
          <a:xfrm>
            <a:off x="3811835" y="12989"/>
            <a:ext cx="8378577" cy="4712950"/>
          </a:xfrm>
          <a:prstGeom prst="rect">
            <a:avLst/>
          </a:prstGeom>
        </p:spPr>
      </p:pic>
    </p:spTree>
    <p:extLst>
      <p:ext uri="{BB962C8B-B14F-4D97-AF65-F5344CB8AC3E}">
        <p14:creationId xmlns:p14="http://schemas.microsoft.com/office/powerpoint/2010/main" val="3577352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pPr algn="l">
              <a:spcBef>
                <a:spcPts val="0"/>
              </a:spcBef>
              <a:defRPr/>
            </a:pPr>
            <a:r>
              <a:rPr lang="ja-JP" altLang="en-US" dirty="0"/>
              <a:t>学年が上がるにつれて男女とも利用時間が増加しています。また、小学校高学年でも３時間以上使用する児童が３割近くいることも分かります。このことから家庭でのルールや見守りが十分ではないと考えられます。</a:t>
            </a:r>
          </a:p>
          <a:p>
            <a:pPr algn="l">
              <a:spcBef>
                <a:spcPts val="0"/>
              </a:spcBef>
              <a:defRPr/>
            </a:pPr>
            <a:endParaRPr lang="ja-JP" altLang="en-US" dirty="0"/>
          </a:p>
        </p:txBody>
      </p:sp>
      <p:sp>
        <p:nvSpPr>
          <p:cNvPr id="17" name="スライド番号プレースホルダー 16"/>
          <p:cNvSpPr>
            <a:spLocks noGrp="1"/>
          </p:cNvSpPr>
          <p:nvPr>
            <p:ph type="sldNum" sz="quarter" idx="12"/>
          </p:nvPr>
        </p:nvSpPr>
        <p:spPr/>
        <p:txBody>
          <a:bodyPr/>
          <a:lstStyle/>
          <a:p>
            <a:r>
              <a:rPr kumimoji="1" lang="en-US" altLang="ja-JP" dirty="0"/>
              <a:t>14</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携帯電話の利用時間</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59F5DA31-748C-E9FA-7F41-3BD94FCF567E}"/>
              </a:ext>
            </a:extLst>
          </p:cNvPr>
          <p:cNvPicPr>
            <a:picLocks noChangeAspect="1"/>
          </p:cNvPicPr>
          <p:nvPr/>
        </p:nvPicPr>
        <p:blipFill>
          <a:blip r:embed="rId3"/>
          <a:stretch>
            <a:fillRect/>
          </a:stretch>
        </p:blipFill>
        <p:spPr>
          <a:xfrm>
            <a:off x="3799599" y="0"/>
            <a:ext cx="8401667" cy="4725938"/>
          </a:xfrm>
          <a:prstGeom prst="rect">
            <a:avLst/>
          </a:prstGeom>
        </p:spPr>
      </p:pic>
    </p:spTree>
    <p:extLst>
      <p:ext uri="{BB962C8B-B14F-4D97-AF65-F5344CB8AC3E}">
        <p14:creationId xmlns:p14="http://schemas.microsoft.com/office/powerpoint/2010/main" val="111737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pPr algn="l">
              <a:spcBef>
                <a:spcPts val="0"/>
              </a:spcBef>
              <a:defRPr/>
            </a:pPr>
            <a:r>
              <a:rPr lang="ja-JP" altLang="en-US" dirty="0"/>
              <a:t>義務教育段階で約６０％から７０％、高校生の約５０％が利用の仕方を決めています。ネット依存などネットの使い過ぎへの対策として、家庭でのルールづくりが必要です。家族で納得してルールをつくり、まずは大人がお手本となり、家族みんなでルールを守ることが大切です。また、発達段階に合わせて、適切にルールを見直すことも大切です。</a:t>
            </a:r>
          </a:p>
          <a:p>
            <a:pPr algn="l">
              <a:spcBef>
                <a:spcPts val="0"/>
              </a:spcBef>
              <a:defRPr/>
            </a:pPr>
            <a:endParaRPr lang="ja-JP" altLang="en-US" dirty="0"/>
          </a:p>
        </p:txBody>
      </p:sp>
      <p:sp>
        <p:nvSpPr>
          <p:cNvPr id="17" name="スライド番号プレースホルダー 16"/>
          <p:cNvSpPr>
            <a:spLocks noGrp="1"/>
          </p:cNvSpPr>
          <p:nvPr>
            <p:ph type="sldNum" sz="quarter" idx="12"/>
          </p:nvPr>
        </p:nvSpPr>
        <p:spPr/>
        <p:txBody>
          <a:bodyPr/>
          <a:lstStyle/>
          <a:p>
            <a:r>
              <a:rPr kumimoji="1" lang="en-US" altLang="ja-JP" dirty="0"/>
              <a:t>15</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あなたの家では自分が使う携帯電話の利用のしかたを決めていますか</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F97C2754-0636-B26C-E9BB-8F03D8BBAAC1}"/>
              </a:ext>
            </a:extLst>
          </p:cNvPr>
          <p:cNvPicPr>
            <a:picLocks noChangeAspect="1"/>
          </p:cNvPicPr>
          <p:nvPr/>
        </p:nvPicPr>
        <p:blipFill>
          <a:blip r:embed="rId2"/>
          <a:stretch>
            <a:fillRect/>
          </a:stretch>
        </p:blipFill>
        <p:spPr>
          <a:xfrm>
            <a:off x="3811836" y="1"/>
            <a:ext cx="8401668" cy="4725938"/>
          </a:xfrm>
          <a:prstGeom prst="rect">
            <a:avLst/>
          </a:prstGeom>
        </p:spPr>
      </p:pic>
    </p:spTree>
    <p:extLst>
      <p:ext uri="{BB962C8B-B14F-4D97-AF65-F5344CB8AC3E}">
        <p14:creationId xmlns:p14="http://schemas.microsoft.com/office/powerpoint/2010/main" val="316750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情報モラル教材の使い方</a:t>
            </a:r>
            <a:endParaRPr kumimoji="1" lang="ja-JP" altLang="en-US" dirty="0"/>
          </a:p>
        </p:txBody>
      </p:sp>
      <p:sp>
        <p:nvSpPr>
          <p:cNvPr id="3" name="コンテンツ プレースホルダー 2"/>
          <p:cNvSpPr>
            <a:spLocks noGrp="1"/>
          </p:cNvSpPr>
          <p:nvPr>
            <p:ph idx="1"/>
          </p:nvPr>
        </p:nvSpPr>
        <p:spPr/>
        <p:txBody>
          <a:bodyPr/>
          <a:lstStyle/>
          <a:p>
            <a:r>
              <a:rPr lang="ja-JP" altLang="en-US" dirty="0"/>
              <a:t>「指導者研修用ファイル」</a:t>
            </a:r>
          </a:p>
          <a:p>
            <a:pPr lvl="1"/>
            <a:r>
              <a:rPr lang="ja-JP" altLang="en-US" dirty="0"/>
              <a:t>各地区で情報モラルの指導者研修を開催するためのファイル</a:t>
            </a:r>
            <a:endParaRPr lang="en-US" altLang="ja-JP" dirty="0"/>
          </a:p>
          <a:p>
            <a:pPr lvl="1"/>
            <a:endParaRPr lang="en-US" altLang="ja-JP" dirty="0"/>
          </a:p>
          <a:p>
            <a:r>
              <a:rPr lang="ja-JP" altLang="en-US" dirty="0"/>
              <a:t>「研修用ファイル」</a:t>
            </a:r>
          </a:p>
          <a:p>
            <a:pPr lvl="1"/>
            <a:r>
              <a:rPr lang="ja-JP" altLang="en-US" dirty="0"/>
              <a:t>指導者研修に参加された方が各地区で情報モラルの研修を行うためのファイル</a:t>
            </a:r>
          </a:p>
          <a:p>
            <a:pPr lvl="1"/>
            <a:r>
              <a:rPr lang="ja-JP" altLang="en-US" b="1" dirty="0">
                <a:solidFill>
                  <a:schemeClr val="accent4"/>
                </a:solidFill>
              </a:rPr>
              <a:t>「研修用ファイル」の使い方</a:t>
            </a:r>
          </a:p>
          <a:p>
            <a:pPr marL="903288" lvl="2" indent="-179388">
              <a:buFont typeface="+mj-lt"/>
              <a:buAutoNum type="arabicPeriod"/>
            </a:pPr>
            <a:r>
              <a:rPr lang="ja-JP" altLang="en-US" dirty="0"/>
              <a:t>「読み原稿」が用意されています</a:t>
            </a:r>
            <a:endParaRPr lang="en-US" altLang="ja-JP" dirty="0"/>
          </a:p>
          <a:p>
            <a:pPr marL="903288" lvl="2" indent="-179388">
              <a:buFont typeface="+mj-lt"/>
              <a:buAutoNum type="arabicPeriod"/>
            </a:pPr>
            <a:r>
              <a:rPr lang="ja-JP" altLang="en-US" dirty="0"/>
              <a:t>パワーポイントの「スライドショー」のメニューからスライドショーを開始し、右クリックで発表者ビューを表示</a:t>
            </a:r>
            <a:endParaRPr lang="en-US" altLang="ja-JP" dirty="0"/>
          </a:p>
          <a:p>
            <a:pPr marL="903288" lvl="2" indent="-179388">
              <a:buFont typeface="+mj-lt"/>
              <a:buAutoNum type="arabicPeriod"/>
            </a:pPr>
            <a:r>
              <a:rPr lang="ja-JP" altLang="en-US" dirty="0"/>
              <a:t>画面右部に「セリフ」が表示されるのでスライドに合わせて読み上げる</a:t>
            </a:r>
            <a:endParaRPr lang="en-US" altLang="ja-JP" dirty="0"/>
          </a:p>
          <a:p>
            <a:endParaRPr kumimoji="1" lang="ja-JP" altLang="en-US" dirty="0"/>
          </a:p>
        </p:txBody>
      </p:sp>
    </p:spTree>
    <p:extLst>
      <p:ext uri="{BB962C8B-B14F-4D97-AF65-F5344CB8AC3E}">
        <p14:creationId xmlns:p14="http://schemas.microsoft.com/office/powerpoint/2010/main" val="426681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half" idx="2"/>
          </p:nvPr>
        </p:nvSpPr>
        <p:spPr/>
        <p:txBody>
          <a:bodyPr/>
          <a:lstStyle/>
          <a:p>
            <a:r>
              <a:rPr lang="ja-JP" altLang="en-US" dirty="0"/>
              <a:t>８つの項目にいくつ該当するかで依存傾向を見てみると、３つ以上の項目に該当する、ネット依存傾向がみられる児童生徒が、どの学年も一定数、存在しています。５つ以上の項目に該当した人は、すでにネット依存に陥っている可能性があり、３～４つ該当した人もかなり注意をする必要があります。</a:t>
            </a:r>
          </a:p>
          <a:p>
            <a:endParaRPr lang="ja-JP" altLang="en-US" dirty="0"/>
          </a:p>
        </p:txBody>
      </p:sp>
      <p:sp>
        <p:nvSpPr>
          <p:cNvPr id="17" name="スライド番号プレースホルダー 16"/>
          <p:cNvSpPr>
            <a:spLocks noGrp="1"/>
          </p:cNvSpPr>
          <p:nvPr>
            <p:ph type="sldNum" sz="quarter" idx="12"/>
          </p:nvPr>
        </p:nvSpPr>
        <p:spPr/>
        <p:txBody>
          <a:bodyPr/>
          <a:lstStyle/>
          <a:p>
            <a:r>
              <a:rPr kumimoji="1" lang="en-US" altLang="ja-JP" dirty="0"/>
              <a:t>16</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ネット依存傾向について</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5" name="図 4">
            <a:extLst>
              <a:ext uri="{FF2B5EF4-FFF2-40B4-BE49-F238E27FC236}">
                <a16:creationId xmlns:a16="http://schemas.microsoft.com/office/drawing/2014/main" id="{DDE3B730-D0EC-FC13-9806-BB72DC64EFD9}"/>
              </a:ext>
            </a:extLst>
          </p:cNvPr>
          <p:cNvPicPr>
            <a:picLocks noChangeAspect="1"/>
          </p:cNvPicPr>
          <p:nvPr/>
        </p:nvPicPr>
        <p:blipFill>
          <a:blip r:embed="rId2"/>
          <a:stretch>
            <a:fillRect/>
          </a:stretch>
        </p:blipFill>
        <p:spPr>
          <a:xfrm>
            <a:off x="3786963" y="-1"/>
            <a:ext cx="8401670" cy="4725939"/>
          </a:xfrm>
          <a:prstGeom prst="rect">
            <a:avLst/>
          </a:prstGeom>
        </p:spPr>
      </p:pic>
    </p:spTree>
    <p:extLst>
      <p:ext uri="{BB962C8B-B14F-4D97-AF65-F5344CB8AC3E}">
        <p14:creationId xmlns:p14="http://schemas.microsoft.com/office/powerpoint/2010/main" val="382184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低年齢では男子の書き込み率が比較的高く、学年が進むと女子の割合が高くなる傾向があります。また高校生はどの学年も約５割以上と書き込み率が高くなっています。個人情報の書き込みによるプライバシーの侵害や名誉棄損などインターネットによる人権侵害が増加しています。書き込みによって、自分の思いを伝えることは難しく、誤解を招くこともあり、安易な書き込みがトラブルにつながるため、注意が必要で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17</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あなたは、インターネットや携帯電話で</a:t>
            </a:r>
            <a:r>
              <a:rPr lang="en-US" altLang="ja-JP" sz="1150" b="1" u="sng" dirty="0">
                <a:solidFill>
                  <a:schemeClr val="accent1"/>
                </a:solidFill>
                <a:latin typeface="+mn-ea"/>
              </a:rPr>
              <a:t>SNS</a:t>
            </a:r>
            <a:r>
              <a:rPr lang="ja-JP" altLang="en-US" sz="1150" b="1" u="sng" dirty="0">
                <a:solidFill>
                  <a:schemeClr val="accent1"/>
                </a:solidFill>
                <a:latin typeface="+mn-ea"/>
              </a:rPr>
              <a:t>に書き込みをしたことがありますか</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8" name="図 7">
            <a:extLst>
              <a:ext uri="{FF2B5EF4-FFF2-40B4-BE49-F238E27FC236}">
                <a16:creationId xmlns:a16="http://schemas.microsoft.com/office/drawing/2014/main" id="{973C2D17-4F56-7B0E-DFF2-B61D20F8C138}"/>
              </a:ext>
            </a:extLst>
          </p:cNvPr>
          <p:cNvPicPr>
            <a:picLocks noChangeAspect="1"/>
          </p:cNvPicPr>
          <p:nvPr/>
        </p:nvPicPr>
        <p:blipFill>
          <a:blip r:embed="rId2"/>
          <a:stretch>
            <a:fillRect/>
          </a:stretch>
        </p:blipFill>
        <p:spPr>
          <a:xfrm>
            <a:off x="3811835" y="12989"/>
            <a:ext cx="8378577" cy="4712950"/>
          </a:xfrm>
          <a:prstGeom prst="rect">
            <a:avLst/>
          </a:prstGeom>
        </p:spPr>
      </p:pic>
    </p:spTree>
    <p:extLst>
      <p:ext uri="{BB962C8B-B14F-4D97-AF65-F5344CB8AC3E}">
        <p14:creationId xmlns:p14="http://schemas.microsoft.com/office/powerpoint/2010/main" val="249244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このグラフはネットで嫌な思いをしたことがあるかどうかを示しています。中学生をピークに学年が上がるにつれて嫌な思いをした経験がある子どもの割合は増えていますが、気をつけたいのは小学生でも嫌な思いをしている子どもがいるということです。このことから小学校の段階からインターネットの適切な活用方法についての指導が必要だということがわかりま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18</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ネットで嫌な思いをした</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8" name="図 7">
            <a:extLst>
              <a:ext uri="{FF2B5EF4-FFF2-40B4-BE49-F238E27FC236}">
                <a16:creationId xmlns:a16="http://schemas.microsoft.com/office/drawing/2014/main" id="{6E03A489-6499-A0F9-E51F-6E56B2C0235F}"/>
              </a:ext>
            </a:extLst>
          </p:cNvPr>
          <p:cNvPicPr>
            <a:picLocks noChangeAspect="1"/>
          </p:cNvPicPr>
          <p:nvPr/>
        </p:nvPicPr>
        <p:blipFill>
          <a:blip r:embed="rId2"/>
          <a:stretch>
            <a:fillRect/>
          </a:stretch>
        </p:blipFill>
        <p:spPr>
          <a:xfrm>
            <a:off x="3811835" y="12989"/>
            <a:ext cx="8378577" cy="4712950"/>
          </a:xfrm>
          <a:prstGeom prst="rect">
            <a:avLst/>
          </a:prstGeom>
        </p:spPr>
      </p:pic>
    </p:spTree>
    <p:extLst>
      <p:ext uri="{BB962C8B-B14F-4D97-AF65-F5344CB8AC3E}">
        <p14:creationId xmlns:p14="http://schemas.microsoft.com/office/powerpoint/2010/main" val="3285249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latin typeface="+mn-ea"/>
              </a:rPr>
              <a:t>このグラフは実際にネットいじめを受けたことがあるかどうか</a:t>
            </a:r>
            <a:r>
              <a:rPr lang="ja-JP" altLang="en-US" dirty="0">
                <a:latin typeface="+mn-ea"/>
              </a:rPr>
              <a:t>を示しています。</a:t>
            </a:r>
            <a:r>
              <a:rPr lang="ja-JP" altLang="ja-JP" dirty="0">
                <a:latin typeface="+mn-ea"/>
              </a:rPr>
              <a:t>学年が上がるにつれて増加傾向にありますが、</a:t>
            </a:r>
            <a:r>
              <a:rPr lang="ja-JP" altLang="en-US" dirty="0">
                <a:latin typeface="+mn-ea"/>
              </a:rPr>
              <a:t>特に高校生において、いじめを訴えている割合が大きいです</a:t>
            </a:r>
            <a:r>
              <a:rPr lang="ja-JP" altLang="ja-JP" dirty="0">
                <a:latin typeface="+mn-ea"/>
              </a:rPr>
              <a:t>。また、「嫌な思い」と同じように小学生でもネットいじめを受けているケースが</a:t>
            </a:r>
            <a:r>
              <a:rPr lang="ja-JP" altLang="en-US" dirty="0">
                <a:latin typeface="+mn-ea"/>
              </a:rPr>
              <a:t>あ</a:t>
            </a:r>
            <a:r>
              <a:rPr lang="ja-JP" altLang="ja-JP" dirty="0">
                <a:latin typeface="+mn-ea"/>
              </a:rPr>
              <a:t>ることに注意しなければなりません。</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19</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ネットいじめを受けた</a:t>
            </a:r>
            <a:endParaRPr lang="en-US" altLang="ja-JP" sz="1150" b="1" u="sng" dirty="0">
              <a:solidFill>
                <a:schemeClr val="accent1"/>
              </a:solidFill>
              <a:latin typeface="+mn-ea"/>
            </a:endParaRPr>
          </a:p>
          <a:p>
            <a:pPr marL="265113" indent="-265113">
              <a:spcBef>
                <a:spcPts val="300"/>
              </a:spcBef>
              <a:buFont typeface="+mj-lt"/>
              <a:buAutoNum type="arabicPeriod"/>
            </a:pPr>
            <a:r>
              <a:rPr lang="ja-JP" altLang="en-US" sz="1150" dirty="0">
                <a:solidFill>
                  <a:schemeClr val="tx1"/>
                </a:solidFill>
                <a:latin typeface="+mn-ea"/>
              </a:rPr>
              <a:t>被害を受けたとき誰かに相談しましたか</a:t>
            </a:r>
            <a:endParaRPr lang="en-US" altLang="ja-JP" sz="1150" dirty="0">
              <a:solidFill>
                <a:schemeClr val="tx1"/>
              </a:solidFill>
              <a:latin typeface="+mn-ea"/>
            </a:endParaRPr>
          </a:p>
        </p:txBody>
      </p:sp>
      <p:pic>
        <p:nvPicPr>
          <p:cNvPr id="8" name="図 7">
            <a:extLst>
              <a:ext uri="{FF2B5EF4-FFF2-40B4-BE49-F238E27FC236}">
                <a16:creationId xmlns:a16="http://schemas.microsoft.com/office/drawing/2014/main" id="{68BBD5F2-36E4-BAC8-1A99-F3652CAF0183}"/>
              </a:ext>
            </a:extLst>
          </p:cNvPr>
          <p:cNvPicPr>
            <a:picLocks noChangeAspect="1"/>
          </p:cNvPicPr>
          <p:nvPr/>
        </p:nvPicPr>
        <p:blipFill>
          <a:blip r:embed="rId2"/>
          <a:stretch>
            <a:fillRect/>
          </a:stretch>
        </p:blipFill>
        <p:spPr>
          <a:xfrm>
            <a:off x="3811836" y="0"/>
            <a:ext cx="8401667" cy="4725938"/>
          </a:xfrm>
          <a:prstGeom prst="rect">
            <a:avLst/>
          </a:prstGeom>
        </p:spPr>
      </p:pic>
    </p:spTree>
    <p:extLst>
      <p:ext uri="{BB962C8B-B14F-4D97-AF65-F5344CB8AC3E}">
        <p14:creationId xmlns:p14="http://schemas.microsoft.com/office/powerpoint/2010/main" val="176320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続いては、被害を受けたときに誰かに相談したかというグラフです。低年齢の、誰にも相談しなかったという結果が高くなっており、年齢が上がるにつれ、友達の割合が高くなります。特に男子は被害を受けても誰にも相談しない割合が高く、被害にあった際に、親や先生など身近な大人に相談できるよう普段からの関係づくりが大切で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20</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1</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統計データから見た子どもたちの実態</a:t>
            </a:r>
            <a:endParaRPr lang="en-US" altLang="ja-JP" sz="1700" dirty="0">
              <a:solidFill>
                <a:schemeClr val="tx1"/>
              </a:solidFill>
              <a:latin typeface="HGPｺﾞｼｯｸE" pitchFamily="50" charset="-128"/>
              <a:ea typeface="HGPｺﾞｼｯｸE" pitchFamily="50" charset="-128"/>
            </a:endParaRPr>
          </a:p>
          <a:p>
            <a:pPr>
              <a:spcBef>
                <a:spcPts val="600"/>
              </a:spcBef>
            </a:pPr>
            <a:endParaRPr lang="en-US" altLang="ja-JP" sz="120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青少年のインターネットの利用状況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-1</a:t>
            </a:r>
          </a:p>
          <a:p>
            <a:pPr marL="265113" indent="-265113">
              <a:spcBef>
                <a:spcPts val="300"/>
              </a:spcBef>
              <a:buFont typeface="+mj-lt"/>
              <a:buAutoNum type="arabicPeriod"/>
            </a:pPr>
            <a:r>
              <a:rPr lang="ja-JP" altLang="en-US" sz="1150" dirty="0">
                <a:solidFill>
                  <a:schemeClr val="tx1"/>
                </a:solidFill>
                <a:latin typeface="+mn-ea"/>
              </a:rPr>
              <a:t>低年齢層の子供のインターネットの利用状況</a:t>
            </a:r>
            <a:r>
              <a:rPr lang="en-US" altLang="ja-JP" sz="1150" dirty="0">
                <a:solidFill>
                  <a:schemeClr val="tx1"/>
                </a:solidFill>
                <a:latin typeface="+mn-ea"/>
              </a:rPr>
              <a:t>-2</a:t>
            </a:r>
          </a:p>
          <a:p>
            <a:pPr marL="265113" indent="-265113">
              <a:spcBef>
                <a:spcPts val="300"/>
              </a:spcBef>
              <a:buFont typeface="+mj-lt"/>
              <a:buAutoNum type="arabicPeriod"/>
            </a:pPr>
            <a:r>
              <a:rPr lang="ja-JP" altLang="en-US" sz="1150" dirty="0">
                <a:solidFill>
                  <a:schemeClr val="tx1"/>
                </a:solidFill>
                <a:latin typeface="+mn-ea"/>
              </a:rPr>
              <a:t>携帯電話やスマホの所持率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スマートフォンの所持率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フィルタリングの実施率</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携帯電話の利用時間</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あなたの家では自分が使う携帯電話の利用のしかたを決めていますか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ネット依存傾向について</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あなたは、インターネットや携帯電話で</a:t>
            </a:r>
            <a:r>
              <a:rPr lang="en-US" altLang="ja-JP" sz="1150" dirty="0">
                <a:solidFill>
                  <a:schemeClr val="tx1"/>
                </a:solidFill>
                <a:latin typeface="+mn-ea"/>
              </a:rPr>
              <a:t>SNS</a:t>
            </a:r>
            <a:r>
              <a:rPr lang="ja-JP" altLang="en-US" sz="1150" dirty="0">
                <a:solidFill>
                  <a:schemeClr val="tx1"/>
                </a:solidFill>
                <a:latin typeface="+mn-ea"/>
              </a:rPr>
              <a:t>に書き込みをしたことがありますか</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ネットで嫌な思いをした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dirty="0">
                <a:solidFill>
                  <a:schemeClr val="tx1"/>
                </a:solidFill>
                <a:latin typeface="+mn-ea"/>
              </a:rPr>
              <a:t>ネットいじめを受けた</a:t>
            </a:r>
            <a:endParaRPr lang="en-US" altLang="ja-JP" sz="1150" dirty="0">
              <a:solidFill>
                <a:schemeClr val="tx1"/>
              </a:solidFill>
              <a:latin typeface="+mn-ea"/>
            </a:endParaRPr>
          </a:p>
          <a:p>
            <a:pPr marL="265113" indent="-265113">
              <a:spcBef>
                <a:spcPts val="300"/>
              </a:spcBef>
              <a:buFont typeface="+mj-lt"/>
              <a:buAutoNum type="arabicPeriod"/>
            </a:pPr>
            <a:r>
              <a:rPr lang="ja-JP" altLang="en-US" sz="1150" b="1" u="sng" dirty="0">
                <a:solidFill>
                  <a:schemeClr val="accent1"/>
                </a:solidFill>
                <a:latin typeface="+mn-ea"/>
              </a:rPr>
              <a:t>被害を受けたとき誰かに相談しましたか</a:t>
            </a:r>
            <a:endParaRPr lang="en-US" altLang="ja-JP" sz="1150" b="1" u="sng" dirty="0">
              <a:solidFill>
                <a:schemeClr val="accent1"/>
              </a:solidFill>
              <a:latin typeface="+mn-ea"/>
            </a:endParaRPr>
          </a:p>
        </p:txBody>
      </p:sp>
      <p:pic>
        <p:nvPicPr>
          <p:cNvPr id="7" name="図 6">
            <a:extLst>
              <a:ext uri="{FF2B5EF4-FFF2-40B4-BE49-F238E27FC236}">
                <a16:creationId xmlns:a16="http://schemas.microsoft.com/office/drawing/2014/main" id="{A567A33B-E7FA-4399-CFA8-F80189AE4684}"/>
              </a:ext>
            </a:extLst>
          </p:cNvPr>
          <p:cNvPicPr>
            <a:picLocks noChangeAspect="1"/>
          </p:cNvPicPr>
          <p:nvPr/>
        </p:nvPicPr>
        <p:blipFill>
          <a:blip r:embed="rId2"/>
          <a:stretch>
            <a:fillRect/>
          </a:stretch>
        </p:blipFill>
        <p:spPr>
          <a:xfrm>
            <a:off x="3783515" y="0"/>
            <a:ext cx="8401670" cy="4725939"/>
          </a:xfrm>
          <a:prstGeom prst="rect">
            <a:avLst/>
          </a:prstGeom>
        </p:spPr>
      </p:pic>
    </p:spTree>
    <p:extLst>
      <p:ext uri="{BB962C8B-B14F-4D97-AF65-F5344CB8AC3E}">
        <p14:creationId xmlns:p14="http://schemas.microsoft.com/office/powerpoint/2010/main" val="346212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この第２章では、子どもたちの身近に起</a:t>
            </a:r>
            <a:r>
              <a:rPr lang="ja-JP" altLang="en-US" dirty="0"/>
              <a:t>き</a:t>
            </a:r>
            <a:r>
              <a:rPr lang="ja-JP" altLang="ja-JP" dirty="0"/>
              <a:t>るネットトラブルについての事例をみていきたいと思います。</a:t>
            </a:r>
          </a:p>
        </p:txBody>
      </p:sp>
      <p:sp>
        <p:nvSpPr>
          <p:cNvPr id="4" name="スライド番号プレースホルダー 3"/>
          <p:cNvSpPr>
            <a:spLocks noGrp="1"/>
          </p:cNvSpPr>
          <p:nvPr>
            <p:ph type="sldNum" sz="quarter" idx="12"/>
          </p:nvPr>
        </p:nvSpPr>
        <p:spPr/>
        <p:txBody>
          <a:bodyPr/>
          <a:lstStyle/>
          <a:p>
            <a:r>
              <a:rPr lang="en-US" altLang="ja-JP" dirty="0"/>
              <a:t>21</a:t>
            </a:r>
            <a:endParaRPr kumimoji="1" lang="ja-JP" altLang="en-US" dirty="0"/>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schemeClr val="tx1"/>
                </a:solidFill>
                <a:latin typeface="+mn-ea"/>
              </a:rPr>
              <a:t>（不適切画像の発信）</a:t>
            </a:r>
            <a:endParaRPr lang="ja-JP" altLang="ja-JP" sz="12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spTree>
    <p:extLst>
      <p:ext uri="{BB962C8B-B14F-4D97-AF65-F5344CB8AC3E}">
        <p14:creationId xmlns:p14="http://schemas.microsoft.com/office/powerpoint/2010/main" val="3321219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en-US" dirty="0"/>
              <a:t>テストで</a:t>
            </a:r>
            <a:r>
              <a:rPr lang="en-US" altLang="ja-JP" dirty="0"/>
              <a:t>100</a:t>
            </a:r>
            <a:r>
              <a:rPr lang="ja-JP" altLang="en-US" dirty="0"/>
              <a:t>点を取った子が「カンニングをした」という嘘を</a:t>
            </a:r>
            <a:r>
              <a:rPr lang="en-US" altLang="ja-JP" dirty="0"/>
              <a:t>SNS</a:t>
            </a:r>
            <a:r>
              <a:rPr lang="ja-JP" altLang="en-US" dirty="0"/>
              <a:t>に書き込んだ事例です。悪口や嘘の書き込みをして、それがいじめや言葉の暴力にまでエスカレートしてしまう場合があります。さらにネットを使うことで、多くの人に広まったり、削除できなくなったりします。また、悪口や嘘を書いた子の記録も残ってしまいます。</a:t>
            </a:r>
          </a:p>
        </p:txBody>
      </p:sp>
      <p:sp>
        <p:nvSpPr>
          <p:cNvPr id="4" name="スライド番号プレースホルダー 3"/>
          <p:cNvSpPr>
            <a:spLocks noGrp="1"/>
          </p:cNvSpPr>
          <p:nvPr>
            <p:ph type="sldNum" sz="quarter" idx="12"/>
          </p:nvPr>
        </p:nvSpPr>
        <p:spPr/>
        <p:txBody>
          <a:bodyPr/>
          <a:lstStyle/>
          <a:p>
            <a:r>
              <a:rPr kumimoji="1" lang="en-US" altLang="ja-JP" dirty="0"/>
              <a:t>2</a:t>
            </a:r>
            <a:r>
              <a:rPr lang="en-US" altLang="ja-JP" dirty="0"/>
              <a:t>2</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1</a:t>
            </a:r>
            <a:r>
              <a:rPr lang="ja-JP" altLang="ja-JP" sz="1300" b="1" u="sng" dirty="0">
                <a:solidFill>
                  <a:schemeClr val="accent1"/>
                </a:solidFill>
                <a:latin typeface="+mn-ea"/>
              </a:rPr>
              <a:t>　悪口</a:t>
            </a:r>
            <a:r>
              <a:rPr lang="ja-JP" altLang="en-US" sz="1300" b="1" u="sng" dirty="0">
                <a:solidFill>
                  <a:schemeClr val="accent1"/>
                </a:solidFill>
                <a:latin typeface="+mn-ea"/>
              </a:rPr>
              <a:t>や嘘の書き込み</a:t>
            </a:r>
            <a:endParaRPr lang="ja-JP" altLang="ja-JP" sz="1300" b="1" u="sng" dirty="0">
              <a:solidFill>
                <a:schemeClr val="accent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268348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en-US" dirty="0"/>
              <a:t>ラインなどのＳＮＳには、グループチャット略してグルチャといって、グループを作ってその中でメッセージを共有する機能があります。これはそのグルチャから一人を締めだして新しくグループを作って仲間はずれにする事例です。このように特定の人物だけを入れずに新しいグループを作ることで、その人には一切連絡が来なくなるいじめのケースもあります。また、グループ全員が参加しているグルチャでは仲良さそうに会話しながら、特定の子を外したグルチャではその子の悪口やいじめの相談をするといった陰湿な使い方がされている事例もあるとのことです。笑えない話ですが、５人のグルチャで特定の一人を外したグルチャが５つあった、すなわちそれぞれが外されているグルチャが存在したという冗談のような事例もありま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2</a:t>
            </a:r>
            <a:r>
              <a:rPr lang="en-US" altLang="ja-JP" dirty="0"/>
              <a:t>3</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2</a:t>
            </a:r>
            <a:r>
              <a:rPr lang="ja-JP" altLang="ja-JP" sz="1300" b="1" u="sng" dirty="0">
                <a:solidFill>
                  <a:schemeClr val="accent1"/>
                </a:solidFill>
                <a:latin typeface="+mn-ea"/>
              </a:rPr>
              <a:t>　</a:t>
            </a:r>
            <a:r>
              <a:rPr lang="ja-JP" altLang="en-US" sz="1300" b="1" u="sng" dirty="0">
                <a:solidFill>
                  <a:schemeClr val="accent1"/>
                </a:solidFill>
                <a:latin typeface="+mn-ea"/>
              </a:rPr>
              <a:t>グルチャ</a:t>
            </a:r>
            <a:r>
              <a:rPr lang="ja-JP" altLang="ja-JP" sz="1300" b="1" u="sng" dirty="0">
                <a:solidFill>
                  <a:schemeClr val="accent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61868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ja-JP" dirty="0"/>
              <a:t>いじめは何でも無いことをきっかけに起こることがありますが、いじめの道具にネットが使われることを「ネットいじめ」といいます。「ネットいじめ」では、いじめの行為にネットが加わ</a:t>
            </a:r>
            <a:r>
              <a:rPr lang="ja-JP" altLang="en-US" dirty="0"/>
              <a:t>ることで家に帰っても続き、</a:t>
            </a:r>
            <a:r>
              <a:rPr lang="ja-JP" altLang="ja-JP" dirty="0"/>
              <a:t>さらに被害が深刻になったり、広</a:t>
            </a:r>
            <a:r>
              <a:rPr lang="ja-JP" altLang="en-US" dirty="0"/>
              <a:t>ま</a:t>
            </a:r>
            <a:r>
              <a:rPr lang="ja-JP" altLang="ja-JP" dirty="0"/>
              <a:t>ったりします。</a:t>
            </a:r>
            <a:r>
              <a:rPr lang="ja-JP" altLang="en-US" dirty="0"/>
              <a:t>また、</a:t>
            </a:r>
            <a:r>
              <a:rPr lang="ja-JP" altLang="ja-JP" dirty="0"/>
              <a:t>「ネットいじめ」では</a:t>
            </a:r>
            <a:r>
              <a:rPr lang="ja-JP" altLang="en-US" dirty="0"/>
              <a:t>掲示板の書き込みを読む</a:t>
            </a:r>
            <a:r>
              <a:rPr lang="ja-JP" altLang="ja-JP" dirty="0"/>
              <a:t>不特定の傍観者がいたり、関係ない人までいじめに加わったりします。また、いじめる側の人には、キーボードを使うだけなのでいじめている実感が伴わずに、文字による暴力が一層激しくなる場合もあります。</a:t>
            </a:r>
            <a:r>
              <a:rPr lang="ja-JP" altLang="en-US" dirty="0"/>
              <a:t>ネットいじめの怖さのひとつとして、対面で声で言われたことならその場限りですが、ネットではいじめの文字が消えずに残り続けることが挙げられます。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24</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3</a:t>
            </a:r>
            <a:r>
              <a:rPr lang="ja-JP" altLang="ja-JP" sz="1300" b="1" u="sng" dirty="0">
                <a:solidFill>
                  <a:schemeClr val="accent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34305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en-US" dirty="0"/>
              <a:t>個人情報を収集して悪用する詐欺まがいな行為がネット上ではよく起こります。この事例では景品をおとりにして個人情報を送信させています。「おめでとうございます」と何かの懸賞に当選したように見せかけて名前や連絡先などを書かせ、個人情報を盗まれるケースが増えています。盗まれた個人情報は不正請求や振り込め詐欺などに悪用されるケースも少なくありません。</a:t>
            </a:r>
          </a:p>
        </p:txBody>
      </p:sp>
      <p:sp>
        <p:nvSpPr>
          <p:cNvPr id="4" name="スライド番号プレースホルダー 3"/>
          <p:cNvSpPr>
            <a:spLocks noGrp="1"/>
          </p:cNvSpPr>
          <p:nvPr>
            <p:ph type="sldNum" sz="quarter" idx="12"/>
          </p:nvPr>
        </p:nvSpPr>
        <p:spPr/>
        <p:txBody>
          <a:bodyPr/>
          <a:lstStyle/>
          <a:p>
            <a:r>
              <a:rPr kumimoji="1" lang="en-US" altLang="ja-JP" dirty="0"/>
              <a:t>25</a:t>
            </a:r>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4</a:t>
            </a:r>
            <a:r>
              <a:rPr lang="ja-JP" altLang="ja-JP" sz="1300" b="1" u="sng" dirty="0">
                <a:solidFill>
                  <a:schemeClr val="accent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78674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研修会の資料・機材</a:t>
            </a:r>
            <a:endParaRPr kumimoji="1" lang="ja-JP" altLang="en-US" dirty="0"/>
          </a:p>
        </p:txBody>
      </p:sp>
      <p:sp>
        <p:nvSpPr>
          <p:cNvPr id="3" name="コンテンツ プレースホルダー 2"/>
          <p:cNvSpPr>
            <a:spLocks noGrp="1"/>
          </p:cNvSpPr>
          <p:nvPr>
            <p:ph idx="1"/>
          </p:nvPr>
        </p:nvSpPr>
        <p:spPr>
          <a:xfrm>
            <a:off x="2422798" y="1040608"/>
            <a:ext cx="9014079" cy="1734974"/>
          </a:xfrm>
        </p:spPr>
        <p:txBody>
          <a:bodyPr/>
          <a:lstStyle/>
          <a:p>
            <a:pPr marL="628650" lvl="1" indent="-268288" algn="l">
              <a:buFont typeface="Arial" panose="020B0604020202020204" pitchFamily="34" charset="0"/>
              <a:buChar char="•"/>
              <a:tabLst>
                <a:tab pos="628650" algn="l"/>
              </a:tabLst>
            </a:pPr>
            <a:r>
              <a:rPr lang="ja-JP" altLang="en-US" sz="2800" b="1" dirty="0">
                <a:solidFill>
                  <a:schemeClr val="tx2"/>
                </a:solidFill>
                <a:latin typeface="HGPｺﾞｼｯｸE" pitchFamily="50" charset="-128"/>
                <a:ea typeface="HGPｺﾞｼｯｸE" pitchFamily="50" charset="-128"/>
              </a:rPr>
              <a:t>会場設営</a:t>
            </a:r>
            <a:br>
              <a:rPr lang="en-US" altLang="ja-JP" dirty="0"/>
            </a:br>
            <a:r>
              <a:rPr lang="ja-JP" altLang="en-US" dirty="0"/>
              <a:t>コンピュータ</a:t>
            </a:r>
            <a:r>
              <a:rPr lang="en-US" altLang="ja-JP" dirty="0"/>
              <a:t>,</a:t>
            </a:r>
            <a:r>
              <a:rPr lang="ja-JP" altLang="en-US" dirty="0"/>
              <a:t>プロジェクター</a:t>
            </a:r>
            <a:r>
              <a:rPr lang="en-US" altLang="ja-JP" dirty="0"/>
              <a:t>,</a:t>
            </a:r>
            <a:r>
              <a:rPr lang="ja-JP" altLang="en-US" dirty="0"/>
              <a:t>マイク等</a:t>
            </a:r>
            <a:endParaRPr lang="en-US" altLang="ja-JP" dirty="0"/>
          </a:p>
          <a:p>
            <a:pPr marL="628650" lvl="1" indent="-268288" algn="l">
              <a:buFont typeface="Arial" panose="020B0604020202020204" pitchFamily="34" charset="0"/>
              <a:buChar char="•"/>
              <a:tabLst>
                <a:tab pos="628650" algn="l"/>
              </a:tabLst>
            </a:pPr>
            <a:r>
              <a:rPr lang="ja-JP" altLang="en-US" sz="2800" b="1" dirty="0">
                <a:solidFill>
                  <a:schemeClr val="tx2"/>
                </a:solidFill>
                <a:latin typeface="HGPｺﾞｼｯｸE" pitchFamily="50" charset="-128"/>
                <a:ea typeface="HGPｺﾞｼｯｸE" pitchFamily="50" charset="-128"/>
              </a:rPr>
              <a:t>受付設営</a:t>
            </a:r>
            <a:br>
              <a:rPr lang="en-US" altLang="ja-JP" dirty="0"/>
            </a:br>
            <a:r>
              <a:rPr lang="ja-JP" altLang="en-US" dirty="0"/>
              <a:t>参加者名簿</a:t>
            </a:r>
            <a:r>
              <a:rPr lang="en-US" altLang="ja-JP" dirty="0"/>
              <a:t>,</a:t>
            </a:r>
            <a:r>
              <a:rPr lang="ja-JP" altLang="en-US" dirty="0"/>
              <a:t>貸し出し用筆記用具</a:t>
            </a:r>
            <a:endParaRPr lang="en-US" altLang="ja-JP" dirty="0"/>
          </a:p>
        </p:txBody>
      </p:sp>
      <p:sp>
        <p:nvSpPr>
          <p:cNvPr id="7" name="角丸四角形 6"/>
          <p:cNvSpPr/>
          <p:nvPr/>
        </p:nvSpPr>
        <p:spPr>
          <a:xfrm>
            <a:off x="622598" y="981523"/>
            <a:ext cx="1584176" cy="648071"/>
          </a:xfrm>
          <a:prstGeom prst="roundRect">
            <a:avLst>
              <a:gd name="adj" fmla="val 29887"/>
            </a:avLst>
          </a:prstGeom>
          <a:solidFill>
            <a:schemeClr val="accent3">
              <a:lumMod val="75000"/>
            </a:schemeClr>
          </a:solidFill>
          <a:effectLst>
            <a:outerShdw blurRad="40000" dist="50800" dir="27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r>
              <a:rPr lang="ja-JP" altLang="en-US" sz="3200" dirty="0">
                <a:latin typeface="HGPｺﾞｼｯｸE" pitchFamily="50" charset="-128"/>
                <a:ea typeface="HGPｺﾞｼｯｸE" pitchFamily="50" charset="-128"/>
              </a:rPr>
              <a:t>機　材</a:t>
            </a:r>
            <a:endParaRPr lang="en-US" altLang="ja-JP" sz="3200" dirty="0">
              <a:latin typeface="HGPｺﾞｼｯｸE" pitchFamily="50" charset="-128"/>
              <a:ea typeface="HGPｺﾞｼｯｸE" pitchFamily="50" charset="-128"/>
            </a:endParaRPr>
          </a:p>
        </p:txBody>
      </p:sp>
      <p:sp>
        <p:nvSpPr>
          <p:cNvPr id="10" name="コンテンツ プレースホルダー 2"/>
          <p:cNvSpPr txBox="1">
            <a:spLocks/>
          </p:cNvSpPr>
          <p:nvPr/>
        </p:nvSpPr>
        <p:spPr>
          <a:xfrm>
            <a:off x="2422798" y="3429000"/>
            <a:ext cx="9014079" cy="1734974"/>
          </a:xfrm>
          <a:prstGeom prst="rect">
            <a:avLst/>
          </a:prstGeom>
        </p:spPr>
        <p:txBody>
          <a:bodyPr vert="horz" lIns="0" tIns="0" rIns="0" bIns="0" rtlCol="0">
            <a:noAutofit/>
          </a:bodyPr>
          <a:lstStyle>
            <a:lvl1pPr marL="0" indent="0" algn="just" defTabSz="1088502" rtl="0" eaLnBrk="1" latinLnBrk="0" hangingPunct="1">
              <a:spcBef>
                <a:spcPct val="20000"/>
              </a:spcBef>
              <a:buFontTx/>
              <a:buNone/>
              <a:defRPr kumimoji="1" sz="2800" kern="1200">
                <a:solidFill>
                  <a:schemeClr val="accent1"/>
                </a:solidFill>
                <a:latin typeface="HGPｺﾞｼｯｸE" pitchFamily="50" charset="-128"/>
                <a:ea typeface="HGPｺﾞｼｯｸE" pitchFamily="50" charset="-128"/>
                <a:cs typeface="+mn-cs"/>
              </a:defRPr>
            </a:lvl1pPr>
            <a:lvl2pPr marL="360363" indent="-6350" algn="just" defTabSz="1088502" rtl="0" eaLnBrk="1" latinLnBrk="0" hangingPunct="1">
              <a:spcBef>
                <a:spcPct val="20000"/>
              </a:spcBef>
              <a:buFontTx/>
              <a:buNone/>
              <a:defRPr kumimoji="1" sz="2200" kern="1200">
                <a:solidFill>
                  <a:schemeClr val="tx1"/>
                </a:solidFill>
                <a:latin typeface="HG丸ｺﾞｼｯｸM-PRO" pitchFamily="50" charset="-128"/>
                <a:ea typeface="HG丸ｺﾞｼｯｸM-PRO" pitchFamily="50" charset="-128"/>
                <a:cs typeface="+mn-cs"/>
              </a:defRPr>
            </a:lvl2pPr>
            <a:lvl3pPr marL="354013" indent="0" algn="just" defTabSz="1088502" rtl="0" eaLnBrk="1" latinLnBrk="0" hangingPunct="1">
              <a:spcBef>
                <a:spcPct val="20000"/>
              </a:spcBef>
              <a:buFontTx/>
              <a:buNone/>
              <a:defRPr kumimoji="1" sz="2000" kern="1200">
                <a:solidFill>
                  <a:schemeClr val="tx1"/>
                </a:solidFill>
                <a:latin typeface="+mn-ea"/>
                <a:ea typeface="+mn-ea"/>
                <a:cs typeface="+mn-cs"/>
              </a:defRPr>
            </a:lvl3pPr>
            <a:lvl4pPr marL="1904878"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4pPr>
            <a:lvl5pPr marL="2449129" indent="-272125" algn="just"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kumimoji="1" sz="2400" kern="1200">
                <a:solidFill>
                  <a:schemeClr val="tx1"/>
                </a:solidFill>
                <a:latin typeface="+mn-lt"/>
                <a:ea typeface="+mn-ea"/>
                <a:cs typeface="+mn-cs"/>
              </a:defRPr>
            </a:lvl9pPr>
          </a:lstStyle>
          <a:p>
            <a:pPr marL="628650" lvl="1" indent="-268288" algn="l">
              <a:buFont typeface="Arial" panose="020B0604020202020204" pitchFamily="34" charset="0"/>
              <a:buChar char="•"/>
              <a:tabLst>
                <a:tab pos="628650" algn="l"/>
              </a:tabLst>
            </a:pPr>
            <a:r>
              <a:rPr lang="ja-JP" altLang="en-US" sz="2800" b="1" dirty="0">
                <a:solidFill>
                  <a:schemeClr val="tx2"/>
                </a:solidFill>
                <a:latin typeface="HGPｺﾞｼｯｸE" pitchFamily="50" charset="-128"/>
                <a:ea typeface="HGPｺﾞｼｯｸE" pitchFamily="50" charset="-128"/>
              </a:rPr>
              <a:t>受付時に配布するもの</a:t>
            </a:r>
            <a:br>
              <a:rPr lang="en-US" altLang="ja-JP" sz="2800" b="1" dirty="0">
                <a:solidFill>
                  <a:schemeClr val="tx2"/>
                </a:solidFill>
                <a:latin typeface="HGPｺﾞｼｯｸE" pitchFamily="50" charset="-128"/>
                <a:ea typeface="HGPｺﾞｼｯｸE" pitchFamily="50" charset="-128"/>
              </a:rPr>
            </a:br>
            <a:r>
              <a:rPr lang="ja-JP" altLang="en-US" dirty="0"/>
              <a:t>印刷された資料</a:t>
            </a:r>
            <a:r>
              <a:rPr lang="en-US" altLang="ja-JP" dirty="0"/>
              <a:t>,</a:t>
            </a:r>
            <a:r>
              <a:rPr lang="ja-JP" altLang="en-US" dirty="0"/>
              <a:t>ワークシート①</a:t>
            </a:r>
            <a:r>
              <a:rPr lang="en-US" altLang="ja-JP" dirty="0"/>
              <a:t>,</a:t>
            </a:r>
            <a:r>
              <a:rPr lang="ja-JP" altLang="en-US" dirty="0"/>
              <a:t>アンケート</a:t>
            </a:r>
            <a:endParaRPr lang="en-US" altLang="ja-JP" dirty="0"/>
          </a:p>
          <a:p>
            <a:pPr marL="628650" lvl="1" indent="-268288" algn="l">
              <a:buFont typeface="Arial" panose="020B0604020202020204" pitchFamily="34" charset="0"/>
              <a:buChar char="•"/>
              <a:tabLst>
                <a:tab pos="628650" algn="l"/>
              </a:tabLst>
            </a:pPr>
            <a:r>
              <a:rPr lang="ja-JP" altLang="en-US" sz="2800" b="1" dirty="0">
                <a:solidFill>
                  <a:schemeClr val="tx2"/>
                </a:solidFill>
                <a:latin typeface="HGPｺﾞｼｯｸE" pitchFamily="50" charset="-128"/>
                <a:ea typeface="HGPｺﾞｼｯｸE" pitchFamily="50" charset="-128"/>
              </a:rPr>
              <a:t>ワークショップの途中で配布するもの</a:t>
            </a:r>
            <a:br>
              <a:rPr lang="en-US" altLang="ja-JP" dirty="0"/>
            </a:br>
            <a:r>
              <a:rPr lang="ja-JP" altLang="en-US" dirty="0"/>
              <a:t>ワークシート②</a:t>
            </a:r>
            <a:endParaRPr lang="en-US" altLang="ja-JP" dirty="0"/>
          </a:p>
        </p:txBody>
      </p:sp>
      <p:sp>
        <p:nvSpPr>
          <p:cNvPr id="11" name="角丸四角形 10"/>
          <p:cNvSpPr/>
          <p:nvPr/>
        </p:nvSpPr>
        <p:spPr>
          <a:xfrm>
            <a:off x="622598" y="3369915"/>
            <a:ext cx="1584176" cy="648071"/>
          </a:xfrm>
          <a:prstGeom prst="roundRect">
            <a:avLst>
              <a:gd name="adj" fmla="val 29887"/>
            </a:avLst>
          </a:prstGeom>
          <a:solidFill>
            <a:schemeClr val="accent3">
              <a:lumMod val="75000"/>
            </a:schemeClr>
          </a:solidFill>
          <a:effectLst>
            <a:outerShdw blurRad="40000" dist="50800" dir="27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r>
              <a:rPr lang="ja-JP" altLang="en-US" sz="3200" dirty="0">
                <a:latin typeface="HGPｺﾞｼｯｸE" pitchFamily="50" charset="-128"/>
                <a:ea typeface="HGPｺﾞｼｯｸE" pitchFamily="50" charset="-128"/>
              </a:rPr>
              <a:t>資　料</a:t>
            </a:r>
            <a:endParaRPr lang="en-US" altLang="ja-JP" sz="3200" dirty="0">
              <a:latin typeface="HGPｺﾞｼｯｸE" pitchFamily="50" charset="-128"/>
              <a:ea typeface="HGPｺﾞｼｯｸE" pitchFamily="50" charset="-128"/>
            </a:endParaRPr>
          </a:p>
        </p:txBody>
      </p:sp>
    </p:spTree>
    <p:extLst>
      <p:ext uri="{BB962C8B-B14F-4D97-AF65-F5344CB8AC3E}">
        <p14:creationId xmlns:p14="http://schemas.microsoft.com/office/powerpoint/2010/main" val="1205585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defRPr/>
            </a:pPr>
            <a:r>
              <a:rPr lang="ja-JP" altLang="ja-JP" dirty="0">
                <a:latin typeface="+mn-ea"/>
              </a:rPr>
              <a:t>大切な個人情報が知らないうちに盗まれることがあります。パスワードが設定されていない不審な無線のアクセスポイントに勝手に接続すると、知らないうちに個人情報が盗まれることがあります。</a:t>
            </a:r>
            <a:endParaRPr lang="en-US" altLang="ja-JP" dirty="0">
              <a:latin typeface="+mn-ea"/>
            </a:endParaRPr>
          </a:p>
          <a:p>
            <a:pPr>
              <a:defRPr/>
            </a:pPr>
            <a:r>
              <a:rPr lang="en-US" altLang="ja-JP" dirty="0">
                <a:latin typeface="+mn-ea"/>
              </a:rPr>
              <a:t>ID</a:t>
            </a:r>
            <a:r>
              <a:rPr lang="ja-JP" altLang="ja-JP" dirty="0">
                <a:latin typeface="+mn-ea"/>
              </a:rPr>
              <a:t>とパスワードの保護も大切です。他人の目に触れないように気をつけないと、他の人が自分になりすまして悪いことをしたり、個人情報を盗み見されたりするかも知れません。</a:t>
            </a:r>
            <a:r>
              <a:rPr lang="ja-JP" altLang="en-US" dirty="0">
                <a:latin typeface="+mn-ea"/>
              </a:rPr>
              <a:t>また、一つのパスワードを使い回すことも危険です。</a:t>
            </a:r>
            <a:endParaRPr lang="en-US" altLang="ja-JP" dirty="0">
              <a:latin typeface="+mn-ea"/>
            </a:endParaRPr>
          </a:p>
          <a:p>
            <a:pPr>
              <a:defRPr/>
            </a:pPr>
            <a:r>
              <a:rPr lang="ja-JP" altLang="en-US" dirty="0">
                <a:latin typeface="+mn-ea"/>
              </a:rPr>
              <a:t>また、写真についても注意が必要で、制服や名札、映り込んでいる景色等から本人が特定されてしまうことがあります。</a:t>
            </a:r>
            <a:endParaRPr lang="ja-JP" altLang="ja-JP" dirty="0">
              <a:latin typeface="+mn-ea"/>
            </a:endParaRP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26</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5</a:t>
            </a:r>
            <a:r>
              <a:rPr lang="ja-JP" altLang="ja-JP" sz="1300" b="1" u="sng" dirty="0">
                <a:solidFill>
                  <a:schemeClr val="accent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325837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ja-JP" dirty="0"/>
              <a:t>スマホやケータイにはカメラ機能が付いているので、誰でも簡単に撮影して画像をネットに投稿することができます。この事例でもエラーの場面を撮影した子が無断でその写真をネットに公開してしまいました。しかし、人の顔や姿には「肖像権」があり、勝手に公開してはいけないルールになっています。投稿するには必ず許可が必要ですが、特に未成年の場合は本人だけでなく保護者の許可も必要です。</a:t>
            </a:r>
          </a:p>
          <a:p>
            <a:pPr algn="l">
              <a:spcBef>
                <a:spcPts val="0"/>
              </a:spcBef>
              <a:defRPr/>
            </a:pPr>
            <a:endParaRPr lang="ja-JP" altLang="ja-JP" dirty="0"/>
          </a:p>
        </p:txBody>
      </p:sp>
      <p:sp>
        <p:nvSpPr>
          <p:cNvPr id="4" name="スライド番号プレースホルダー 3"/>
          <p:cNvSpPr>
            <a:spLocks noGrp="1"/>
          </p:cNvSpPr>
          <p:nvPr>
            <p:ph type="sldNum" sz="quarter" idx="12"/>
          </p:nvPr>
        </p:nvSpPr>
        <p:spPr/>
        <p:txBody>
          <a:bodyPr/>
          <a:lstStyle/>
          <a:p>
            <a:r>
              <a:rPr kumimoji="1" lang="en-US" altLang="ja-JP" dirty="0"/>
              <a:t>27</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6</a:t>
            </a:r>
            <a:r>
              <a:rPr lang="ja-JP" altLang="ja-JP" sz="1300" b="1" u="sng" dirty="0">
                <a:solidFill>
                  <a:schemeClr val="accent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853033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en-US" dirty="0"/>
              <a:t>この事例では自分たちのピンポンダッシュの悪ふざけをネットに投稿しています。おもしろい写真や人を驚かす写真を撮影しようとするあまり、エスカレートしてモラルに反する行為や法律に触れる行為を撮影し、それをそのままネットに公開したことで社会から激しくバッシングされ、一生の傷として残り続けるケースも少なくありません。悪のりや軽い気持ちによるルール違反は慎み、さらにそれらをネットに出すことの危険性を十分理解しなければなりません。</a:t>
            </a:r>
          </a:p>
        </p:txBody>
      </p:sp>
      <p:sp>
        <p:nvSpPr>
          <p:cNvPr id="4" name="スライド番号プレースホルダー 3"/>
          <p:cNvSpPr>
            <a:spLocks noGrp="1"/>
          </p:cNvSpPr>
          <p:nvPr>
            <p:ph type="sldNum" sz="quarter" idx="12"/>
          </p:nvPr>
        </p:nvSpPr>
        <p:spPr/>
        <p:txBody>
          <a:bodyPr/>
          <a:lstStyle/>
          <a:p>
            <a:r>
              <a:rPr kumimoji="1" lang="en-US" altLang="ja-JP" dirty="0"/>
              <a:t>28</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7</a:t>
            </a:r>
            <a:r>
              <a:rPr lang="ja-JP" altLang="ja-JP" sz="1300" b="1" u="sng" dirty="0">
                <a:solidFill>
                  <a:schemeClr val="accent1"/>
                </a:solidFill>
                <a:latin typeface="+mn-ea"/>
              </a:rPr>
              <a:t>　悪ふざけの自慢を投稿</a:t>
            </a:r>
            <a:endParaRPr lang="en-US" altLang="ja-JP" sz="1300" b="1" u="sng" dirty="0">
              <a:solidFill>
                <a:schemeClr val="accent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67699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インターネットでは、名前や年齢、性別などのプロフィールを偽ることができます。信用している人であっても下着姿や裸の画像を絶対に送ってはいけません。画像がネット上に拡散すると、削除は非常に困難です。（令和３年４月１日から、岐阜県青少年健全育成条例が改正され、児童ポルノ等の提供を求めることが禁止されました。）</a:t>
            </a:r>
          </a:p>
          <a:p>
            <a:endParaRPr kumimoji="1"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29</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b="1" u="sng" dirty="0">
                <a:solidFill>
                  <a:schemeClr val="accent1"/>
                </a:solidFill>
                <a:latin typeface="+mn-ea"/>
              </a:rPr>
              <a:t>トラブル事例</a:t>
            </a:r>
            <a:r>
              <a:rPr lang="en-US" altLang="ja-JP" sz="1300" b="1" u="sng" dirty="0">
                <a:solidFill>
                  <a:schemeClr val="accent1"/>
                </a:solidFill>
                <a:latin typeface="+mn-ea"/>
              </a:rPr>
              <a:t>8</a:t>
            </a:r>
            <a:r>
              <a:rPr lang="ja-JP" altLang="en-US" sz="1300" b="1" u="sng" dirty="0">
                <a:solidFill>
                  <a:schemeClr val="accent1"/>
                </a:solidFill>
                <a:latin typeface="+mn-ea"/>
              </a:rPr>
              <a:t>　自画撮り</a:t>
            </a:r>
            <a:r>
              <a:rPr lang="ja-JP" altLang="en-US" sz="1200" b="1" u="sng" dirty="0">
                <a:solidFill>
                  <a:schemeClr val="accent1"/>
                </a:solidFill>
                <a:latin typeface="ＭＳ Ｐゴシック" panose="020B0600070205080204" pitchFamily="50" charset="-128"/>
              </a:rPr>
              <a:t>（不適切画像の発信）</a:t>
            </a:r>
            <a:endParaRPr lang="ja-JP" altLang="ja-JP" sz="1300" b="1" u="sng" dirty="0">
              <a:solidFill>
                <a:schemeClr val="accent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4607"/>
            <a:ext cx="8378825" cy="4716774"/>
          </a:xfrm>
        </p:spPr>
      </p:pic>
    </p:spTree>
    <p:extLst>
      <p:ext uri="{BB962C8B-B14F-4D97-AF65-F5344CB8AC3E}">
        <p14:creationId xmlns:p14="http://schemas.microsoft.com/office/powerpoint/2010/main" val="290440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ja-JP" dirty="0"/>
              <a:t>著作権法では、著作物を違法に公開した者だけでなく、それを利用した者にも罰則が科せられます。音楽や動画など、時間と手間とアイデアをかけて作られた作品は著作権で保護され、勝手にコピーしたりネットに公開したりしてはいけないルールとなっています。また、違法にコピーされたものと知りながら、それを利用しようとダウンロードするのも法律に反し、罰則が与えられるケースがあります。著作権は人の創造力を大切にし、</a:t>
            </a:r>
            <a:r>
              <a:rPr lang="ja-JP" altLang="en-US" dirty="0"/>
              <a:t>私たち</a:t>
            </a:r>
            <a:r>
              <a:rPr lang="ja-JP" altLang="ja-JP" dirty="0"/>
              <a:t>がより良い生活を築く上での大切な社会のルールです。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30</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9</a:t>
            </a:r>
            <a:r>
              <a:rPr lang="ja-JP" altLang="ja-JP" sz="1300" b="1" u="sng" dirty="0">
                <a:solidFill>
                  <a:schemeClr val="accent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420114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ゲームの遊び方が、以前は専用のゲーム機</a:t>
            </a:r>
            <a:r>
              <a:rPr lang="ja-JP" altLang="en-US" dirty="0"/>
              <a:t>を使っていましたが</a:t>
            </a:r>
            <a:r>
              <a:rPr lang="ja-JP" altLang="ja-JP" dirty="0"/>
              <a:t>、スマホにゲームアプリをインストールして使うネットゲームに</a:t>
            </a:r>
            <a:r>
              <a:rPr lang="ja-JP" altLang="en-US" dirty="0"/>
              <a:t>変わって</a:t>
            </a:r>
            <a:r>
              <a:rPr lang="ja-JP" altLang="ja-JP" dirty="0"/>
              <a:t>きました。無料のゲームだからといってすべてが無料という訳ではありません。最初は無料でも、ゲームを進めていくうちにアイテムを買ったり、</a:t>
            </a:r>
            <a:r>
              <a:rPr lang="ja-JP" altLang="en-US" dirty="0"/>
              <a:t>通信</a:t>
            </a:r>
            <a:r>
              <a:rPr lang="ja-JP" altLang="ja-JP" dirty="0"/>
              <a:t>料金として支払ったりして知らぬ間に高額な利用料を課せられるケースがあります。課金についても、家庭でよく話し合い、ルールを作ることが大切です。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31</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10</a:t>
            </a:r>
            <a:r>
              <a:rPr lang="ja-JP" altLang="ja-JP" sz="1300" b="1" u="sng" dirty="0">
                <a:solidFill>
                  <a:schemeClr val="accent1"/>
                </a:solidFill>
                <a:latin typeface="+mn-ea"/>
              </a:rPr>
              <a:t>　</a:t>
            </a:r>
            <a:r>
              <a:rPr lang="ja-JP" altLang="en-US" sz="1300" b="1" u="sng" dirty="0">
                <a:solidFill>
                  <a:schemeClr val="accent1"/>
                </a:solidFill>
                <a:latin typeface="+mn-ea"/>
              </a:rPr>
              <a:t>ゲーム課金</a:t>
            </a:r>
            <a:endParaRPr lang="ja-JP" altLang="ja-JP" sz="1300" b="1" u="sng" dirty="0">
              <a:solidFill>
                <a:schemeClr val="accent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303643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en-US" dirty="0"/>
              <a:t>ネット依存やゲーム依存とは、インターネットやゲームをやり過ぎて日常生活に支障が出てしまい、それが長く続いている状態（およそ２か月）をさします。ネット依存になると、基本的生活習慣の乱れや意欲の低下につながることがあります。ゲーム依存や</a:t>
            </a:r>
            <a:r>
              <a:rPr lang="ja-JP" altLang="ja-JP" dirty="0"/>
              <a:t>ネット依存になる前に、家庭で利用時間についてのルールを作り、利用時間をコントロールすることが必要です。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32</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11</a:t>
            </a:r>
            <a:r>
              <a:rPr lang="ja-JP" altLang="ja-JP" sz="1300" b="1" u="sng" dirty="0">
                <a:solidFill>
                  <a:schemeClr val="accent1"/>
                </a:solidFill>
                <a:latin typeface="+mn-ea"/>
              </a:rPr>
              <a:t>　</a:t>
            </a:r>
            <a:r>
              <a:rPr lang="ja-JP" altLang="en-US" sz="1300" b="1" u="sng" dirty="0">
                <a:solidFill>
                  <a:schemeClr val="accent1"/>
                </a:solidFill>
                <a:latin typeface="+mn-ea"/>
              </a:rPr>
              <a:t>依存</a:t>
            </a:r>
            <a:endParaRPr lang="ja-JP" altLang="ja-JP" sz="1300" b="1" u="sng" dirty="0">
              <a:solidFill>
                <a:schemeClr val="accent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2" name="コンテンツ プレースホルダー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4607"/>
            <a:ext cx="8378825" cy="4716774"/>
          </a:xfrm>
        </p:spPr>
      </p:pic>
    </p:spTree>
    <p:extLst>
      <p:ext uri="{BB962C8B-B14F-4D97-AF65-F5344CB8AC3E}">
        <p14:creationId xmlns:p14="http://schemas.microsoft.com/office/powerpoint/2010/main" val="436845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ja-JP" dirty="0"/>
              <a:t>歩きながらスマホをのぞき込んだり、触ったりするのは大変危険です。中には自動車や自転車を運転しながらスマホを操作して検挙されるケースも増えています。道路を歩いたり、駅のプラットフォームや階段を移動したりするときはスマホをしまって、使っていい場所や安全な場所で利用するように気をつけ</a:t>
            </a:r>
            <a:r>
              <a:rPr lang="ja-JP" altLang="en-US" dirty="0"/>
              <a:t>る必要があります</a:t>
            </a:r>
            <a:r>
              <a:rPr lang="ja-JP" altLang="ja-JP" dirty="0"/>
              <a:t>。</a:t>
            </a:r>
            <a:r>
              <a:rPr lang="ja-JP" altLang="en-US" dirty="0"/>
              <a:t>また、スマホに夢中になり、自分の近くに不審者が寄ってくるのに気づかない危険もあります。</a:t>
            </a:r>
            <a:endParaRPr lang="ja-JP" altLang="ja-JP" dirty="0"/>
          </a:p>
          <a:p>
            <a:pPr algn="l">
              <a:spcBef>
                <a:spcPts val="0"/>
              </a:spcBef>
              <a:defRPr/>
            </a:pPr>
            <a:endParaRPr lang="ja-JP" altLang="ja-JP" dirty="0"/>
          </a:p>
        </p:txBody>
      </p:sp>
      <p:sp>
        <p:nvSpPr>
          <p:cNvPr id="4" name="スライド番号プレースホルダー 3"/>
          <p:cNvSpPr>
            <a:spLocks noGrp="1"/>
          </p:cNvSpPr>
          <p:nvPr>
            <p:ph type="sldNum" sz="quarter" idx="12"/>
          </p:nvPr>
        </p:nvSpPr>
        <p:spPr/>
        <p:txBody>
          <a:bodyPr/>
          <a:lstStyle/>
          <a:p>
            <a:r>
              <a:rPr kumimoji="1" lang="en-US" altLang="ja-JP" dirty="0"/>
              <a:t>33</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12</a:t>
            </a:r>
            <a:r>
              <a:rPr lang="ja-JP" altLang="ja-JP" sz="1300" b="1" u="sng" dirty="0">
                <a:solidFill>
                  <a:schemeClr val="accent1"/>
                </a:solidFill>
                <a:latin typeface="+mn-ea"/>
              </a:rPr>
              <a:t>　</a:t>
            </a:r>
            <a:r>
              <a:rPr lang="ja-JP" altLang="ja-JP" sz="1300" b="1" u="sng" dirty="0" err="1">
                <a:solidFill>
                  <a:schemeClr val="accent1"/>
                </a:solidFill>
                <a:latin typeface="+mn-ea"/>
              </a:rPr>
              <a:t>ながら</a:t>
            </a:r>
            <a:r>
              <a:rPr lang="ja-JP" altLang="ja-JP" sz="1300" b="1" u="sng" dirty="0">
                <a:solidFill>
                  <a:schemeClr val="accent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173784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ja-JP" dirty="0"/>
              <a:t>ネットの情報を安易に信用してはいけません。</a:t>
            </a:r>
            <a:r>
              <a:rPr lang="en-US" altLang="ja-JP" dirty="0"/>
              <a:t>SNS</a:t>
            </a:r>
            <a:r>
              <a:rPr lang="ja-JP" altLang="ja-JP" dirty="0"/>
              <a:t>などのコミュニティーサイトに書かれている情報が本当かどうかしっかり確かめないと危険な場合があります。また、いかがわしいサイトを見ているうちに、不正請求のページが突然現れたり、</a:t>
            </a:r>
            <a:r>
              <a:rPr lang="ja-JP" altLang="en-US" dirty="0"/>
              <a:t>個人情報が流出したり</a:t>
            </a:r>
            <a:r>
              <a:rPr lang="ja-JP" altLang="ja-JP" dirty="0"/>
              <a:t>することがあります。このようなときには慌てずに、まず信頼できる大人の人に相談します。またこのようなことにならないために、日頃から</a:t>
            </a:r>
            <a:r>
              <a:rPr lang="ja-JP" altLang="en-US" dirty="0"/>
              <a:t>スマホにフィルタリングの設定をするとともに、</a:t>
            </a:r>
            <a:r>
              <a:rPr lang="ja-JP" altLang="ja-JP" dirty="0"/>
              <a:t>いかがわしいサイトには近づかない</a:t>
            </a:r>
            <a:r>
              <a:rPr lang="ja-JP" altLang="en-US" dirty="0"/>
              <a:t>ことが大切です</a:t>
            </a:r>
            <a:r>
              <a:rPr lang="ja-JP" altLang="ja-JP" dirty="0"/>
              <a:t>。</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34</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b="1" u="sng" dirty="0">
                <a:solidFill>
                  <a:schemeClr val="accent1"/>
                </a:solidFill>
                <a:latin typeface="+mn-ea"/>
              </a:rPr>
              <a:t>トラブル事例</a:t>
            </a:r>
            <a:r>
              <a:rPr lang="en-US" altLang="ja-JP" sz="1300" b="1" u="sng" dirty="0">
                <a:solidFill>
                  <a:schemeClr val="accent1"/>
                </a:solidFill>
                <a:latin typeface="+mn-ea"/>
              </a:rPr>
              <a:t>13</a:t>
            </a:r>
            <a:r>
              <a:rPr lang="ja-JP" altLang="ja-JP" sz="1300" b="1" u="sng" dirty="0">
                <a:solidFill>
                  <a:schemeClr val="accent1"/>
                </a:solidFill>
                <a:latin typeface="+mn-ea"/>
              </a:rPr>
              <a:t>　</a:t>
            </a:r>
            <a:r>
              <a:rPr lang="ja-JP" altLang="en-US" sz="1300" b="1" u="sng" dirty="0">
                <a:solidFill>
                  <a:schemeClr val="accent1"/>
                </a:solidFill>
                <a:latin typeface="+mn-ea"/>
              </a:rPr>
              <a:t>有害・危険サイトへの</a:t>
            </a:r>
            <a:endParaRPr lang="en-US" altLang="ja-JP" sz="1300" b="1" u="sng" dirty="0">
              <a:solidFill>
                <a:schemeClr val="accent1"/>
              </a:solidFill>
              <a:latin typeface="+mn-ea"/>
            </a:endParaRPr>
          </a:p>
          <a:p>
            <a:pPr fontAlgn="ctr">
              <a:spcBef>
                <a:spcPts val="300"/>
              </a:spcBef>
            </a:pPr>
            <a:r>
              <a:rPr lang="ja-JP" altLang="en-US" sz="1300" b="1" dirty="0">
                <a:solidFill>
                  <a:schemeClr val="tx1"/>
                </a:solidFill>
                <a:latin typeface="+mn-ea"/>
              </a:rPr>
              <a:t>　　 </a:t>
            </a:r>
            <a:r>
              <a:rPr lang="ja-JP" altLang="en-US" sz="1300" b="1" u="sng" dirty="0">
                <a:solidFill>
                  <a:schemeClr val="accent1"/>
                </a:solidFill>
                <a:latin typeface="+mn-ea"/>
              </a:rPr>
              <a:t>アクセス</a:t>
            </a:r>
            <a:endParaRPr lang="ja-JP" altLang="ja-JP" sz="1300" b="1" u="sng" dirty="0">
              <a:solidFill>
                <a:schemeClr val="accent1"/>
              </a:solidFill>
              <a:latin typeface="+mn-ea"/>
            </a:endParaRPr>
          </a:p>
          <a:p>
            <a:pPr fontAlgn="ctr">
              <a:spcBef>
                <a:spcPts val="300"/>
              </a:spcBef>
            </a:pPr>
            <a:r>
              <a:rPr lang="en-US" altLang="ja-JP" sz="1300" dirty="0">
                <a:solidFill>
                  <a:schemeClr val="tx1"/>
                </a:solidFill>
                <a:latin typeface="+mn-ea"/>
              </a:rPr>
              <a:t>14.</a:t>
            </a:r>
            <a:r>
              <a:rPr lang="ja-JP" altLang="en-US" sz="1300" dirty="0">
                <a:solidFill>
                  <a:schemeClr val="tx1"/>
                </a:solidFill>
                <a:latin typeface="+mn-ea"/>
              </a:rPr>
              <a:t> </a:t>
            </a:r>
            <a:r>
              <a:rPr lang="ja-JP" altLang="ja-JP" sz="1300" dirty="0">
                <a:solidFill>
                  <a:schemeClr val="tx1"/>
                </a:solidFill>
                <a:latin typeface="+mn-ea"/>
              </a:rPr>
              <a:t>トラブル事例</a:t>
            </a:r>
            <a:r>
              <a:rPr lang="en-US" altLang="ja-JP" sz="1300" dirty="0">
                <a:solidFill>
                  <a:schemeClr val="tx1"/>
                </a:solidFill>
                <a:latin typeface="+mn-ea"/>
              </a:rPr>
              <a:t>14</a:t>
            </a:r>
            <a:r>
              <a:rPr lang="ja-JP" altLang="ja-JP" sz="1300" dirty="0">
                <a:solidFill>
                  <a:schemeClr val="tx1"/>
                </a:solidFill>
                <a:latin typeface="+mn-ea"/>
              </a:rPr>
              <a:t>　</a:t>
            </a:r>
            <a:r>
              <a:rPr lang="ja-JP" altLang="en-US" sz="1300" dirty="0">
                <a:solidFill>
                  <a:schemeClr val="tx1"/>
                </a:solidFill>
                <a:latin typeface="+mn-ea"/>
              </a:rPr>
              <a:t>学校学習用タブレットの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不適切利用</a:t>
            </a:r>
            <a:endParaRPr lang="ja-JP" altLang="ja-JP" sz="13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518708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en-US" dirty="0">
                <a:latin typeface="+mn-ea"/>
              </a:rPr>
              <a:t>今、教育現場では「</a:t>
            </a:r>
            <a:r>
              <a:rPr lang="en-US" altLang="ja-JP" dirty="0">
                <a:latin typeface="+mn-ea"/>
              </a:rPr>
              <a:t>GIGA</a:t>
            </a:r>
            <a:r>
              <a:rPr lang="ja-JP" altLang="en-US" dirty="0">
                <a:latin typeface="+mn-ea"/>
              </a:rPr>
              <a:t>スクール構想」により、１人１台学校学習用タブレットが貸与されるようになりました。従来とは異なる、主体的・対話的で子どもたち</a:t>
            </a:r>
            <a:r>
              <a:rPr lang="en-US" altLang="ja-JP" dirty="0">
                <a:latin typeface="+mn-ea"/>
              </a:rPr>
              <a:t>1</a:t>
            </a:r>
            <a:r>
              <a:rPr lang="ja-JP" altLang="en-US" dirty="0">
                <a:latin typeface="+mn-ea"/>
              </a:rPr>
              <a:t>人ひとりに合った学習が実現できることが期待されています。一方で、貸与された端末の不適切な利用についても注意が必要です。端末に使用制限が付されていても、様々な方法により学習活動に関係のないコンテンツや、フィッシング詐欺などの不正サイトに触れてしまう危険性があります。また、</a:t>
            </a:r>
            <a:r>
              <a:rPr lang="en-US" altLang="ja-JP" dirty="0">
                <a:latin typeface="+mn-ea"/>
              </a:rPr>
              <a:t>ID</a:t>
            </a:r>
            <a:r>
              <a:rPr lang="ja-JP" altLang="en-US" dirty="0">
                <a:latin typeface="+mn-ea"/>
              </a:rPr>
              <a:t>やパスワードが容易に予測できるものであれば、なりすましが起きることも考えられます。学校から定められた利用ガイドに沿ってタブレットを使用しているか、しっかり見守ることが必要です。</a:t>
            </a:r>
            <a:endParaRPr lang="ja-JP" altLang="ja-JP" dirty="0">
              <a:latin typeface="+mn-ea"/>
            </a:endParaRPr>
          </a:p>
          <a:p>
            <a:pPr algn="l">
              <a:spcBef>
                <a:spcPts val="0"/>
              </a:spcBef>
              <a:defRPr/>
            </a:pPr>
            <a:endParaRPr lang="ja-JP" altLang="ja-JP" dirty="0"/>
          </a:p>
        </p:txBody>
      </p:sp>
      <p:sp>
        <p:nvSpPr>
          <p:cNvPr id="4" name="スライド番号プレースホルダー 3"/>
          <p:cNvSpPr>
            <a:spLocks noGrp="1"/>
          </p:cNvSpPr>
          <p:nvPr>
            <p:ph type="sldNum" sz="quarter" idx="12"/>
          </p:nvPr>
        </p:nvSpPr>
        <p:spPr/>
        <p:txBody>
          <a:bodyPr/>
          <a:lstStyle/>
          <a:p>
            <a:r>
              <a:rPr kumimoji="1" lang="en-US" altLang="ja-JP" dirty="0"/>
              <a:t>35</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2</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身近に起きるネットトラブル</a:t>
            </a:r>
            <a:endParaRPr lang="en-US" altLang="ja-JP" sz="1200" dirty="0">
              <a:solidFill>
                <a:schemeClr val="tx1"/>
              </a:solidFill>
              <a:latin typeface="+mn-ea"/>
            </a:endParaRPr>
          </a:p>
          <a:p>
            <a:pPr marL="265113" indent="-265113" fontAlgn="ctr">
              <a:lnSpc>
                <a:spcPct val="150000"/>
              </a:lnSpc>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a:t>
            </a:r>
            <a:r>
              <a:rPr lang="ja-JP" altLang="ja-JP" sz="1300" dirty="0">
                <a:solidFill>
                  <a:schemeClr val="tx1"/>
                </a:solidFill>
                <a:latin typeface="+mn-ea"/>
              </a:rPr>
              <a:t>　悪口</a:t>
            </a:r>
            <a:r>
              <a:rPr lang="ja-JP" altLang="en-US" sz="1300" dirty="0">
                <a:solidFill>
                  <a:schemeClr val="tx1"/>
                </a:solidFill>
                <a:latin typeface="+mn-ea"/>
              </a:rPr>
              <a:t>や嘘の書き込み</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2</a:t>
            </a:r>
            <a:r>
              <a:rPr lang="ja-JP" altLang="ja-JP" sz="1300" dirty="0">
                <a:solidFill>
                  <a:schemeClr val="tx1"/>
                </a:solidFill>
                <a:latin typeface="+mn-ea"/>
              </a:rPr>
              <a:t>　</a:t>
            </a:r>
            <a:r>
              <a:rPr lang="ja-JP" altLang="en-US" sz="1300" dirty="0">
                <a:solidFill>
                  <a:schemeClr val="tx1"/>
                </a:solidFill>
                <a:latin typeface="+mn-ea"/>
              </a:rPr>
              <a:t>グルチャ</a:t>
            </a:r>
            <a:r>
              <a:rPr lang="ja-JP" altLang="ja-JP" sz="1300" dirty="0">
                <a:solidFill>
                  <a:schemeClr val="tx1"/>
                </a:solidFill>
                <a:latin typeface="+mn-ea"/>
              </a:rPr>
              <a:t>はずし</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3</a:t>
            </a:r>
            <a:r>
              <a:rPr lang="ja-JP" altLang="ja-JP" sz="1300" dirty="0">
                <a:solidFill>
                  <a:schemeClr val="tx1"/>
                </a:solidFill>
                <a:latin typeface="+mn-ea"/>
              </a:rPr>
              <a:t>　ネットいじめ</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4</a:t>
            </a:r>
            <a:r>
              <a:rPr lang="ja-JP" altLang="ja-JP" sz="1300" dirty="0">
                <a:solidFill>
                  <a:schemeClr val="tx1"/>
                </a:solidFill>
                <a:latin typeface="+mn-ea"/>
              </a:rPr>
              <a:t>　個人情報</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5</a:t>
            </a:r>
            <a:r>
              <a:rPr lang="ja-JP" altLang="ja-JP" sz="1300" dirty="0">
                <a:solidFill>
                  <a:schemeClr val="tx1"/>
                </a:solidFill>
                <a:latin typeface="+mn-ea"/>
              </a:rPr>
              <a:t>　個人情報の流出</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6</a:t>
            </a:r>
            <a:r>
              <a:rPr lang="ja-JP" altLang="ja-JP" sz="1300" dirty="0">
                <a:solidFill>
                  <a:schemeClr val="tx1"/>
                </a:solidFill>
                <a:latin typeface="+mn-ea"/>
              </a:rPr>
              <a:t>　無断公開</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7</a:t>
            </a:r>
            <a:r>
              <a:rPr lang="ja-JP" altLang="ja-JP" sz="1300" dirty="0">
                <a:solidFill>
                  <a:schemeClr val="tx1"/>
                </a:solidFill>
                <a:latin typeface="+mn-ea"/>
              </a:rPr>
              <a:t>　悪ふざけの自慢を投稿</a:t>
            </a:r>
            <a:endParaRPr lang="en-US" altLang="ja-JP" sz="1300" dirty="0">
              <a:solidFill>
                <a:schemeClr val="tx1"/>
              </a:solidFill>
              <a:latin typeface="+mn-ea"/>
            </a:endParaRPr>
          </a:p>
          <a:p>
            <a:pPr marL="265113" lvl="0" indent="-265113" fontAlgn="ctr">
              <a:spcBef>
                <a:spcPts val="300"/>
              </a:spcBef>
              <a:buFont typeface="+mj-lt"/>
              <a:buAutoNum type="arabicPeriod"/>
            </a:pPr>
            <a:r>
              <a:rPr lang="ja-JP" altLang="en-US" sz="1300" dirty="0">
                <a:solidFill>
                  <a:schemeClr val="tx1"/>
                </a:solidFill>
                <a:latin typeface="+mn-ea"/>
              </a:rPr>
              <a:t>トラブル事例</a:t>
            </a:r>
            <a:r>
              <a:rPr lang="en-US" altLang="ja-JP" sz="1300" dirty="0">
                <a:solidFill>
                  <a:schemeClr val="tx1"/>
                </a:solidFill>
                <a:latin typeface="+mn-ea"/>
              </a:rPr>
              <a:t>8</a:t>
            </a:r>
            <a:r>
              <a:rPr lang="ja-JP" altLang="en-US" sz="1300" dirty="0">
                <a:solidFill>
                  <a:schemeClr val="tx1"/>
                </a:solidFill>
                <a:latin typeface="+mn-ea"/>
              </a:rPr>
              <a:t>　自画撮り</a:t>
            </a:r>
            <a:r>
              <a:rPr lang="ja-JP" altLang="en-US" sz="1200" dirty="0">
                <a:solidFill>
                  <a:prstClr val="black"/>
                </a:solidFill>
                <a:latin typeface="ＭＳ Ｐゴシック" panose="020B0600070205080204" pitchFamily="50" charset="-128"/>
              </a:rPr>
              <a:t>（不適切画像の発信）</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9</a:t>
            </a:r>
            <a:r>
              <a:rPr lang="ja-JP" altLang="ja-JP" sz="1300" dirty="0">
                <a:solidFill>
                  <a:schemeClr val="tx1"/>
                </a:solidFill>
                <a:latin typeface="+mn-ea"/>
              </a:rPr>
              <a:t>　違法ダウンロード</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10</a:t>
            </a:r>
            <a:r>
              <a:rPr lang="ja-JP" altLang="ja-JP" sz="1300" dirty="0">
                <a:solidFill>
                  <a:schemeClr val="tx1"/>
                </a:solidFill>
                <a:latin typeface="+mn-ea"/>
              </a:rPr>
              <a:t>　</a:t>
            </a:r>
            <a:r>
              <a:rPr lang="ja-JP" altLang="en-US" sz="1300" dirty="0">
                <a:solidFill>
                  <a:schemeClr val="tx1"/>
                </a:solidFill>
                <a:latin typeface="+mn-ea"/>
              </a:rPr>
              <a:t>ゲーム課金</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11</a:t>
            </a:r>
            <a:r>
              <a:rPr lang="ja-JP" altLang="ja-JP" sz="1300" dirty="0">
                <a:solidFill>
                  <a:schemeClr val="tx1"/>
                </a:solidFill>
                <a:latin typeface="+mn-ea"/>
              </a:rPr>
              <a:t>　</a:t>
            </a:r>
            <a:r>
              <a:rPr lang="ja-JP" altLang="en-US" sz="1300" dirty="0">
                <a:solidFill>
                  <a:schemeClr val="tx1"/>
                </a:solidFill>
                <a:latin typeface="+mn-ea"/>
              </a:rPr>
              <a:t>依存</a:t>
            </a:r>
            <a:endParaRPr lang="ja-JP" altLang="ja-JP" sz="1300" dirty="0">
              <a:solidFill>
                <a:schemeClr val="tx1"/>
              </a:solidFill>
              <a:latin typeface="+mn-ea"/>
            </a:endParaRP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12</a:t>
            </a:r>
            <a:r>
              <a:rPr lang="ja-JP" altLang="ja-JP" sz="1300" dirty="0">
                <a:solidFill>
                  <a:schemeClr val="tx1"/>
                </a:solidFill>
                <a:latin typeface="+mn-ea"/>
              </a:rPr>
              <a:t>　</a:t>
            </a:r>
            <a:r>
              <a:rPr lang="ja-JP" altLang="ja-JP" sz="1300" dirty="0" err="1">
                <a:solidFill>
                  <a:schemeClr val="tx1"/>
                </a:solidFill>
                <a:latin typeface="+mn-ea"/>
              </a:rPr>
              <a:t>ながら</a:t>
            </a:r>
            <a:r>
              <a:rPr lang="ja-JP" altLang="ja-JP" sz="1300" dirty="0">
                <a:solidFill>
                  <a:schemeClr val="tx1"/>
                </a:solidFill>
                <a:latin typeface="+mn-ea"/>
              </a:rPr>
              <a:t>スマホ</a:t>
            </a:r>
          </a:p>
          <a:p>
            <a:pPr marL="265113" indent="-265113" fontAlgn="ctr">
              <a:spcBef>
                <a:spcPts val="300"/>
              </a:spcBef>
              <a:buFont typeface="+mj-lt"/>
              <a:buAutoNum type="arabicPeriod"/>
            </a:pPr>
            <a:r>
              <a:rPr lang="ja-JP" altLang="ja-JP" sz="1300" dirty="0">
                <a:solidFill>
                  <a:schemeClr val="tx1"/>
                </a:solidFill>
                <a:latin typeface="+mn-ea"/>
              </a:rPr>
              <a:t>トラブル事例</a:t>
            </a:r>
            <a:r>
              <a:rPr lang="en-US" altLang="ja-JP" sz="1300" dirty="0">
                <a:solidFill>
                  <a:schemeClr val="tx1"/>
                </a:solidFill>
                <a:latin typeface="+mn-ea"/>
              </a:rPr>
              <a:t>13</a:t>
            </a:r>
            <a:r>
              <a:rPr lang="ja-JP" altLang="ja-JP" sz="1300" dirty="0">
                <a:solidFill>
                  <a:schemeClr val="tx1"/>
                </a:solidFill>
                <a:latin typeface="+mn-ea"/>
              </a:rPr>
              <a:t>　</a:t>
            </a:r>
            <a:r>
              <a:rPr lang="ja-JP" altLang="en-US" sz="1300" dirty="0">
                <a:solidFill>
                  <a:schemeClr val="tx1"/>
                </a:solidFill>
                <a:latin typeface="+mn-ea"/>
              </a:rPr>
              <a:t>有害・危険サイトへの</a:t>
            </a:r>
            <a:endParaRPr lang="en-US" altLang="ja-JP" sz="1300" dirty="0">
              <a:solidFill>
                <a:schemeClr val="tx1"/>
              </a:solidFill>
              <a:latin typeface="+mn-ea"/>
            </a:endParaRPr>
          </a:p>
          <a:p>
            <a:pPr fontAlgn="ctr">
              <a:spcBef>
                <a:spcPts val="300"/>
              </a:spcBef>
            </a:pPr>
            <a:r>
              <a:rPr lang="ja-JP" altLang="en-US" sz="1300" dirty="0">
                <a:solidFill>
                  <a:schemeClr val="tx1"/>
                </a:solidFill>
                <a:latin typeface="+mn-ea"/>
              </a:rPr>
              <a:t>　　 アクセス</a:t>
            </a:r>
            <a:endParaRPr lang="ja-JP" altLang="ja-JP" sz="1300" dirty="0">
              <a:solidFill>
                <a:schemeClr val="tx1"/>
              </a:solidFill>
              <a:latin typeface="+mn-ea"/>
            </a:endParaRPr>
          </a:p>
          <a:p>
            <a:pPr fontAlgn="ctr">
              <a:spcBef>
                <a:spcPts val="300"/>
              </a:spcBef>
            </a:pPr>
            <a:r>
              <a:rPr lang="en-US" altLang="ja-JP" sz="1300" b="1" dirty="0">
                <a:solidFill>
                  <a:schemeClr val="accent1"/>
                </a:solidFill>
                <a:latin typeface="+mn-ea"/>
              </a:rPr>
              <a:t>14.</a:t>
            </a:r>
            <a:r>
              <a:rPr lang="ja-JP" altLang="en-US" sz="1300" b="1" dirty="0">
                <a:solidFill>
                  <a:schemeClr val="accent1"/>
                </a:solidFill>
                <a:latin typeface="+mn-ea"/>
              </a:rPr>
              <a:t> </a:t>
            </a:r>
            <a:r>
              <a:rPr lang="ja-JP" altLang="ja-JP" sz="1300" b="1" u="sng" dirty="0">
                <a:solidFill>
                  <a:schemeClr val="accent1"/>
                </a:solidFill>
                <a:latin typeface="+mn-ea"/>
              </a:rPr>
              <a:t>トラブル事例</a:t>
            </a:r>
            <a:r>
              <a:rPr lang="en-US" altLang="ja-JP" sz="1300" b="1" u="sng" dirty="0">
                <a:solidFill>
                  <a:schemeClr val="accent1"/>
                </a:solidFill>
                <a:latin typeface="+mn-ea"/>
              </a:rPr>
              <a:t>14</a:t>
            </a:r>
            <a:r>
              <a:rPr lang="ja-JP" altLang="ja-JP" sz="1300" b="1" u="sng" dirty="0">
                <a:solidFill>
                  <a:schemeClr val="accent1"/>
                </a:solidFill>
                <a:latin typeface="+mn-ea"/>
              </a:rPr>
              <a:t>　</a:t>
            </a:r>
            <a:r>
              <a:rPr lang="ja-JP" altLang="en-US" sz="1300" b="1" u="sng" dirty="0">
                <a:solidFill>
                  <a:schemeClr val="accent1"/>
                </a:solidFill>
                <a:latin typeface="+mn-ea"/>
              </a:rPr>
              <a:t>学校学習用タブレットの</a:t>
            </a:r>
            <a:endParaRPr lang="en-US" altLang="ja-JP" sz="1300" b="1" u="sng" dirty="0">
              <a:solidFill>
                <a:schemeClr val="accent1"/>
              </a:solidFill>
              <a:latin typeface="+mn-ea"/>
            </a:endParaRPr>
          </a:p>
          <a:p>
            <a:pPr fontAlgn="ctr">
              <a:spcBef>
                <a:spcPts val="300"/>
              </a:spcBef>
            </a:pPr>
            <a:r>
              <a:rPr lang="ja-JP" altLang="en-US" sz="1300" b="1" dirty="0">
                <a:solidFill>
                  <a:schemeClr val="accent1"/>
                </a:solidFill>
                <a:latin typeface="+mn-ea"/>
              </a:rPr>
              <a:t>　　 </a:t>
            </a:r>
            <a:r>
              <a:rPr lang="ja-JP" altLang="en-US" sz="1300" b="1" u="sng" dirty="0">
                <a:solidFill>
                  <a:schemeClr val="accent1"/>
                </a:solidFill>
                <a:latin typeface="+mn-ea"/>
              </a:rPr>
              <a:t>不適切利用</a:t>
            </a:r>
            <a:endParaRPr lang="ja-JP" altLang="ja-JP" sz="1300" b="1" u="sng" dirty="0">
              <a:solidFill>
                <a:schemeClr val="accent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4607"/>
            <a:ext cx="8378824" cy="4716774"/>
          </a:xfrm>
        </p:spPr>
      </p:pic>
    </p:spTree>
    <p:extLst>
      <p:ext uri="{BB962C8B-B14F-4D97-AF65-F5344CB8AC3E}">
        <p14:creationId xmlns:p14="http://schemas.microsoft.com/office/powerpoint/2010/main" val="128917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指導者研修の進め方</a:t>
            </a:r>
            <a:endParaRPr kumimoji="1" lang="ja-JP" altLang="en-US" dirty="0"/>
          </a:p>
        </p:txBody>
      </p:sp>
      <p:sp>
        <p:nvSpPr>
          <p:cNvPr id="3" name="コンテンツ プレースホルダー 2"/>
          <p:cNvSpPr>
            <a:spLocks noGrp="1"/>
          </p:cNvSpPr>
          <p:nvPr>
            <p:ph idx="1"/>
          </p:nvPr>
        </p:nvSpPr>
        <p:spPr>
          <a:xfrm>
            <a:off x="609521" y="1046748"/>
            <a:ext cx="10971372" cy="3391158"/>
          </a:xfrm>
        </p:spPr>
        <p:txBody>
          <a:bodyPr/>
          <a:lstStyle/>
          <a:p>
            <a:r>
              <a:rPr lang="ja-JP" altLang="en-US" dirty="0"/>
              <a:t>指導者研修</a:t>
            </a:r>
          </a:p>
          <a:p>
            <a:pPr lvl="1"/>
            <a:r>
              <a:rPr lang="ja-JP" altLang="en-US" dirty="0"/>
              <a:t>指導者として研修の趣旨やねらい</a:t>
            </a:r>
            <a:r>
              <a:rPr lang="en-US" altLang="ja-JP" dirty="0"/>
              <a:t>,</a:t>
            </a:r>
            <a:r>
              <a:rPr lang="ja-JP" altLang="en-US" dirty="0"/>
              <a:t>プレゼンテーションの仕方</a:t>
            </a:r>
            <a:r>
              <a:rPr lang="en-US" altLang="ja-JP" dirty="0"/>
              <a:t>,</a:t>
            </a:r>
            <a:r>
              <a:rPr lang="ja-JP" altLang="en-US" dirty="0"/>
              <a:t>ワークショップの進め方などを学ぶ</a:t>
            </a:r>
          </a:p>
          <a:p>
            <a:r>
              <a:rPr lang="ja-JP" altLang="en-US" dirty="0"/>
              <a:t>指導者研修の４つの内容</a:t>
            </a:r>
            <a:endParaRPr lang="en-US" altLang="ja-JP" dirty="0"/>
          </a:p>
          <a:p>
            <a:pPr lvl="1"/>
            <a:r>
              <a:rPr lang="ja-JP" altLang="en-US" dirty="0"/>
              <a:t>①「はじめに」と統計データから見た子どもの実態</a:t>
            </a:r>
            <a:endParaRPr lang="en-US" altLang="ja-JP" dirty="0"/>
          </a:p>
          <a:p>
            <a:pPr lvl="1"/>
            <a:r>
              <a:rPr lang="ja-JP" altLang="en-US" dirty="0"/>
              <a:t>②身の回りでよく起きるトラブル事象</a:t>
            </a:r>
            <a:endParaRPr lang="en-US" altLang="ja-JP" dirty="0"/>
          </a:p>
          <a:p>
            <a:pPr lvl="1"/>
            <a:r>
              <a:rPr lang="ja-JP" altLang="en-US" dirty="0"/>
              <a:t>③トラブルの要因と対策</a:t>
            </a:r>
            <a:endParaRPr lang="en-US" altLang="ja-JP" dirty="0"/>
          </a:p>
          <a:p>
            <a:pPr lvl="1"/>
            <a:r>
              <a:rPr lang="ja-JP" altLang="en-US" dirty="0"/>
              <a:t>④家庭でのルール作りのワークショップ</a:t>
            </a:r>
            <a:endParaRPr lang="en-US" altLang="ja-JP" dirty="0"/>
          </a:p>
          <a:p>
            <a:endParaRPr kumimoji="1" lang="ja-JP" altLang="en-US" dirty="0"/>
          </a:p>
        </p:txBody>
      </p:sp>
      <p:sp>
        <p:nvSpPr>
          <p:cNvPr id="6" name="角丸四角形 5"/>
          <p:cNvSpPr/>
          <p:nvPr/>
        </p:nvSpPr>
        <p:spPr>
          <a:xfrm>
            <a:off x="982638" y="4653930"/>
            <a:ext cx="10009112" cy="1152128"/>
          </a:xfrm>
          <a:prstGeom prst="roundRect">
            <a:avLst>
              <a:gd name="adj" fmla="val 11563"/>
            </a:avLst>
          </a:prstGeom>
          <a:effectLst>
            <a:outerShdw blurRad="40000" dist="50800" dir="27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lIns="288000" tIns="0" rIns="0" bIns="36000" rtlCol="0" anchor="ctr"/>
          <a:lstStyle/>
          <a:p>
            <a:r>
              <a:rPr lang="ja-JP" altLang="en-US" sz="2600" dirty="0">
                <a:latin typeface="HGP創英角ｺﾞｼｯｸUB" pitchFamily="50" charset="-128"/>
                <a:ea typeface="HGP創英角ｺﾞｼｯｸUB" pitchFamily="50" charset="-128"/>
              </a:rPr>
              <a:t>この４つの内容を４人の方に分担して発表の練習をしていただきます。</a:t>
            </a:r>
            <a:endParaRPr lang="en-US" altLang="ja-JP" sz="2600" dirty="0">
              <a:latin typeface="HGP創英角ｺﾞｼｯｸUB" pitchFamily="50" charset="-128"/>
              <a:ea typeface="HGP創英角ｺﾞｼｯｸUB" pitchFamily="50" charset="-128"/>
            </a:endParaRPr>
          </a:p>
          <a:p>
            <a:r>
              <a:rPr lang="ja-JP" altLang="en-US" sz="2600" dirty="0">
                <a:latin typeface="HGP創英角ｺﾞｼｯｸUB" pitchFamily="50" charset="-128"/>
                <a:ea typeface="HGP創英角ｺﾞｼｯｸUB" pitchFamily="50" charset="-128"/>
              </a:rPr>
              <a:t>まずその４人を選出しましょう。</a:t>
            </a:r>
          </a:p>
        </p:txBody>
      </p:sp>
    </p:spTree>
    <p:extLst>
      <p:ext uri="{BB962C8B-B14F-4D97-AF65-F5344CB8AC3E}">
        <p14:creationId xmlns:p14="http://schemas.microsoft.com/office/powerpoint/2010/main" val="429248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では、第３章に移ります。この第３章では実際にネット</a:t>
            </a:r>
            <a:r>
              <a:rPr lang="ja-JP" altLang="en-US" dirty="0"/>
              <a:t>でトラブルになりうる要因と、</a:t>
            </a:r>
            <a:r>
              <a:rPr lang="ja-JP" altLang="ja-JP" dirty="0"/>
              <a:t>どのように</a:t>
            </a:r>
            <a:r>
              <a:rPr lang="ja-JP" altLang="en-US" dirty="0"/>
              <a:t>対策</a:t>
            </a:r>
            <a:r>
              <a:rPr lang="ja-JP" altLang="ja-JP" dirty="0"/>
              <a:t>すればいいのか具体的に考えてみましょう。</a:t>
            </a:r>
          </a:p>
        </p:txBody>
      </p:sp>
      <p:sp>
        <p:nvSpPr>
          <p:cNvPr id="4" name="スライド番号プレースホルダー 3"/>
          <p:cNvSpPr>
            <a:spLocks noGrp="1"/>
          </p:cNvSpPr>
          <p:nvPr>
            <p:ph type="sldNum" sz="quarter" idx="12"/>
          </p:nvPr>
        </p:nvSpPr>
        <p:spPr/>
        <p:txBody>
          <a:bodyPr/>
          <a:lstStyle/>
          <a:p>
            <a:r>
              <a:rPr lang="ja-JP" altLang="en-US" dirty="0"/>
              <a:t>　</a:t>
            </a:r>
            <a:endParaRPr kumimoji="1" lang="en-US" altLang="ja-JP" dirty="0"/>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sp>
        <p:nvSpPr>
          <p:cNvPr id="12" name="スライド番号プレースホルダー 3"/>
          <p:cNvSpPr txBox="1">
            <a:spLocks/>
          </p:cNvSpPr>
          <p:nvPr/>
        </p:nvSpPr>
        <p:spPr>
          <a:xfrm>
            <a:off x="11351789" y="6357822"/>
            <a:ext cx="756175" cy="365210"/>
          </a:xfrm>
          <a:prstGeom prst="rect">
            <a:avLst/>
          </a:prstGeom>
        </p:spPr>
        <p:txBody>
          <a:bodyPr vert="horz" lIns="0" tIns="0" rIns="0" bIns="0" rtlCol="0" anchor="b" anchorCtr="0"/>
          <a:lstStyle>
            <a:defPPr>
              <a:defRPr lang="ja-JP"/>
            </a:defPPr>
            <a:lvl1pPr marL="0" algn="ctr" defTabSz="1088502" rtl="0" eaLnBrk="1" latinLnBrk="0" hangingPunct="1">
              <a:defRPr kumimoji="1" sz="2400" b="1" kern="1200">
                <a:solidFill>
                  <a:schemeClr val="bg1"/>
                </a:solidFill>
                <a:latin typeface="HG丸ｺﾞｼｯｸM-PRO" pitchFamily="50" charset="-128"/>
                <a:ea typeface="HG丸ｺﾞｼｯｸM-PRO" pitchFamily="50" charset="-128"/>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a:lstStyle>
          <a:p>
            <a:r>
              <a:rPr lang="en-US" altLang="ja-JP" dirty="0"/>
              <a:t>36</a:t>
            </a:r>
          </a:p>
        </p:txBody>
      </p:sp>
    </p:spTree>
    <p:extLst>
      <p:ext uri="{BB962C8B-B14F-4D97-AF65-F5344CB8AC3E}">
        <p14:creationId xmlns:p14="http://schemas.microsoft.com/office/powerpoint/2010/main" val="2414819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ネットトラブルには要因が存在し、トラブルが起こることにより、被害が発生します。</a:t>
            </a:r>
          </a:p>
          <a:p>
            <a:r>
              <a:rPr lang="ja-JP" altLang="en-US" dirty="0"/>
              <a:t>先ほどの第２章のトラブル事例による被害は、心や身体、金銭や将来を脅かす被害等が考えられます。</a:t>
            </a:r>
            <a:endParaRPr lang="en-US" altLang="ja-JP" dirty="0"/>
          </a:p>
          <a:p>
            <a:r>
              <a:rPr lang="ja-JP" altLang="en-US" dirty="0"/>
              <a:t>次はトラブルの要因と対策について考えてみましょう。</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37</a:t>
            </a:r>
            <a:endParaRPr kumimoji="1" lang="ja-JP" altLang="en-US" dirty="0"/>
          </a:p>
        </p:txBody>
      </p:sp>
      <p:sp>
        <p:nvSpPr>
          <p:cNvPr id="9" name="正方形/長方形 8"/>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b="1" u="sng" dirty="0">
                <a:solidFill>
                  <a:schemeClr val="accent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4607"/>
            <a:ext cx="8378825" cy="4716774"/>
          </a:xfrm>
        </p:spPr>
      </p:pic>
    </p:spTree>
    <p:extLst>
      <p:ext uri="{BB962C8B-B14F-4D97-AF65-F5344CB8AC3E}">
        <p14:creationId xmlns:p14="http://schemas.microsoft.com/office/powerpoint/2010/main" val="67203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en-US" dirty="0"/>
              <a:t>第</a:t>
            </a:r>
            <a:r>
              <a:rPr lang="en-US" altLang="ja-JP" dirty="0"/>
              <a:t>2</a:t>
            </a:r>
            <a:r>
              <a:rPr lang="ja-JP" altLang="en-US" dirty="0"/>
              <a:t>章でのトラブル事例をご紹介しましたが、現在のネット利用に関するトラブルは、たとえば次のようなものがあります。「悪口・いじり」「不適切情報の発信」「不適切サイトの閲覧」「著作権の侵害」「知らない人との出会いによるトラブル」「高額課金」「不適切な利用方法」「不正アプリのインストール」等で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38</a:t>
            </a:r>
            <a:endParaRPr kumimoji="1" lang="ja-JP" altLang="en-US" dirty="0"/>
          </a:p>
        </p:txBody>
      </p:sp>
      <p:sp>
        <p:nvSpPr>
          <p:cNvPr id="9" name="正方形/長方形 8"/>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b="1" u="sng" dirty="0">
                <a:solidFill>
                  <a:schemeClr val="accent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4607"/>
            <a:ext cx="8378825" cy="4716774"/>
          </a:xfrm>
        </p:spPr>
      </p:pic>
    </p:spTree>
    <p:extLst>
      <p:ext uri="{BB962C8B-B14F-4D97-AF65-F5344CB8AC3E}">
        <p14:creationId xmlns:p14="http://schemas.microsoft.com/office/powerpoint/2010/main" val="1175068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８つのトラブルの要因を「どのような行動か」という視点で考えると、</a:t>
            </a:r>
            <a:endParaRPr lang="en-US" altLang="ja-JP" dirty="0"/>
          </a:p>
          <a:p>
            <a:r>
              <a:rPr lang="ja-JP" altLang="en-US" dirty="0"/>
              <a:t>「不適切な情報を送る・発信する」、「不適切な情報を受け取る・見る」、「不適切な使い方・管理」などの大きく</a:t>
            </a:r>
            <a:r>
              <a:rPr lang="en-US" altLang="ja-JP" dirty="0"/>
              <a:t>3</a:t>
            </a:r>
            <a:r>
              <a:rPr lang="ja-JP" altLang="en-US" dirty="0" err="1"/>
              <a:t>つに</a:t>
            </a:r>
            <a:r>
              <a:rPr lang="ja-JP" altLang="en-US" dirty="0"/>
              <a:t>分類できます。</a:t>
            </a:r>
          </a:p>
          <a:p>
            <a:r>
              <a:rPr lang="ja-JP" altLang="en-US" dirty="0"/>
              <a:t>トラブルは、この要因となる行動が、ひとつまたは複数が重なって起こると考えられます。例えば、「悪口」は、不適切な情報を「発信する」、「受け取る」の</a:t>
            </a:r>
            <a:r>
              <a:rPr lang="en-US" altLang="ja-JP" dirty="0"/>
              <a:t>2</a:t>
            </a:r>
            <a:r>
              <a:rPr lang="ja-JP" altLang="en-US" dirty="0" err="1"/>
              <a:t>つの</a:t>
            </a:r>
            <a:r>
              <a:rPr lang="ja-JP" altLang="en-US" dirty="0"/>
              <a:t>行動の結果ですし、著作権の侵害も不適切な情報を「発信する」と不適切な情報を「見る」の</a:t>
            </a:r>
            <a:r>
              <a:rPr lang="en-US" altLang="ja-JP" dirty="0"/>
              <a:t>2</a:t>
            </a:r>
            <a:r>
              <a:rPr lang="ja-JP" altLang="en-US" dirty="0" err="1"/>
              <a:t>つの</a:t>
            </a:r>
            <a:r>
              <a:rPr lang="ja-JP" altLang="en-US" dirty="0"/>
              <a:t>行動の結果です。</a:t>
            </a:r>
            <a:endParaRPr lang="en-US" altLang="ja-JP" dirty="0"/>
          </a:p>
          <a:p>
            <a:r>
              <a:rPr lang="ja-JP" altLang="en-US" dirty="0"/>
              <a:t>このように、「トラブルの要因となる行動は何か」という視点で考えると、トラブルも整理しやすくなります。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39</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b="1" u="sng" dirty="0">
                <a:solidFill>
                  <a:schemeClr val="accent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4607"/>
            <a:ext cx="8378825" cy="4716774"/>
          </a:xfrm>
        </p:spPr>
      </p:pic>
    </p:spTree>
    <p:extLst>
      <p:ext uri="{BB962C8B-B14F-4D97-AF65-F5344CB8AC3E}">
        <p14:creationId xmlns:p14="http://schemas.microsoft.com/office/powerpoint/2010/main" val="3547203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この</a:t>
            </a:r>
            <a:r>
              <a:rPr lang="en-US" altLang="ja-JP" dirty="0"/>
              <a:t>3</a:t>
            </a:r>
            <a:r>
              <a:rPr lang="ja-JP" altLang="en-US" dirty="0" err="1"/>
              <a:t>つの</a:t>
            </a:r>
            <a:r>
              <a:rPr lang="ja-JP" altLang="en-US" dirty="0"/>
              <a:t>トラブルの要因となる行動に対して、対策を考えていきたいと思います。</a:t>
            </a:r>
            <a:endParaRPr lang="en-US" altLang="ja-JP" dirty="0"/>
          </a:p>
          <a:p>
            <a:r>
              <a:rPr lang="ja-JP" altLang="en-US" dirty="0"/>
              <a:t>今回説明するのは、「設定の確認」、「家庭でのルールの工夫」「コミュニケーションのトレーニング」という</a:t>
            </a:r>
            <a:r>
              <a:rPr lang="en-US" altLang="ja-JP" dirty="0"/>
              <a:t>3</a:t>
            </a:r>
            <a:r>
              <a:rPr lang="ja-JP" altLang="en-US" dirty="0"/>
              <a:t>つです。</a:t>
            </a:r>
            <a:endParaRPr lang="en-US" altLang="ja-JP" dirty="0"/>
          </a:p>
          <a:p>
            <a:r>
              <a:rPr lang="ja-JP" altLang="en-US" dirty="0"/>
              <a:t>「不適切な情報を見る」「不適切な使い方・管理」については、設定の確認が有効です。また、長時間利用などについては「家庭でのルールの工夫」も有効です。</a:t>
            </a:r>
            <a:endParaRPr lang="en-US" altLang="ja-JP" dirty="0"/>
          </a:p>
          <a:p>
            <a:r>
              <a:rPr lang="ja-JP" altLang="en-US" dirty="0"/>
              <a:t>「不適切な情報の発信」については、ネットでのコミュニケーションでの注意点を踏まえた上で、コミュニケーションのトレーニングが必要です。</a:t>
            </a:r>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40</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b="1" u="sng" dirty="0">
                <a:solidFill>
                  <a:schemeClr val="accent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52679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defRPr/>
            </a:pPr>
            <a:r>
              <a:rPr lang="ja-JP" altLang="en-US" dirty="0">
                <a:latin typeface="+mn-ea"/>
              </a:rPr>
              <a:t>まず、フィルタリングサービスの活用やアプリの設定などの「設定の確認」についてです。</a:t>
            </a:r>
            <a:r>
              <a:rPr lang="ja-JP" altLang="ja-JP" dirty="0">
                <a:latin typeface="+mn-ea"/>
              </a:rPr>
              <a:t>子どもたちがネットトラブルに巻き込まれないようにするためには、インターネット上の不適切な情報に触れさせないようにすることが大切です。そのためには、フィルタリングやペアレンタルコントロール</a:t>
            </a:r>
            <a:r>
              <a:rPr lang="ja-JP" altLang="en-US" dirty="0">
                <a:latin typeface="+mn-ea"/>
              </a:rPr>
              <a:t>機能</a:t>
            </a:r>
            <a:r>
              <a:rPr lang="ja-JP" altLang="ja-JP" dirty="0">
                <a:latin typeface="+mn-ea"/>
              </a:rPr>
              <a:t>を利用することが予防対策となります。これらの機能の重要性や内容をよく理解し、適切に設定しましょう。</a:t>
            </a:r>
            <a:endParaRPr lang="en-US" altLang="ja-JP" dirty="0">
              <a:latin typeface="+mn-ea"/>
            </a:endParaRPr>
          </a:p>
          <a:p>
            <a:pPr>
              <a:defRPr/>
            </a:pPr>
            <a:r>
              <a:rPr lang="ja-JP" altLang="ja-JP" dirty="0">
                <a:latin typeface="+mn-ea"/>
              </a:rPr>
              <a:t>では、まずフィルタリングについて</a:t>
            </a:r>
            <a:r>
              <a:rPr lang="ja-JP" altLang="en-US" dirty="0">
                <a:latin typeface="+mn-ea"/>
              </a:rPr>
              <a:t>知りましょう</a:t>
            </a:r>
            <a:r>
              <a:rPr lang="ja-JP" altLang="ja-JP" dirty="0">
                <a:latin typeface="+mn-ea"/>
              </a:rPr>
              <a:t>。フィルタリングとは、インターネットの情報に網をかけ、子どもに見せたくないアダルト・出会い系・暴力・自殺・薬物・違法サイト等の有害情報が掲載されているサイトの閲覧を</a:t>
            </a:r>
            <a:r>
              <a:rPr lang="ja-JP" altLang="en-US" dirty="0">
                <a:latin typeface="+mn-ea"/>
              </a:rPr>
              <a:t>シャットアウト</a:t>
            </a:r>
            <a:r>
              <a:rPr lang="ja-JP" altLang="ja-JP" dirty="0">
                <a:latin typeface="+mn-ea"/>
              </a:rPr>
              <a:t>する機能のことです。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41</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b="1" u="sng" dirty="0">
                <a:solidFill>
                  <a:schemeClr val="accent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7" name="コンテンツ プレースホルダー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078281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フィルタリングがなぜ必要なのでしょうか。インターネットは便利な反面、有害な情報もあります。これらの情報に子どもが無防備なまま接すると、子どもたちの成長に悪影響を与えたり、高額な利用料を請求されたり、犯罪に巻き込まれたりすることがあるからです。それらから子どもを守るためフィルタリングが必要です。</a:t>
            </a:r>
          </a:p>
          <a:p>
            <a:r>
              <a:rPr lang="ja-JP" altLang="ja-JP" dirty="0"/>
              <a:t>フィルタリングの有効活用を進めるため、</a:t>
            </a:r>
            <a:r>
              <a:rPr lang="ja-JP" altLang="en-US" dirty="0"/>
              <a:t>青少年インターネット環境整備法や</a:t>
            </a:r>
            <a:r>
              <a:rPr lang="ja-JP" altLang="ja-JP" dirty="0"/>
              <a:t>岐阜県青少年健全育成条例</a:t>
            </a:r>
            <a:r>
              <a:rPr lang="ja-JP" altLang="en-US" dirty="0"/>
              <a:t>で</a:t>
            </a:r>
            <a:r>
              <a:rPr lang="ja-JP" altLang="ja-JP" dirty="0"/>
              <a:t>、子ども</a:t>
            </a:r>
            <a:r>
              <a:rPr lang="ja-JP" altLang="en-US" dirty="0"/>
              <a:t>が利用する</a:t>
            </a:r>
            <a:r>
              <a:rPr lang="ja-JP" altLang="ja-JP" dirty="0"/>
              <a:t>携帯電話</a:t>
            </a:r>
            <a:r>
              <a:rPr lang="ja-JP" altLang="en-US" dirty="0"/>
              <a:t>契約の際</a:t>
            </a:r>
            <a:r>
              <a:rPr lang="ja-JP" altLang="ja-JP" dirty="0"/>
              <a:t>には</a:t>
            </a:r>
            <a:r>
              <a:rPr lang="ja-JP" altLang="en-US" dirty="0"/>
              <a:t>事業者等が</a:t>
            </a:r>
            <a:r>
              <a:rPr lang="ja-JP" altLang="ja-JP" dirty="0"/>
              <a:t>フィルタリングの</a:t>
            </a:r>
            <a:r>
              <a:rPr lang="ja-JP" altLang="en-US" dirty="0"/>
              <a:t>設定等</a:t>
            </a:r>
            <a:r>
              <a:rPr lang="ja-JP" altLang="ja-JP" dirty="0"/>
              <a:t>を徹底</a:t>
            </a:r>
            <a:r>
              <a:rPr lang="ja-JP" altLang="en-US" dirty="0"/>
              <a:t>するよう</a:t>
            </a:r>
            <a:r>
              <a:rPr lang="ja-JP" altLang="ja-JP" dirty="0"/>
              <a:t>義務付</a:t>
            </a:r>
            <a:r>
              <a:rPr lang="ja-JP" altLang="en-US" dirty="0"/>
              <a:t>けられています</a:t>
            </a:r>
            <a:r>
              <a:rPr lang="ja-JP" altLang="ja-JP" dirty="0"/>
              <a:t>。</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42</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b="1" u="sng" dirty="0">
                <a:solidFill>
                  <a:schemeClr val="accent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7" name="コンテンツ プレースホルダー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4607"/>
            <a:ext cx="8378825" cy="4716774"/>
          </a:xfrm>
        </p:spPr>
      </p:pic>
    </p:spTree>
    <p:extLst>
      <p:ext uri="{BB962C8B-B14F-4D97-AF65-F5344CB8AC3E}">
        <p14:creationId xmlns:p14="http://schemas.microsoft.com/office/powerpoint/2010/main" val="1156866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それでは、各種フィルタリングサービスを紹介します。</a:t>
            </a:r>
          </a:p>
          <a:p>
            <a:r>
              <a:rPr lang="ja-JP" altLang="en-US" dirty="0"/>
              <a:t>これは、</a:t>
            </a:r>
            <a:r>
              <a:rPr lang="en-US" altLang="ja-JP" dirty="0"/>
              <a:t>Web</a:t>
            </a:r>
            <a:r>
              <a:rPr lang="ja-JP" altLang="en-US" dirty="0"/>
              <a:t>やアプリケーションなどに対応しており、携帯電話各社から無料で提供されているものです。</a:t>
            </a:r>
          </a:p>
          <a:p>
            <a:r>
              <a:rPr lang="ja-JP" altLang="en-US" dirty="0"/>
              <a:t>各携帯会社が提供している「あんしんフィルター」を利用することで</a:t>
            </a:r>
            <a:r>
              <a:rPr lang="en-US" altLang="ja-JP" dirty="0"/>
              <a:t>Web</a:t>
            </a:r>
            <a:r>
              <a:rPr lang="ja-JP" altLang="en-US" dirty="0"/>
              <a:t>とアプリのフィルタリングをかけられます。ただし</a:t>
            </a:r>
            <a:r>
              <a:rPr lang="en-US" altLang="ja-JP" dirty="0"/>
              <a:t>iPhone</a:t>
            </a:r>
            <a:r>
              <a:rPr lang="ja-JP" altLang="en-US" dirty="0"/>
              <a:t>の場合は、加えて端末でスクリーンタイム等を利用して制限をかける必要があります。</a:t>
            </a:r>
          </a:p>
          <a:p>
            <a:r>
              <a:rPr lang="ja-JP" altLang="en-US" dirty="0"/>
              <a:t>「あんしんフィルター」は、保護者によるフィルタリングレベル（強度）の設定、設定内容の変更、解除などが可能で、子どもたちを不適切なサイトや有害アプリケーションから守ります。</a:t>
            </a:r>
          </a:p>
          <a:p>
            <a:endParaRPr lang="ja-JP" altLang="en-US" dirty="0"/>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43</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b="1" u="sng" dirty="0">
                <a:solidFill>
                  <a:schemeClr val="accent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713258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「あんしんフィルター」では、「小学生」、「中学生」、「高校生」、「高校生プラス」、という</a:t>
            </a:r>
            <a:r>
              <a:rPr lang="en-US" altLang="ja-JP" dirty="0"/>
              <a:t>4</a:t>
            </a:r>
            <a:r>
              <a:rPr lang="ja-JP" altLang="en-US" dirty="0"/>
              <a:t>段階の設定が可能です。</a:t>
            </a:r>
          </a:p>
          <a:p>
            <a:r>
              <a:rPr lang="ja-JP" altLang="en-US" dirty="0"/>
              <a:t>子どもたちに使わせるアプリの選択はとても大事です。保護者は、閲覧するサイトやアプリの許可、追加、オン、オフの切り替えを管理して、子どもの年齢や使い方、判断力に応じた適切な設定をしましょう。</a:t>
            </a:r>
          </a:p>
          <a:p>
            <a:r>
              <a:rPr lang="ja-JP" altLang="en-US" dirty="0"/>
              <a:t>子どもの成長に合わせ、親子で話し合いをしながら必要な設定をすることが大切です。</a:t>
            </a:r>
          </a:p>
        </p:txBody>
      </p:sp>
      <p:sp>
        <p:nvSpPr>
          <p:cNvPr id="4" name="スライド番号プレースホルダー 3"/>
          <p:cNvSpPr>
            <a:spLocks noGrp="1"/>
          </p:cNvSpPr>
          <p:nvPr>
            <p:ph type="sldNum" sz="quarter" idx="12"/>
          </p:nvPr>
        </p:nvSpPr>
        <p:spPr/>
        <p:txBody>
          <a:bodyPr/>
          <a:lstStyle/>
          <a:p>
            <a:r>
              <a:rPr kumimoji="1" lang="en-US" altLang="ja-JP" dirty="0"/>
              <a:t>44</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b="1" u="sng" dirty="0">
                <a:solidFill>
                  <a:schemeClr val="accent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852982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defTabSz="1083386">
              <a:defRPr/>
            </a:pPr>
            <a:r>
              <a:rPr lang="ja-JP" altLang="ja-JP" dirty="0">
                <a:latin typeface="+mn-ea"/>
              </a:rPr>
              <a:t>次に、ペアレンタルコントロール</a:t>
            </a:r>
            <a:r>
              <a:rPr lang="ja-JP" altLang="en-US" dirty="0">
                <a:latin typeface="+mn-ea"/>
              </a:rPr>
              <a:t>機能</a:t>
            </a:r>
            <a:r>
              <a:rPr lang="ja-JP" altLang="ja-JP" dirty="0">
                <a:latin typeface="+mn-ea"/>
              </a:rPr>
              <a:t>について説明します。ペアレンタルコントロール</a:t>
            </a:r>
            <a:r>
              <a:rPr lang="ja-JP" altLang="en-US" dirty="0">
                <a:latin typeface="+mn-ea"/>
              </a:rPr>
              <a:t>機能</a:t>
            </a:r>
            <a:r>
              <a:rPr lang="ja-JP" altLang="ja-JP" dirty="0">
                <a:latin typeface="+mn-ea"/>
              </a:rPr>
              <a:t>とは、子どものネット利用</a:t>
            </a:r>
            <a:r>
              <a:rPr lang="ja-JP" altLang="en-US" dirty="0">
                <a:latin typeface="+mn-ea"/>
              </a:rPr>
              <a:t>の内容や時間</a:t>
            </a:r>
            <a:r>
              <a:rPr lang="ja-JP" altLang="ja-JP" dirty="0">
                <a:latin typeface="+mn-ea"/>
              </a:rPr>
              <a:t>を、保護者が制限したり監視したりする年齢制限機能のことです。</a:t>
            </a:r>
            <a:r>
              <a:rPr lang="ja-JP" altLang="en-US" dirty="0">
                <a:latin typeface="+mn-ea"/>
              </a:rPr>
              <a:t>携帯だけでなく</a:t>
            </a:r>
            <a:r>
              <a:rPr lang="ja-JP" altLang="ja-JP" dirty="0">
                <a:latin typeface="+mn-ea"/>
              </a:rPr>
              <a:t>近頃の携帯ゲーム機はスマホと同じようにネットへのアクセスが可能で、閲覧だけでなく、写真の投稿や書き込むこともできるようになっています。実際、犯行予告を携帯ゲーム機から書き込んだ中学生が逮捕されています。このようなネットへのアクセスが可能なゲーム機の危険から子どもを守るために、</a:t>
            </a:r>
            <a:r>
              <a:rPr lang="ja-JP" altLang="en-US" dirty="0">
                <a:latin typeface="+mn-ea"/>
              </a:rPr>
              <a:t>ゲームにも</a:t>
            </a:r>
            <a:r>
              <a:rPr lang="ja-JP" altLang="ja-JP" dirty="0">
                <a:latin typeface="+mn-ea"/>
              </a:rPr>
              <a:t>ペアレンタルコントロールが必要です。</a:t>
            </a:r>
            <a:endParaRPr lang="en-US" altLang="ja-JP" dirty="0">
              <a:latin typeface="+mn-ea"/>
            </a:endParaRPr>
          </a:p>
          <a:p>
            <a:pPr defTabSz="1078294">
              <a:defRPr/>
            </a:pPr>
            <a:r>
              <a:rPr lang="ja-JP" altLang="en-US" dirty="0">
                <a:latin typeface="+mn-ea"/>
              </a:rPr>
              <a:t>以上で「設定の確認」についての説明を終わります。</a:t>
            </a:r>
            <a:endParaRPr lang="en-US" altLang="ja-JP" dirty="0">
              <a:latin typeface="+mn-ea"/>
            </a:endParaRP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45</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b="1" u="sng" dirty="0">
                <a:solidFill>
                  <a:schemeClr val="accent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50517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normAutofit/>
          </a:bodyPr>
          <a:lstStyle/>
          <a:p>
            <a:r>
              <a:rPr lang="ja-JP" altLang="ja-JP" dirty="0"/>
              <a:t>みなさん、こんにちは。研修の講師をさせていただきます〇〇小学校ＰＴＡ研修委員の〇〇です。本日は皆さんと</a:t>
            </a:r>
            <a:r>
              <a:rPr lang="ja-JP" altLang="en-US" dirty="0"/>
              <a:t>一緒にインターネットの安全な使い方について考え、デジタル社会において子どもたちがインターネットを適切に活用していくにはどうすれば良いのか学びたいたいと思います。</a:t>
            </a:r>
            <a:r>
              <a:rPr lang="ja-JP" altLang="ja-JP" dirty="0"/>
              <a:t>どうぞよろしくお願いいたします。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1</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はじめに　</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情報モラル教材制作の目的①</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情報モラル教材制作の目的②</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情報モラル教材の指導の流れ</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研修の内容</a:t>
            </a:r>
          </a:p>
        </p:txBody>
      </p:sp>
      <p:pic>
        <p:nvPicPr>
          <p:cNvPr id="7" name="コンテンツ プレースホルダー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11588" y="4607"/>
            <a:ext cx="8378825" cy="4716773"/>
          </a:xfrm>
        </p:spPr>
      </p:pic>
    </p:spTree>
    <p:extLst>
      <p:ext uri="{BB962C8B-B14F-4D97-AF65-F5344CB8AC3E}">
        <p14:creationId xmlns:p14="http://schemas.microsoft.com/office/powerpoint/2010/main" val="2174672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latin typeface="+mn-ea"/>
              </a:rPr>
              <a:t>この研修会では、統計データから子どもたちの実態を理解していただきました。また、身近なトラブル事例をケーススタディーで学んでいただきました。そして、トラブル発生時の対処法についても説明いたしました。</a:t>
            </a:r>
          </a:p>
          <a:p>
            <a:r>
              <a:rPr lang="ja-JP" altLang="en-US" dirty="0">
                <a:latin typeface="+mn-ea"/>
              </a:rPr>
              <a:t>対策の</a:t>
            </a:r>
            <a:r>
              <a:rPr lang="en-US" altLang="ja-JP" dirty="0">
                <a:latin typeface="+mn-ea"/>
              </a:rPr>
              <a:t>2</a:t>
            </a:r>
            <a:r>
              <a:rPr lang="ja-JP" altLang="en-US" dirty="0">
                <a:latin typeface="+mn-ea"/>
              </a:rPr>
              <a:t>つ目は、「家庭でのルールの工夫」です。</a:t>
            </a:r>
            <a:r>
              <a:rPr lang="ja-JP" altLang="ja-JP" dirty="0">
                <a:latin typeface="+mn-ea"/>
              </a:rPr>
              <a:t>子どもたちを見守るためには、それぞれのご家庭でルールを作ることがとても大切です。</a:t>
            </a:r>
          </a:p>
          <a:p>
            <a:r>
              <a:rPr lang="ja-JP" altLang="ja-JP" dirty="0">
                <a:latin typeface="+mn-ea"/>
              </a:rPr>
              <a:t>その際、まず「子どもが使う前にルールを作る」ことや、「家族みんなで話し合う」こと、「ルールを作って終わりではなく、ルールを作ってからしっかり運用する」</a:t>
            </a:r>
            <a:r>
              <a:rPr lang="ja-JP" altLang="en-US" dirty="0">
                <a:latin typeface="+mn-ea"/>
              </a:rPr>
              <a:t>こと、そして、一度作ればそれで終わりではなく、「子どもの成長や実態に応じて定期的に見直す」</a:t>
            </a:r>
            <a:r>
              <a:rPr lang="ja-JP" altLang="ja-JP" dirty="0">
                <a:latin typeface="+mn-ea"/>
              </a:rPr>
              <a:t>ことの</a:t>
            </a:r>
            <a:r>
              <a:rPr lang="ja-JP" altLang="en-US" dirty="0">
                <a:latin typeface="+mn-ea"/>
              </a:rPr>
              <a:t>４</a:t>
            </a:r>
            <a:r>
              <a:rPr lang="ja-JP" altLang="ja-JP" dirty="0">
                <a:latin typeface="+mn-ea"/>
              </a:rPr>
              <a:t>つの点が重要であると考えています。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46</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b="1" u="sng" dirty="0">
                <a:solidFill>
                  <a:schemeClr val="accent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000255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normAutofit fontScale="92500" lnSpcReduction="10000"/>
          </a:bodyPr>
          <a:lstStyle/>
          <a:p>
            <a:r>
              <a:rPr lang="ja-JP" altLang="en-US" dirty="0"/>
              <a:t>では、決めたルールをどのように守って運用していけば良いでしょうか？</a:t>
            </a:r>
            <a:endParaRPr lang="en-US" altLang="ja-JP" dirty="0"/>
          </a:p>
          <a:p>
            <a:r>
              <a:rPr lang="ja-JP" altLang="en-US" dirty="0"/>
              <a:t>実は、ルールを守るというのは、他律的な行動です。</a:t>
            </a:r>
          </a:p>
          <a:p>
            <a:r>
              <a:rPr lang="ja-JP" altLang="en-US" dirty="0"/>
              <a:t>他律とは自分の意志ではなく、他人に言われて行動することです。</a:t>
            </a:r>
          </a:p>
          <a:p>
            <a:r>
              <a:rPr lang="ja-JP" altLang="en-US" dirty="0"/>
              <a:t>他律でもルールは守れますが、目指すべきは、自分の意思で判断しながら行動できる「自律」です。</a:t>
            </a:r>
          </a:p>
          <a:p>
            <a:r>
              <a:rPr lang="ja-JP" altLang="en-US" dirty="0"/>
              <a:t>ルールを守らせるという他律ではなく「どうしたらルールを守ることができるか」を子どもたちに考えさせるという取り組みが自律につながります。</a:t>
            </a:r>
            <a:endParaRPr lang="en-US" altLang="ja-JP" dirty="0"/>
          </a:p>
          <a:p>
            <a:r>
              <a:rPr lang="ja-JP" altLang="en-US" dirty="0"/>
              <a:t>例えば、「スマホは夜</a:t>
            </a:r>
            <a:r>
              <a:rPr lang="en-US" altLang="ja-JP" dirty="0"/>
              <a:t>10</a:t>
            </a:r>
            <a:r>
              <a:rPr lang="ja-JP" altLang="en-US" dirty="0"/>
              <a:t>時まで」というルールがあった場合、まず、「このルールを破りそうになるとき」をたくさん考えさせます。</a:t>
            </a:r>
          </a:p>
          <a:p>
            <a:r>
              <a:rPr lang="ja-JP" altLang="en-US" dirty="0"/>
              <a:t>その上で、その破りそうになるときを防ぐためにはどうすればよいかを考えさせます。こうすると、ルールの工夫を考えやすくなります。</a:t>
            </a:r>
          </a:p>
          <a:p>
            <a:r>
              <a:rPr lang="ja-JP" altLang="en-US" dirty="0"/>
              <a:t>これは、時間やお金の使いすぎなどの「不適切な使い方・管理」への対策としても有効です。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47</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b="1" u="sng" dirty="0">
                <a:solidFill>
                  <a:schemeClr val="accent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9612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numCol="3" spcCol="252000">
            <a:normAutofit fontScale="55000" lnSpcReduction="20000"/>
          </a:bodyPr>
          <a:lstStyle/>
          <a:p>
            <a:r>
              <a:rPr lang="ja-JP" altLang="en-US" dirty="0"/>
              <a:t>次に、対策３つ目のコミュニケーションのトレーニングについてです。</a:t>
            </a:r>
            <a:endParaRPr lang="en-US" altLang="ja-JP" dirty="0"/>
          </a:p>
          <a:p>
            <a:r>
              <a:rPr lang="ja-JP" altLang="en-US" dirty="0"/>
              <a:t>トラブルの要因のうち、①「設定の確認」や②「家庭でのルールの工夫」では、防ぎにくいトラブルの要因が、「不適切な情報を発信する」です。</a:t>
            </a:r>
            <a:endParaRPr lang="en-US" altLang="ja-JP" dirty="0"/>
          </a:p>
          <a:p>
            <a:r>
              <a:rPr lang="ja-JP" altLang="en-US" dirty="0"/>
              <a:t>例えば、「相手の「悪口」を言わないようにしよう」というフィルタリングの設定は難しいですし、家庭でルールを決めても、守れているか確かめることは難しいと思います。そこで重要になってくるのは、</a:t>
            </a:r>
            <a:r>
              <a:rPr lang="en-US" altLang="ja-JP" dirty="0"/>
              <a:t>3</a:t>
            </a:r>
            <a:r>
              <a:rPr lang="ja-JP" altLang="en-US" dirty="0"/>
              <a:t>つ目の対策「コミュニケーションのトレーニング」です。</a:t>
            </a:r>
            <a:endParaRPr lang="en-US" altLang="ja-JP" dirty="0"/>
          </a:p>
          <a:p>
            <a:r>
              <a:rPr lang="ja-JP" altLang="en-US" dirty="0"/>
              <a:t>コミュニケーションとは言っても、インターネット上でのコミュニケーションである点に注意が必要です。</a:t>
            </a:r>
            <a:endParaRPr lang="en-US" altLang="ja-JP" dirty="0"/>
          </a:p>
          <a:p>
            <a:r>
              <a:rPr lang="ja-JP" altLang="en-US" dirty="0"/>
              <a:t>インターネットでのコミュニケーションを考える上で重要なポイントは３つあります。</a:t>
            </a:r>
            <a:endParaRPr lang="en-US" altLang="ja-JP" dirty="0"/>
          </a:p>
          <a:p>
            <a:r>
              <a:rPr lang="ja-JP" altLang="en-US" dirty="0"/>
              <a:t>①感覚のズレ、②ネットの特性、③リスクの見積りによるズレ　です。</a:t>
            </a:r>
            <a:endParaRPr lang="en-US" altLang="ja-JP" dirty="0"/>
          </a:p>
          <a:p>
            <a:endParaRPr lang="en-US" altLang="ja-JP" dirty="0"/>
          </a:p>
          <a:p>
            <a:r>
              <a:rPr lang="ja-JP" altLang="en-US" dirty="0"/>
              <a:t>「感覚のズレ」とは、人によって「イヤだな」と感じる言葉には違いがあるということです。</a:t>
            </a:r>
          </a:p>
          <a:p>
            <a:r>
              <a:rPr lang="ja-JP" altLang="en-US" dirty="0"/>
              <a:t>自分には嫌な言葉でなくても、相手は嫌な言葉と感じることがあります。</a:t>
            </a:r>
            <a:endParaRPr lang="en-US" altLang="ja-JP" dirty="0"/>
          </a:p>
          <a:p>
            <a:r>
              <a:rPr lang="ja-JP" altLang="en-US" dirty="0"/>
              <a:t>例えば「まじめだね」と言われて、その言葉をどのようにとるかは、人によって、また状況によって異なります。</a:t>
            </a:r>
            <a:endParaRPr lang="en-US" altLang="ja-JP" dirty="0"/>
          </a:p>
          <a:p>
            <a:endParaRPr lang="en-US" altLang="ja-JP" dirty="0"/>
          </a:p>
          <a:p>
            <a:r>
              <a:rPr lang="ja-JP" altLang="en-US" dirty="0"/>
              <a:t>次に「ネットの特性」についてです。</a:t>
            </a:r>
            <a:endParaRPr lang="en-US" altLang="ja-JP" dirty="0"/>
          </a:p>
          <a:p>
            <a:r>
              <a:rPr lang="ja-JP" altLang="en-US" dirty="0"/>
              <a:t>インターネット上でのやりとりは、基本的には文字だけのやりとりであるという特徴があります。</a:t>
            </a:r>
            <a:endParaRPr lang="en-US" altLang="ja-JP" dirty="0"/>
          </a:p>
          <a:p>
            <a:r>
              <a:rPr lang="ja-JP" altLang="en-US" dirty="0"/>
              <a:t>先ほどの例で言いますと、</a:t>
            </a:r>
            <a:endParaRPr lang="en-US" altLang="ja-JP" dirty="0"/>
          </a:p>
          <a:p>
            <a:r>
              <a:rPr lang="ja-JP" altLang="en-US" dirty="0"/>
              <a:t>普段、「まじめだね」という言葉を判断する時には、</a:t>
            </a:r>
            <a:endParaRPr lang="en-US" altLang="ja-JP" dirty="0"/>
          </a:p>
          <a:p>
            <a:r>
              <a:rPr lang="ja-JP" altLang="en-US" dirty="0"/>
              <a:t>顔の表情や状況、声のトーンなどから、それが良い言葉なのか悪い言葉なのかを判断しています。</a:t>
            </a:r>
          </a:p>
          <a:p>
            <a:r>
              <a:rPr lang="ja-JP" altLang="en-US" dirty="0"/>
              <a:t>しかし、文字だけのやりとりの場合には、顔の表情などの情報が不足するため感情が伝わりにくく、</a:t>
            </a:r>
            <a:endParaRPr lang="en-US" altLang="ja-JP" dirty="0"/>
          </a:p>
          <a:p>
            <a:r>
              <a:rPr lang="ja-JP" altLang="en-US" dirty="0"/>
              <a:t>それが良い言葉なのか悪い言葉なのかを文字だけで判断するのが難しく、誤解が生じやすくなることを意味します。</a:t>
            </a:r>
            <a:endParaRPr lang="en-US" altLang="ja-JP" dirty="0"/>
          </a:p>
          <a:p>
            <a:endParaRPr lang="en-US" altLang="ja-JP" dirty="0"/>
          </a:p>
          <a:p>
            <a:r>
              <a:rPr lang="ja-JP" altLang="en-US" dirty="0"/>
              <a:t>最後に、「リスクによる見積りのズレ」についてです。</a:t>
            </a:r>
          </a:p>
          <a:p>
            <a:r>
              <a:rPr lang="ja-JP" altLang="en-US" dirty="0"/>
              <a:t>子どもたちは、「何が危険か」はわかっているのですが、「どのくらい危険か」というリスクの見積りが甘く、「このくらいは大丈夫だろう」という気持ちでいると、</a:t>
            </a:r>
            <a:endParaRPr lang="en-US" altLang="ja-JP" dirty="0"/>
          </a:p>
          <a:p>
            <a:r>
              <a:rPr lang="ja-JP" altLang="en-US" dirty="0"/>
              <a:t>トラブルになってしまうということがあります。いわゆる</a:t>
            </a:r>
            <a:r>
              <a:rPr lang="en-US" altLang="ja-JP" dirty="0"/>
              <a:t>SNS</a:t>
            </a:r>
            <a:r>
              <a:rPr lang="ja-JP" altLang="en-US" dirty="0"/>
              <a:t>等で炎上状態になってしまうのがこのケースです。</a:t>
            </a:r>
            <a:endParaRPr lang="en-US" altLang="ja-JP" dirty="0"/>
          </a:p>
          <a:p>
            <a:r>
              <a:rPr lang="ja-JP" altLang="en-US" dirty="0"/>
              <a:t>また、ネットの特性として、写真などの情報が簡単に複製（コピー）され、瞬時に拡散し、場所や人も特定されやすく、完全には削除できないのでトラブルが生じやすいと言えます。</a:t>
            </a:r>
          </a:p>
          <a:p>
            <a:r>
              <a:rPr lang="ja-JP" altLang="en-US" dirty="0"/>
              <a:t>こうしたネットの特性も踏まえて、きちんとリスクの見積りができるかが、重要な視点になります。</a:t>
            </a:r>
            <a:endParaRPr lang="en-US" altLang="ja-JP" dirty="0"/>
          </a:p>
          <a:p>
            <a:r>
              <a:rPr lang="ja-JP" altLang="en-US" dirty="0"/>
              <a:t>適切な情報モラルを身に着けるには、日常のモラルに加えて、ネットの特性を理解した上での適切な判断力、想像力が求められます。</a:t>
            </a:r>
            <a:endParaRPr lang="en-US" altLang="ja-JP" dirty="0"/>
          </a:p>
          <a:p>
            <a:endParaRPr lang="ja-JP" altLang="ja-JP" dirty="0"/>
          </a:p>
        </p:txBody>
      </p:sp>
      <p:sp>
        <p:nvSpPr>
          <p:cNvPr id="4" name="スライド番号プレースホルダー 3"/>
          <p:cNvSpPr>
            <a:spLocks noGrp="1"/>
          </p:cNvSpPr>
          <p:nvPr>
            <p:ph type="sldNum" sz="quarter" idx="12"/>
          </p:nvPr>
        </p:nvSpPr>
        <p:spPr/>
        <p:txBody>
          <a:bodyPr/>
          <a:lstStyle/>
          <a:p>
            <a:r>
              <a:rPr kumimoji="1" lang="en-US" altLang="ja-JP" dirty="0"/>
              <a:t>48</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b="1" u="sng" dirty="0">
                <a:solidFill>
                  <a:schemeClr val="accent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4284464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さて、そのような対策をとっていても、</a:t>
            </a:r>
            <a:r>
              <a:rPr lang="ja-JP" altLang="ja-JP" dirty="0"/>
              <a:t>ネットのトラブルに遭遇</a:t>
            </a:r>
            <a:r>
              <a:rPr lang="ja-JP" altLang="en-US" dirty="0"/>
              <a:t>した場合は</a:t>
            </a:r>
            <a:r>
              <a:rPr lang="ja-JP" altLang="ja-JP" dirty="0"/>
              <a:t>３つのステップで解決します。まず、ステップ１として、状況を確認、把握することです。例えば、「いつ頃発生したのか」「どこで起こったのか</a:t>
            </a:r>
            <a:r>
              <a:rPr lang="ja-JP" altLang="en-US" dirty="0"/>
              <a:t>、例えば</a:t>
            </a:r>
            <a:r>
              <a:rPr lang="ja-JP" altLang="ja-JP" dirty="0"/>
              <a:t>学校、塾、友達の家、街の中　</a:t>
            </a:r>
            <a:r>
              <a:rPr lang="ja-JP" altLang="en-US" dirty="0"/>
              <a:t>など</a:t>
            </a:r>
            <a:r>
              <a:rPr lang="ja-JP" altLang="ja-JP" dirty="0"/>
              <a:t>」「どのようなことがあったのか」「だれが関係しているのか」「きっかけや原因は何か」など、その時点でわかっていることや、今後調べなければならないことを把握</a:t>
            </a:r>
            <a:r>
              <a:rPr lang="ja-JP" altLang="en-US" dirty="0"/>
              <a:t>することです</a:t>
            </a:r>
            <a:r>
              <a:rPr lang="ja-JP" altLang="ja-JP" dirty="0"/>
              <a:t>。</a:t>
            </a:r>
          </a:p>
          <a:p>
            <a:endParaRPr lang="ja-JP" altLang="en-US" dirty="0"/>
          </a:p>
        </p:txBody>
      </p:sp>
      <p:sp>
        <p:nvSpPr>
          <p:cNvPr id="4" name="スライド番号プレースホルダー 3"/>
          <p:cNvSpPr>
            <a:spLocks noGrp="1"/>
          </p:cNvSpPr>
          <p:nvPr>
            <p:ph type="sldNum" sz="quarter" idx="12"/>
          </p:nvPr>
        </p:nvSpPr>
        <p:spPr/>
        <p:txBody>
          <a:bodyPr/>
          <a:lstStyle/>
          <a:p>
            <a:r>
              <a:rPr lang="en-US" altLang="ja-JP" dirty="0"/>
              <a:t>49</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b="1" u="sng" dirty="0">
                <a:solidFill>
                  <a:schemeClr val="accent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396522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次に、ステップ２として</a:t>
            </a:r>
            <a:r>
              <a:rPr lang="ja-JP" altLang="en-US" dirty="0"/>
              <a:t>、</a:t>
            </a:r>
            <a:r>
              <a:rPr lang="ja-JP" altLang="ja-JP" dirty="0"/>
              <a:t>記録を残すことです。ネット上の情報であれば、サイト名や</a:t>
            </a:r>
            <a:r>
              <a:rPr lang="ja-JP" altLang="en-US" dirty="0"/>
              <a:t>ホームページアドレス</a:t>
            </a:r>
            <a:r>
              <a:rPr lang="ja-JP" altLang="ja-JP" dirty="0"/>
              <a:t>、</a:t>
            </a:r>
            <a:r>
              <a:rPr lang="ja-JP" altLang="en-US" dirty="0"/>
              <a:t>また</a:t>
            </a:r>
            <a:r>
              <a:rPr lang="ja-JP" altLang="ja-JP" dirty="0"/>
              <a:t>メールや</a:t>
            </a:r>
            <a:r>
              <a:rPr lang="ja-JP" altLang="en-US" dirty="0"/>
              <a:t>ＳＮＳの</a:t>
            </a:r>
            <a:r>
              <a:rPr lang="ja-JP" altLang="ja-JP" dirty="0"/>
              <a:t>メッセージなどでは書き込みの内容、画像データ</a:t>
            </a:r>
            <a:r>
              <a:rPr lang="ja-JP" altLang="en-US" dirty="0"/>
              <a:t>など</a:t>
            </a:r>
            <a:r>
              <a:rPr lang="ja-JP" altLang="ja-JP" dirty="0"/>
              <a:t>を記録します。データの保存や印刷ができなければ、デジカメ</a:t>
            </a:r>
            <a:r>
              <a:rPr lang="ja-JP" altLang="en-US" dirty="0"/>
              <a:t>など</a:t>
            </a:r>
            <a:r>
              <a:rPr lang="ja-JP" altLang="ja-JP" dirty="0"/>
              <a:t>で撮影してもかまいません。また</a:t>
            </a:r>
            <a:r>
              <a:rPr lang="ja-JP" altLang="en-US" dirty="0"/>
              <a:t>、</a:t>
            </a:r>
            <a:r>
              <a:rPr lang="ja-JP" altLang="ja-JP" dirty="0"/>
              <a:t>友だちの証言や紙に書かれたアナログ情報なども大切ですので記録しましょう。ここでのポイントはなるべく細かく、正確に記録することです。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50</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b="1" u="sng" dirty="0">
                <a:solidFill>
                  <a:schemeClr val="accent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5735603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そしてステップ３として、</a:t>
            </a:r>
            <a:r>
              <a:rPr lang="ja-JP" altLang="en-US" dirty="0"/>
              <a:t>「周囲の信頼できる人へ連絡・相談する」</a:t>
            </a:r>
            <a:r>
              <a:rPr lang="ja-JP" altLang="ja-JP" dirty="0"/>
              <a:t>です。子どもたちの場合、一人で抱え込まないで、まず信頼できる大人の人に相談することが大事です。子どもの</a:t>
            </a:r>
            <a:r>
              <a:rPr lang="ja-JP" altLang="en-US" dirty="0"/>
              <a:t>相談</a:t>
            </a:r>
            <a:r>
              <a:rPr lang="ja-JP" altLang="ja-JP" dirty="0"/>
              <a:t>を受けて、トラブルの内容や種類に応じて、サイト運営者や管理者、警察や国、地方自治体の</a:t>
            </a:r>
            <a:r>
              <a:rPr lang="ja-JP" altLang="en-US" dirty="0"/>
              <a:t>相談</a:t>
            </a:r>
            <a:r>
              <a:rPr lang="ja-JP" altLang="ja-JP" dirty="0"/>
              <a:t>窓口などに連絡し、具体的な対処法を相談します。これらのステップを踏むにあたり、普段から子どもの態度や行動の変化を観察し、子どもの様子が少しでも変と感じたら親の方から声</a:t>
            </a:r>
            <a:r>
              <a:rPr lang="ja-JP" altLang="en-US" dirty="0"/>
              <a:t>が</a:t>
            </a:r>
            <a:r>
              <a:rPr lang="ja-JP" altLang="ja-JP" dirty="0"/>
              <a:t>けすることも早期対応として大切です。</a:t>
            </a:r>
          </a:p>
          <a:p>
            <a:endParaRPr kumimoji="1"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51</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b="1" u="sng" dirty="0">
                <a:solidFill>
                  <a:schemeClr val="accent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301563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人権侵害やいじめへの対応は保護者が自力で解決するには限界があります。そのようなときには一人で悩まずに学校や地域の関係者に相談するとよいでしょう。またスライドにあるような国や県の相談窓口へも相談されるとよいでしょう。相談窓口の情報はインターネットにもありますので、詳しくはネットで検索してみてください。</a:t>
            </a:r>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52</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b="1" u="sng" dirty="0">
                <a:solidFill>
                  <a:schemeClr val="accent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805762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経済被害の場合は、より正確で厳密な証拠が求められる場合があるので、まずはスライドにあるような消費者庁や県の相談窓口へも相談されるとよいでしょう。</a:t>
            </a:r>
          </a:p>
          <a:p>
            <a:endParaRPr kumimoji="1"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53</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b="1" u="sng" dirty="0">
                <a:solidFill>
                  <a:schemeClr val="accent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547291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犯罪やトラブルに遭遇した場合は、悩まずに一刻も早く学校や地域の関係者に相談するとともに、スライドにあるような警察の相談窓口に相談されるとよいでしょう。</a:t>
            </a:r>
          </a:p>
        </p:txBody>
      </p:sp>
      <p:sp>
        <p:nvSpPr>
          <p:cNvPr id="4" name="スライド番号プレースホルダー 3"/>
          <p:cNvSpPr>
            <a:spLocks noGrp="1"/>
          </p:cNvSpPr>
          <p:nvPr>
            <p:ph type="sldNum" sz="quarter" idx="12"/>
          </p:nvPr>
        </p:nvSpPr>
        <p:spPr/>
        <p:txBody>
          <a:bodyPr/>
          <a:lstStyle/>
          <a:p>
            <a:r>
              <a:rPr kumimoji="1" lang="en-US" altLang="ja-JP" dirty="0"/>
              <a:t>54</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b="1" u="sng" dirty="0">
                <a:solidFill>
                  <a:schemeClr val="accent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902807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それ以外の問題に遭遇した場合は、スライドにあるような総務省の相談窓口へも相談されるとよいでしょう。</a:t>
            </a:r>
          </a:p>
          <a:p>
            <a:r>
              <a:rPr lang="ja-JP" altLang="en-US" dirty="0"/>
              <a:t>ネットには多くの相談窓口があり、また、事例研究も数多く掲載されているので、正しい対処法をネットで教えてもらえる場合も少なくありません。ネットを敵視するのではなく、有効に活用しましょう。</a:t>
            </a:r>
          </a:p>
          <a:p>
            <a:endParaRPr kumimoji="1"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55</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b="1" u="sng" dirty="0">
                <a:solidFill>
                  <a:schemeClr val="accent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504256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normAutofit/>
          </a:bodyPr>
          <a:lstStyle/>
          <a:p>
            <a:r>
              <a:rPr lang="ja-JP" altLang="en-US" dirty="0"/>
              <a:t>さて、「</a:t>
            </a:r>
            <a:r>
              <a:rPr lang="en-US" altLang="ja-JP" dirty="0"/>
              <a:t>GIGA</a:t>
            </a:r>
            <a:r>
              <a:rPr lang="ja-JP" altLang="en-US" dirty="0"/>
              <a:t>スクール構想」により教育現場でも１人１台端末が整備される中、子ども達にとってインターネットはますます身近な存在となっています。青少年のケータイ・スマートフォンの所持率も年々高まっており、高校生においては約９９％がケータイ・スマートフォンを所持しているという結果が出ています。インターネットは効率的な情報収集や創造的な活動を可能にする便利さがある一方、その使い方には注意を必要とします。例えば、高校生の約５割が１日３時間以上スマートフォンを使い、インターネットで被害に遭ったり、いやな思いを経験する場合もあります。</a:t>
            </a:r>
          </a:p>
          <a:p>
            <a:r>
              <a:rPr lang="ja-JP" altLang="en-US" dirty="0"/>
              <a:t>情報化が急速に進展し、日常生活における営みを情報技術を通じて行うことが当たり前となってきている世の中において、子どもたちが情報技術を手段として適切かつ効果的に活用する能力を養うことができるよう、サポートしていくことが必要で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2</a:t>
            </a:r>
            <a:endParaRPr kumimoji="1" lang="ja-JP" altLang="en-US" dirty="0"/>
          </a:p>
        </p:txBody>
      </p:sp>
      <p:sp>
        <p:nvSpPr>
          <p:cNvPr id="9" name="正方形/長方形 8"/>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はじめに　</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a:spcBef>
                <a:spcPts val="300"/>
              </a:spcBef>
              <a:buFont typeface="+mj-lt"/>
              <a:buAutoNum type="arabicPeriod"/>
            </a:pPr>
            <a:r>
              <a:rPr lang="ja-JP" altLang="en-US" sz="1400" b="1" u="sng" dirty="0">
                <a:solidFill>
                  <a:schemeClr val="accent1"/>
                </a:solidFill>
                <a:latin typeface="+mn-ea"/>
              </a:rPr>
              <a:t>情報モラル教材制作の目的①</a:t>
            </a:r>
            <a:endParaRPr lang="en-US" altLang="ja-JP" sz="1400" b="1" u="sng" dirty="0">
              <a:solidFill>
                <a:schemeClr val="accent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情報モラル教材制作の目的②</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情報モラル教材の指導の流れ</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研修の内容</a:t>
            </a:r>
          </a:p>
        </p:txBody>
      </p:sp>
      <p:pic>
        <p:nvPicPr>
          <p:cNvPr id="2" name="図 1">
            <a:extLst>
              <a:ext uri="{FF2B5EF4-FFF2-40B4-BE49-F238E27FC236}">
                <a16:creationId xmlns:a16="http://schemas.microsoft.com/office/drawing/2014/main" id="{BCA0CDBC-6520-4286-BC05-696770111D23}"/>
              </a:ext>
            </a:extLst>
          </p:cNvPr>
          <p:cNvPicPr>
            <a:picLocks noChangeAspect="1"/>
          </p:cNvPicPr>
          <p:nvPr/>
        </p:nvPicPr>
        <p:blipFill>
          <a:blip r:embed="rId3"/>
          <a:stretch>
            <a:fillRect/>
          </a:stretch>
        </p:blipFill>
        <p:spPr>
          <a:xfrm>
            <a:off x="3789629" y="0"/>
            <a:ext cx="8400784" cy="4725441"/>
          </a:xfrm>
          <a:prstGeom prst="rect">
            <a:avLst/>
          </a:prstGeom>
        </p:spPr>
      </p:pic>
    </p:spTree>
    <p:extLst>
      <p:ext uri="{BB962C8B-B14F-4D97-AF65-F5344CB8AC3E}">
        <p14:creationId xmlns:p14="http://schemas.microsoft.com/office/powerpoint/2010/main" val="1928200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最後にまとめです。第２章に挙げたようにトラブル事例はたくさんありますが、トラブルの要因となる行動は何か？という視点で考え、トラブルの要因を</a:t>
            </a:r>
            <a:endParaRPr lang="en-US" altLang="ja-JP" dirty="0"/>
          </a:p>
          <a:p>
            <a:r>
              <a:rPr lang="ja-JP" altLang="en-US" dirty="0"/>
              <a:t>「不適切な情報を送る・発信する」、「不適切な情報を受け取る・見る」、「不適切な使い方・管理」の</a:t>
            </a:r>
            <a:r>
              <a:rPr lang="en-US" altLang="ja-JP" dirty="0"/>
              <a:t>3</a:t>
            </a:r>
            <a:r>
              <a:rPr lang="ja-JP" altLang="en-US" dirty="0" err="1"/>
              <a:t>つに</a:t>
            </a:r>
            <a:r>
              <a:rPr lang="ja-JP" altLang="en-US" dirty="0"/>
              <a:t>分類しました。</a:t>
            </a:r>
          </a:p>
          <a:p>
            <a:r>
              <a:rPr lang="ja-JP" altLang="en-US" dirty="0"/>
              <a:t>これらの３つの要因に対して、「設定の確認」、「家庭でのルール作り」、「コミュニケーションのトレーニング」という３つの対策についてお話しました。</a:t>
            </a:r>
          </a:p>
          <a:p>
            <a:r>
              <a:rPr lang="ja-JP" altLang="en-US" dirty="0"/>
              <a:t>また、被害にあったらすぐにステップ</a:t>
            </a:r>
            <a:r>
              <a:rPr lang="en-US" altLang="ja-JP" dirty="0"/>
              <a:t>1</a:t>
            </a:r>
            <a:r>
              <a:rPr lang="ja-JP" altLang="en-US" dirty="0"/>
              <a:t>として状況を確認し、ステップ</a:t>
            </a:r>
            <a:r>
              <a:rPr lang="en-US" altLang="ja-JP" dirty="0"/>
              <a:t>2</a:t>
            </a:r>
            <a:r>
              <a:rPr lang="ja-JP" altLang="en-US" dirty="0"/>
              <a:t>として記録を残す。ステップ</a:t>
            </a:r>
            <a:r>
              <a:rPr lang="en-US" altLang="ja-JP" dirty="0"/>
              <a:t>3</a:t>
            </a:r>
            <a:r>
              <a:rPr lang="ja-JP" altLang="en-US" dirty="0"/>
              <a:t>として相談窓口等へ連絡する。ということをお話しました。</a:t>
            </a:r>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56</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b="1" u="sng" dirty="0">
                <a:solidFill>
                  <a:schemeClr val="accent1"/>
                </a:solidFill>
                <a:latin typeface="+mn-ea"/>
              </a:rPr>
              <a:t>まとめ</a:t>
            </a:r>
          </a:p>
          <a:p>
            <a:pPr marL="265113" indent="-265113" fontAlgn="ctr">
              <a:buFont typeface="+mj-lt"/>
              <a:buAutoNum type="arabicPeriod"/>
            </a:pPr>
            <a:r>
              <a:rPr lang="ja-JP" altLang="en-US" sz="1200" dirty="0">
                <a:solidFill>
                  <a:schemeClr val="tx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536994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今回の研修において、便利なスマートフォンに潜む様々な危険やトラブルの元について知っていただけたと思います。その危険やトラブルは、知っていれば回避できるものばかりです。しかし行政や学校で実施される講習に参加されないため、そういった危険を知らない家庭もたくさんあります。そこで、皆様は地域で開催されるＰＴＡ総会や子ども会、町内会などでたくさんの保護者の方々に今回の内容を話してください。</a:t>
            </a:r>
            <a:r>
              <a:rPr lang="ja-JP" altLang="en-US" dirty="0"/>
              <a:t>それで</a:t>
            </a:r>
            <a:r>
              <a:rPr lang="ja-JP" altLang="ja-JP" dirty="0"/>
              <a:t>無用なトラブルに巻き込まれ</a:t>
            </a:r>
            <a:r>
              <a:rPr lang="ja-JP" altLang="en-US" dirty="0"/>
              <a:t>ず、デジタル社会においてインターネットをより良く活用できるようになる家庭も多いはずです。</a:t>
            </a:r>
            <a:endParaRPr lang="en-US" altLang="ja-JP" dirty="0"/>
          </a:p>
          <a:p>
            <a:r>
              <a:rPr lang="ja-JP" altLang="en-US" dirty="0"/>
              <a:t>この教材には、説明する時に文章もつけていますので、説明が苦手な方でも安心して説明できます。</a:t>
            </a:r>
            <a:endParaRPr lang="ja-JP"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57</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3</a:t>
            </a:r>
            <a:r>
              <a:rPr lang="ja-JP" altLang="en-US" sz="1700" dirty="0">
                <a:solidFill>
                  <a:schemeClr val="tx1"/>
                </a:solidFill>
                <a:latin typeface="HGPｺﾞｼｯｸE" pitchFamily="50" charset="-128"/>
                <a:ea typeface="HGPｺﾞｼｯｸE" pitchFamily="50" charset="-128"/>
              </a:rPr>
              <a:t>章　ネットトラブルの要因と対策</a:t>
            </a:r>
            <a:endParaRPr lang="en-US" altLang="ja-JP" sz="1200" dirty="0">
              <a:solidFill>
                <a:schemeClr val="tx1"/>
              </a:solidFill>
              <a:latin typeface="+mn-ea"/>
            </a:endParaRPr>
          </a:p>
          <a:p>
            <a:pPr marL="265113" indent="-265113" fontAlgn="ctr">
              <a:spcBef>
                <a:spcPts val="600"/>
              </a:spcBef>
              <a:buFont typeface="+mj-lt"/>
              <a:buAutoNum type="arabicPeriod"/>
            </a:pPr>
            <a:r>
              <a:rPr lang="ja-JP" altLang="en-US" sz="1200" dirty="0">
                <a:solidFill>
                  <a:schemeClr val="tx1"/>
                </a:solidFill>
                <a:latin typeface="+mn-ea"/>
              </a:rPr>
              <a:t>トラブルと要因、結果</a:t>
            </a:r>
          </a:p>
          <a:p>
            <a:pPr marL="265113" indent="-265113" fontAlgn="ctr">
              <a:buFont typeface="+mj-lt"/>
              <a:buAutoNum type="arabicPeriod"/>
            </a:pPr>
            <a:r>
              <a:rPr lang="ja-JP" altLang="en-US" sz="1200" dirty="0">
                <a:solidFill>
                  <a:schemeClr val="tx1"/>
                </a:solidFill>
                <a:latin typeface="+mn-ea"/>
              </a:rPr>
              <a:t>トラブルの整理</a:t>
            </a:r>
          </a:p>
          <a:p>
            <a:pPr marL="265113" indent="-265113" fontAlgn="ctr">
              <a:buFont typeface="+mj-lt"/>
              <a:buAutoNum type="arabicPeriod"/>
            </a:pPr>
            <a:r>
              <a:rPr lang="ja-JP" altLang="en-US" sz="1200" dirty="0">
                <a:solidFill>
                  <a:schemeClr val="tx1"/>
                </a:solidFill>
                <a:latin typeface="+mn-ea"/>
              </a:rPr>
              <a:t>トラブル要因の整理</a:t>
            </a:r>
          </a:p>
          <a:p>
            <a:pPr marL="265113" indent="-265113" fontAlgn="ctr">
              <a:buFont typeface="+mj-lt"/>
              <a:buAutoNum type="arabicPeriod"/>
            </a:pPr>
            <a:r>
              <a:rPr lang="ja-JP" altLang="en-US" sz="1200" dirty="0">
                <a:solidFill>
                  <a:schemeClr val="tx1"/>
                </a:solidFill>
                <a:latin typeface="+mn-ea"/>
              </a:rPr>
              <a:t>要因と対策</a:t>
            </a:r>
          </a:p>
          <a:p>
            <a:pPr marL="265113" indent="-265113" fontAlgn="ctr">
              <a:buFont typeface="+mj-lt"/>
              <a:buAutoNum type="arabicPeriod"/>
            </a:pPr>
            <a:r>
              <a:rPr lang="ja-JP" altLang="en-US" sz="1200" dirty="0">
                <a:solidFill>
                  <a:schemeClr val="tx1"/>
                </a:solidFill>
                <a:latin typeface="+mn-ea"/>
              </a:rPr>
              <a:t>フィルタリング①</a:t>
            </a:r>
          </a:p>
          <a:p>
            <a:pPr marL="265113" indent="-265113" fontAlgn="ctr">
              <a:buFont typeface="+mj-lt"/>
              <a:buAutoNum type="arabicPeriod"/>
            </a:pPr>
            <a:r>
              <a:rPr lang="ja-JP" altLang="en-US" sz="1200" dirty="0">
                <a:solidFill>
                  <a:schemeClr val="tx1"/>
                </a:solidFill>
                <a:latin typeface="+mn-ea"/>
              </a:rPr>
              <a:t>フィルタリング②</a:t>
            </a:r>
          </a:p>
          <a:p>
            <a:pPr marL="265113" indent="-265113" fontAlgn="ctr">
              <a:buFont typeface="+mj-lt"/>
              <a:buAutoNum type="arabicPeriod"/>
            </a:pPr>
            <a:r>
              <a:rPr lang="ja-JP" altLang="en-US" sz="1200" dirty="0">
                <a:solidFill>
                  <a:schemeClr val="tx1"/>
                </a:solidFill>
                <a:latin typeface="+mn-ea"/>
              </a:rPr>
              <a:t>フィルタリング③</a:t>
            </a:r>
          </a:p>
          <a:p>
            <a:pPr marL="265113" indent="-265113" fontAlgn="ctr">
              <a:buFont typeface="+mj-lt"/>
              <a:buAutoNum type="arabicPeriod"/>
            </a:pPr>
            <a:r>
              <a:rPr lang="ja-JP" altLang="en-US" sz="1200" dirty="0">
                <a:solidFill>
                  <a:schemeClr val="tx1"/>
                </a:solidFill>
                <a:latin typeface="+mn-ea"/>
              </a:rPr>
              <a:t>フィルタリングレベルの選択</a:t>
            </a:r>
          </a:p>
          <a:p>
            <a:pPr marL="265113" indent="-265113" fontAlgn="ctr">
              <a:buFont typeface="+mj-lt"/>
              <a:buAutoNum type="arabicPeriod"/>
            </a:pPr>
            <a:r>
              <a:rPr lang="ja-JP" altLang="en-US" sz="1200" dirty="0">
                <a:solidFill>
                  <a:schemeClr val="tx1"/>
                </a:solidFill>
                <a:latin typeface="+mn-ea"/>
              </a:rPr>
              <a:t>ペアレンタルコントロール機能</a:t>
            </a:r>
          </a:p>
          <a:p>
            <a:pPr marL="265113" indent="-265113" fontAlgn="ctr">
              <a:buFont typeface="+mj-lt"/>
              <a:buAutoNum type="arabicPeriod"/>
            </a:pPr>
            <a:r>
              <a:rPr lang="ja-JP" altLang="en-US" sz="1200" dirty="0">
                <a:solidFill>
                  <a:schemeClr val="tx1"/>
                </a:solidFill>
                <a:latin typeface="+mn-ea"/>
              </a:rPr>
              <a:t>家庭でのルールの工夫</a:t>
            </a:r>
          </a:p>
          <a:p>
            <a:pPr marL="265113" indent="-265113" fontAlgn="ctr">
              <a:buFont typeface="+mj-lt"/>
              <a:buAutoNum type="arabicPeriod"/>
            </a:pPr>
            <a:r>
              <a:rPr lang="ja-JP" altLang="en-US" sz="1200" dirty="0">
                <a:solidFill>
                  <a:schemeClr val="tx1"/>
                </a:solidFill>
                <a:latin typeface="+mn-ea"/>
              </a:rPr>
              <a:t>どう工夫したらルールが守れるか</a:t>
            </a:r>
          </a:p>
          <a:p>
            <a:pPr marL="265113" indent="-265113" fontAlgn="ctr">
              <a:buFont typeface="+mj-lt"/>
              <a:buAutoNum type="arabicPeriod"/>
            </a:pPr>
            <a:r>
              <a:rPr lang="ja-JP" altLang="en-US" sz="1200" dirty="0">
                <a:solidFill>
                  <a:schemeClr val="tx1"/>
                </a:solidFill>
                <a:latin typeface="+mn-ea"/>
              </a:rPr>
              <a:t>コミュニケーションのトレーニング</a:t>
            </a:r>
          </a:p>
          <a:p>
            <a:pPr marL="265113" indent="-265113" fontAlgn="ctr">
              <a:buFont typeface="+mj-lt"/>
              <a:buAutoNum type="arabicPeriod"/>
            </a:pPr>
            <a:r>
              <a:rPr lang="ja-JP" altLang="en-US" sz="1200" dirty="0">
                <a:solidFill>
                  <a:schemeClr val="tx1"/>
                </a:solidFill>
                <a:latin typeface="+mn-ea"/>
              </a:rPr>
              <a:t>ネットトラブルに遭遇したら①</a:t>
            </a:r>
          </a:p>
          <a:p>
            <a:pPr marL="265113" indent="-265113" fontAlgn="ctr">
              <a:buFont typeface="+mj-lt"/>
              <a:buAutoNum type="arabicPeriod"/>
            </a:pPr>
            <a:r>
              <a:rPr lang="ja-JP" altLang="en-US" sz="1200" dirty="0">
                <a:solidFill>
                  <a:schemeClr val="tx1"/>
                </a:solidFill>
                <a:latin typeface="+mn-ea"/>
              </a:rPr>
              <a:t>ネットトラブルに遭遇したら②</a:t>
            </a:r>
          </a:p>
          <a:p>
            <a:pPr marL="265113" indent="-265113" fontAlgn="ctr">
              <a:buFont typeface="+mj-lt"/>
              <a:buAutoNum type="arabicPeriod"/>
            </a:pPr>
            <a:r>
              <a:rPr lang="ja-JP" altLang="en-US" sz="1200" dirty="0">
                <a:solidFill>
                  <a:schemeClr val="tx1"/>
                </a:solidFill>
                <a:latin typeface="+mn-ea"/>
              </a:rPr>
              <a:t>ネットトラブルに遭遇したら③</a:t>
            </a:r>
          </a:p>
          <a:p>
            <a:pPr marL="265113" indent="-265113" fontAlgn="ctr">
              <a:buFont typeface="+mj-lt"/>
              <a:buAutoNum type="arabicPeriod"/>
            </a:pPr>
            <a:r>
              <a:rPr lang="ja-JP" altLang="en-US" sz="1200" dirty="0">
                <a:solidFill>
                  <a:schemeClr val="tx1"/>
                </a:solidFill>
                <a:latin typeface="+mn-ea"/>
              </a:rPr>
              <a:t>相談窓口①</a:t>
            </a:r>
          </a:p>
          <a:p>
            <a:pPr marL="265113" indent="-265113" fontAlgn="ctr">
              <a:buFont typeface="+mj-lt"/>
              <a:buAutoNum type="arabicPeriod"/>
            </a:pPr>
            <a:r>
              <a:rPr lang="ja-JP" altLang="en-US" sz="1200" dirty="0">
                <a:solidFill>
                  <a:schemeClr val="tx1"/>
                </a:solidFill>
                <a:latin typeface="+mn-ea"/>
              </a:rPr>
              <a:t>相談窓口②</a:t>
            </a:r>
          </a:p>
          <a:p>
            <a:pPr marL="265113" indent="-265113" fontAlgn="ctr">
              <a:buFont typeface="+mj-lt"/>
              <a:buAutoNum type="arabicPeriod"/>
            </a:pPr>
            <a:r>
              <a:rPr lang="ja-JP" altLang="en-US" sz="1200" dirty="0">
                <a:solidFill>
                  <a:schemeClr val="tx1"/>
                </a:solidFill>
                <a:latin typeface="+mn-ea"/>
              </a:rPr>
              <a:t>相談窓口③</a:t>
            </a:r>
          </a:p>
          <a:p>
            <a:pPr marL="265113" indent="-265113" fontAlgn="ctr">
              <a:buFont typeface="+mj-lt"/>
              <a:buAutoNum type="arabicPeriod"/>
            </a:pPr>
            <a:r>
              <a:rPr lang="ja-JP" altLang="en-US" sz="1200" dirty="0">
                <a:solidFill>
                  <a:schemeClr val="tx1"/>
                </a:solidFill>
                <a:latin typeface="+mn-ea"/>
              </a:rPr>
              <a:t>相談窓口④</a:t>
            </a:r>
          </a:p>
          <a:p>
            <a:pPr marL="265113" indent="-265113" fontAlgn="ctr">
              <a:buFont typeface="+mj-lt"/>
              <a:buAutoNum type="arabicPeriod"/>
            </a:pPr>
            <a:r>
              <a:rPr lang="ja-JP" altLang="en-US" sz="1200" dirty="0">
                <a:solidFill>
                  <a:schemeClr val="tx1"/>
                </a:solidFill>
                <a:latin typeface="+mn-ea"/>
              </a:rPr>
              <a:t>まとめ</a:t>
            </a:r>
          </a:p>
          <a:p>
            <a:pPr marL="265113" indent="-265113" fontAlgn="ctr">
              <a:buFont typeface="+mj-lt"/>
              <a:buAutoNum type="arabicPeriod"/>
            </a:pPr>
            <a:r>
              <a:rPr lang="ja-JP" altLang="en-US" sz="1200" b="1" u="sng" dirty="0">
                <a:solidFill>
                  <a:schemeClr val="accent1"/>
                </a:solidFill>
                <a:latin typeface="+mn-ea"/>
              </a:rPr>
              <a:t>研修を受講された皆様にお願いしたいこと</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852507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それではこれからワークショップを行います。ワークショップではみなさんが小グループに分かれて、話し合いを行い、発表していただきます。今回のワークショップではそれぞれのご家庭の状況や困っていることなどを交流し、続いて「我が家のルール」を作っていただきます。</a:t>
            </a:r>
          </a:p>
        </p:txBody>
      </p:sp>
      <p:sp>
        <p:nvSpPr>
          <p:cNvPr id="4" name="スライド番号プレースホルダー 3"/>
          <p:cNvSpPr>
            <a:spLocks noGrp="1"/>
          </p:cNvSpPr>
          <p:nvPr>
            <p:ph type="sldNum" sz="quarter" idx="12"/>
          </p:nvPr>
        </p:nvSpPr>
        <p:spPr/>
        <p:txBody>
          <a:bodyPr/>
          <a:lstStyle/>
          <a:p>
            <a:r>
              <a:rPr kumimoji="1" lang="en-US" altLang="ja-JP" dirty="0"/>
              <a:t> </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1</a:t>
            </a:r>
            <a:r>
              <a:rPr lang="ja-JP" altLang="ja-JP" sz="1400" dirty="0">
                <a:solidFill>
                  <a:schemeClr val="tx1"/>
                </a:solidFill>
                <a:latin typeface="+mn-ea"/>
              </a:rPr>
              <a:t>　アイスブレイク</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2</a:t>
            </a:r>
            <a:r>
              <a:rPr lang="ja-JP" altLang="ja-JP" sz="1400" dirty="0">
                <a:solidFill>
                  <a:schemeClr val="tx1"/>
                </a:solidFill>
                <a:latin typeface="+mn-ea"/>
              </a:rPr>
              <a:t>　正しい使い方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3</a:t>
            </a:r>
            <a:r>
              <a:rPr lang="ja-JP" altLang="ja-JP" sz="1400" dirty="0">
                <a:solidFill>
                  <a:schemeClr val="tx1"/>
                </a:solidFill>
                <a:latin typeface="+mn-ea"/>
              </a:rPr>
              <a:t>　安全な使い方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4</a:t>
            </a:r>
            <a:r>
              <a:rPr lang="ja-JP" altLang="ja-JP" sz="1400" dirty="0">
                <a:solidFill>
                  <a:schemeClr val="tx1"/>
                </a:solidFill>
                <a:latin typeface="+mn-ea"/>
              </a:rPr>
              <a:t>　ルールやマナー</a:t>
            </a:r>
          </a:p>
          <a:p>
            <a:pPr marL="265113" indent="-265113" fontAlgn="ctr">
              <a:spcBef>
                <a:spcPts val="300"/>
              </a:spcBef>
              <a:buFont typeface="+mj-lt"/>
              <a:buAutoNum type="arabicPeriod"/>
            </a:pPr>
            <a:r>
              <a:rPr lang="ja-JP" altLang="ja-JP" sz="1400" dirty="0">
                <a:solidFill>
                  <a:schemeClr val="tx1"/>
                </a:solidFill>
                <a:latin typeface="+mn-ea"/>
              </a:rPr>
              <a:t>ワークショップの発表</a:t>
            </a: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1</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2</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3</a:t>
            </a:r>
            <a:endParaRPr lang="ja-JP" altLang="ja-JP" sz="14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
        <p:nvSpPr>
          <p:cNvPr id="7" name="スライド番号プレースホルダー 3"/>
          <p:cNvSpPr txBox="1">
            <a:spLocks/>
          </p:cNvSpPr>
          <p:nvPr/>
        </p:nvSpPr>
        <p:spPr>
          <a:xfrm>
            <a:off x="11351789" y="6357822"/>
            <a:ext cx="756175" cy="365210"/>
          </a:xfrm>
          <a:prstGeom prst="rect">
            <a:avLst/>
          </a:prstGeom>
        </p:spPr>
        <p:txBody>
          <a:bodyPr vert="horz" lIns="0" tIns="0" rIns="0" bIns="0" rtlCol="0" anchor="b" anchorCtr="0"/>
          <a:lstStyle>
            <a:defPPr>
              <a:defRPr lang="ja-JP"/>
            </a:defPPr>
            <a:lvl1pPr marL="0" algn="ctr" defTabSz="1088502" rtl="0" eaLnBrk="1" latinLnBrk="0" hangingPunct="1">
              <a:defRPr kumimoji="1" sz="2400" b="1" kern="1200">
                <a:solidFill>
                  <a:schemeClr val="bg1"/>
                </a:solidFill>
                <a:latin typeface="HG丸ｺﾞｼｯｸM-PRO" pitchFamily="50" charset="-128"/>
                <a:ea typeface="HG丸ｺﾞｼｯｸM-PRO" pitchFamily="50" charset="-128"/>
                <a:cs typeface="+mn-cs"/>
              </a:defRPr>
            </a:lvl1pPr>
            <a:lvl2pPr marL="544251" algn="l" defTabSz="1088502" rtl="0" eaLnBrk="1" latinLnBrk="0" hangingPunct="1">
              <a:defRPr kumimoji="1" sz="2100" kern="1200">
                <a:solidFill>
                  <a:schemeClr val="tx1"/>
                </a:solidFill>
                <a:latin typeface="+mn-lt"/>
                <a:ea typeface="+mn-ea"/>
                <a:cs typeface="+mn-cs"/>
              </a:defRPr>
            </a:lvl2pPr>
            <a:lvl3pPr marL="1088502" algn="l" defTabSz="1088502" rtl="0" eaLnBrk="1" latinLnBrk="0" hangingPunct="1">
              <a:defRPr kumimoji="1" sz="2100" kern="1200">
                <a:solidFill>
                  <a:schemeClr val="tx1"/>
                </a:solidFill>
                <a:latin typeface="+mn-lt"/>
                <a:ea typeface="+mn-ea"/>
                <a:cs typeface="+mn-cs"/>
              </a:defRPr>
            </a:lvl3pPr>
            <a:lvl4pPr marL="1632753" algn="l" defTabSz="1088502" rtl="0" eaLnBrk="1" latinLnBrk="0" hangingPunct="1">
              <a:defRPr kumimoji="1" sz="2100" kern="1200">
                <a:solidFill>
                  <a:schemeClr val="tx1"/>
                </a:solidFill>
                <a:latin typeface="+mn-lt"/>
                <a:ea typeface="+mn-ea"/>
                <a:cs typeface="+mn-cs"/>
              </a:defRPr>
            </a:lvl4pPr>
            <a:lvl5pPr marL="2177004" algn="l" defTabSz="1088502" rtl="0" eaLnBrk="1" latinLnBrk="0" hangingPunct="1">
              <a:defRPr kumimoji="1" sz="2100" kern="1200">
                <a:solidFill>
                  <a:schemeClr val="tx1"/>
                </a:solidFill>
                <a:latin typeface="+mn-lt"/>
                <a:ea typeface="+mn-ea"/>
                <a:cs typeface="+mn-cs"/>
              </a:defRPr>
            </a:lvl5pPr>
            <a:lvl6pPr marL="2721254" algn="l" defTabSz="1088502" rtl="0" eaLnBrk="1" latinLnBrk="0" hangingPunct="1">
              <a:defRPr kumimoji="1" sz="2100" kern="1200">
                <a:solidFill>
                  <a:schemeClr val="tx1"/>
                </a:solidFill>
                <a:latin typeface="+mn-lt"/>
                <a:ea typeface="+mn-ea"/>
                <a:cs typeface="+mn-cs"/>
              </a:defRPr>
            </a:lvl6pPr>
            <a:lvl7pPr marL="3265505" algn="l" defTabSz="1088502" rtl="0" eaLnBrk="1" latinLnBrk="0" hangingPunct="1">
              <a:defRPr kumimoji="1" sz="2100" kern="1200">
                <a:solidFill>
                  <a:schemeClr val="tx1"/>
                </a:solidFill>
                <a:latin typeface="+mn-lt"/>
                <a:ea typeface="+mn-ea"/>
                <a:cs typeface="+mn-cs"/>
              </a:defRPr>
            </a:lvl7pPr>
            <a:lvl8pPr marL="3809756" algn="l" defTabSz="1088502" rtl="0" eaLnBrk="1" latinLnBrk="0" hangingPunct="1">
              <a:defRPr kumimoji="1" sz="2100" kern="1200">
                <a:solidFill>
                  <a:schemeClr val="tx1"/>
                </a:solidFill>
                <a:latin typeface="+mn-lt"/>
                <a:ea typeface="+mn-ea"/>
                <a:cs typeface="+mn-cs"/>
              </a:defRPr>
            </a:lvl8pPr>
            <a:lvl9pPr marL="4354007" algn="l" defTabSz="1088502" rtl="0" eaLnBrk="1" latinLnBrk="0" hangingPunct="1">
              <a:defRPr kumimoji="1" sz="2100" kern="1200">
                <a:solidFill>
                  <a:schemeClr val="tx1"/>
                </a:solidFill>
                <a:latin typeface="+mn-lt"/>
                <a:ea typeface="+mn-ea"/>
                <a:cs typeface="+mn-cs"/>
              </a:defRPr>
            </a:lvl9pPr>
          </a:lstStyle>
          <a:p>
            <a:r>
              <a:rPr lang="en-US" altLang="ja-JP" dirty="0"/>
              <a:t>58</a:t>
            </a:r>
            <a:endParaRPr lang="ja-JP" altLang="en-US" dirty="0"/>
          </a:p>
        </p:txBody>
      </p:sp>
    </p:spTree>
    <p:extLst>
      <p:ext uri="{BB962C8B-B14F-4D97-AF65-F5344CB8AC3E}">
        <p14:creationId xmlns:p14="http://schemas.microsoft.com/office/powerpoint/2010/main" val="335539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それでは、ワークショップの進め方を説明します。</a:t>
            </a:r>
          </a:p>
          <a:p>
            <a:r>
              <a:rPr lang="ja-JP" altLang="en-US" dirty="0"/>
              <a:t>まず、お集まりの皆さんで４人グループを作ってください。人数の都合によっては５人になってもかまいません。グループができましたら司会役を決めてください。司会役を中心に、緊張をほぐすためそれぞれのご家庭のお子さんの状況やケータイ・スマホの持たせ方、困っていることや不安に思っていることなどを話し合ってください。この話し合いの時間は〇時〇分までとします。</a:t>
            </a:r>
          </a:p>
          <a:p>
            <a:r>
              <a:rPr lang="ja-JP" altLang="en-US" dirty="0"/>
              <a:t>それでは、始めてください。</a:t>
            </a:r>
          </a:p>
        </p:txBody>
      </p:sp>
      <p:sp>
        <p:nvSpPr>
          <p:cNvPr id="4" name="スライド番号プレースホルダー 3"/>
          <p:cNvSpPr>
            <a:spLocks noGrp="1"/>
          </p:cNvSpPr>
          <p:nvPr>
            <p:ph type="sldNum" sz="quarter" idx="12"/>
          </p:nvPr>
        </p:nvSpPr>
        <p:spPr/>
        <p:txBody>
          <a:bodyPr/>
          <a:lstStyle/>
          <a:p>
            <a:r>
              <a:rPr lang="en-US" altLang="ja-JP" dirty="0"/>
              <a:t>59</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b="1" u="sng" dirty="0">
                <a:solidFill>
                  <a:schemeClr val="accent1"/>
                </a:solidFill>
                <a:latin typeface="+mn-ea"/>
              </a:rPr>
              <a:t>ワークショップの進め方</a:t>
            </a:r>
            <a:r>
              <a:rPr lang="en-US" altLang="ja-JP" sz="1400" b="1" u="sng" dirty="0">
                <a:solidFill>
                  <a:schemeClr val="accent1"/>
                </a:solidFill>
                <a:latin typeface="+mn-ea"/>
              </a:rPr>
              <a:t>1</a:t>
            </a:r>
            <a:r>
              <a:rPr lang="ja-JP" altLang="ja-JP" sz="1400" b="1" u="sng" dirty="0">
                <a:solidFill>
                  <a:schemeClr val="accent1"/>
                </a:solidFill>
                <a:latin typeface="+mn-ea"/>
              </a:rPr>
              <a:t>　アイスブレイク</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2</a:t>
            </a:r>
            <a:r>
              <a:rPr lang="ja-JP" altLang="ja-JP" sz="1400" dirty="0">
                <a:solidFill>
                  <a:schemeClr val="tx1"/>
                </a:solidFill>
                <a:latin typeface="+mn-ea"/>
              </a:rPr>
              <a:t>　正しい使い方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3</a:t>
            </a:r>
            <a:r>
              <a:rPr lang="ja-JP" altLang="ja-JP" sz="1400" dirty="0">
                <a:solidFill>
                  <a:schemeClr val="tx1"/>
                </a:solidFill>
                <a:latin typeface="+mn-ea"/>
              </a:rPr>
              <a:t>　安全な使い方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4</a:t>
            </a:r>
            <a:r>
              <a:rPr lang="ja-JP" altLang="ja-JP" sz="1400" dirty="0">
                <a:solidFill>
                  <a:schemeClr val="tx1"/>
                </a:solidFill>
                <a:latin typeface="+mn-ea"/>
              </a:rPr>
              <a:t>　ルールやマナー</a:t>
            </a:r>
          </a:p>
          <a:p>
            <a:pPr marL="265113" indent="-265113" fontAlgn="ctr">
              <a:spcBef>
                <a:spcPts val="300"/>
              </a:spcBef>
              <a:buFont typeface="+mj-lt"/>
              <a:buAutoNum type="arabicPeriod"/>
            </a:pPr>
            <a:r>
              <a:rPr lang="ja-JP" altLang="ja-JP" sz="1400" dirty="0">
                <a:solidFill>
                  <a:schemeClr val="tx1"/>
                </a:solidFill>
                <a:latin typeface="+mn-ea"/>
              </a:rPr>
              <a:t>ワークショップの発表</a:t>
            </a: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1</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2</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3</a:t>
            </a:r>
            <a:endParaRPr lang="ja-JP" altLang="ja-JP" sz="1400" dirty="0">
              <a:solidFill>
                <a:schemeClr val="tx1"/>
              </a:solidFill>
              <a:latin typeface="+mn-ea"/>
            </a:endParaRPr>
          </a:p>
        </p:txBody>
      </p:sp>
      <p:pic>
        <p:nvPicPr>
          <p:cNvPr id="6" name="コンテンツ プレースホルダー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514605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時間になりました。話し合いを終了します。・・・・みなさん、話し合いは活発にできましたでしょうか。</a:t>
            </a:r>
          </a:p>
          <a:p>
            <a:r>
              <a:rPr lang="ja-JP" altLang="en-US" dirty="0"/>
              <a:t>それでは、グループの皆さんが仲良くなれましたので、次の活動を行います。</a:t>
            </a:r>
          </a:p>
          <a:p>
            <a:r>
              <a:rPr lang="ja-JP" altLang="en-US" dirty="0"/>
              <a:t>今度は４人グループの中で、お父さん、お母さん、子どもの役を決めてください。子どもは２人もしくは３人になります。すでにみなさんに配布してあるワークシート①を見ながら、「我が家のルール」を話し合って作っていきます。まず「正しい使い方」について話し合います。話し合いで決まったルールは、ワークシート①の余白に書き込んでください。</a:t>
            </a:r>
          </a:p>
        </p:txBody>
      </p:sp>
      <p:sp>
        <p:nvSpPr>
          <p:cNvPr id="4" name="スライド番号プレースホルダー 3"/>
          <p:cNvSpPr>
            <a:spLocks noGrp="1"/>
          </p:cNvSpPr>
          <p:nvPr>
            <p:ph type="sldNum" sz="quarter" idx="12"/>
          </p:nvPr>
        </p:nvSpPr>
        <p:spPr/>
        <p:txBody>
          <a:bodyPr/>
          <a:lstStyle/>
          <a:p>
            <a:r>
              <a:rPr kumimoji="1" lang="en-US" altLang="ja-JP" dirty="0"/>
              <a:t>60</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1</a:t>
            </a:r>
            <a:r>
              <a:rPr lang="ja-JP" altLang="ja-JP" sz="1400" dirty="0">
                <a:solidFill>
                  <a:schemeClr val="tx1"/>
                </a:solidFill>
                <a:latin typeface="+mn-ea"/>
              </a:rPr>
              <a:t>　アイスブレイク</a:t>
            </a:r>
          </a:p>
          <a:p>
            <a:pPr marL="265113" indent="-265113" fontAlgn="ctr">
              <a:spcBef>
                <a:spcPts val="300"/>
              </a:spcBef>
              <a:buFont typeface="+mj-lt"/>
              <a:buAutoNum type="arabicPeriod"/>
            </a:pPr>
            <a:r>
              <a:rPr lang="ja-JP" altLang="ja-JP" sz="1400" b="1" u="sng" dirty="0">
                <a:solidFill>
                  <a:schemeClr val="accent1"/>
                </a:solidFill>
                <a:latin typeface="+mn-ea"/>
              </a:rPr>
              <a:t>ワークショップの進め方</a:t>
            </a:r>
            <a:r>
              <a:rPr lang="en-US" altLang="ja-JP" sz="1400" b="1" u="sng" dirty="0">
                <a:solidFill>
                  <a:schemeClr val="accent1"/>
                </a:solidFill>
                <a:latin typeface="+mn-ea"/>
              </a:rPr>
              <a:t>2</a:t>
            </a:r>
            <a:r>
              <a:rPr lang="ja-JP" altLang="ja-JP" sz="1400" b="1" u="sng" dirty="0">
                <a:solidFill>
                  <a:schemeClr val="accent1"/>
                </a:solidFill>
                <a:latin typeface="+mn-ea"/>
              </a:rPr>
              <a:t>　正しい使い方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3</a:t>
            </a:r>
            <a:r>
              <a:rPr lang="ja-JP" altLang="ja-JP" sz="1400" dirty="0">
                <a:solidFill>
                  <a:schemeClr val="tx1"/>
                </a:solidFill>
                <a:latin typeface="+mn-ea"/>
              </a:rPr>
              <a:t>　安全な使い方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4</a:t>
            </a:r>
            <a:r>
              <a:rPr lang="ja-JP" altLang="ja-JP" sz="1400" dirty="0">
                <a:solidFill>
                  <a:schemeClr val="tx1"/>
                </a:solidFill>
                <a:latin typeface="+mn-ea"/>
              </a:rPr>
              <a:t>　ルールやマナー</a:t>
            </a:r>
          </a:p>
          <a:p>
            <a:pPr marL="265113" indent="-265113" fontAlgn="ctr">
              <a:spcBef>
                <a:spcPts val="300"/>
              </a:spcBef>
              <a:buFont typeface="+mj-lt"/>
              <a:buAutoNum type="arabicPeriod"/>
            </a:pPr>
            <a:r>
              <a:rPr lang="ja-JP" altLang="ja-JP" sz="1400" dirty="0">
                <a:solidFill>
                  <a:schemeClr val="tx1"/>
                </a:solidFill>
                <a:latin typeface="+mn-ea"/>
              </a:rPr>
              <a:t>ワークショップの発表</a:t>
            </a: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1</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2</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3</a:t>
            </a:r>
            <a:endParaRPr lang="ja-JP" altLang="ja-JP" sz="14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761862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「正しい使い方」がだいたいまとまったら続いて「安全な使い方」について話し合います。</a:t>
            </a:r>
          </a:p>
          <a:p>
            <a:r>
              <a:rPr lang="ja-JP" altLang="ja-JP" dirty="0"/>
              <a:t>ルールが決まりましたら、余白に書き込んでいってください。</a:t>
            </a:r>
          </a:p>
        </p:txBody>
      </p:sp>
      <p:sp>
        <p:nvSpPr>
          <p:cNvPr id="4" name="スライド番号プレースホルダー 3"/>
          <p:cNvSpPr>
            <a:spLocks noGrp="1"/>
          </p:cNvSpPr>
          <p:nvPr>
            <p:ph type="sldNum" sz="quarter" idx="12"/>
          </p:nvPr>
        </p:nvSpPr>
        <p:spPr/>
        <p:txBody>
          <a:bodyPr/>
          <a:lstStyle/>
          <a:p>
            <a:r>
              <a:rPr kumimoji="1" lang="en-US" altLang="ja-JP" dirty="0"/>
              <a:t>61</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1</a:t>
            </a:r>
            <a:r>
              <a:rPr lang="ja-JP" altLang="ja-JP" sz="1400" dirty="0">
                <a:solidFill>
                  <a:schemeClr val="tx1"/>
                </a:solidFill>
                <a:latin typeface="+mn-ea"/>
              </a:rPr>
              <a:t>　アイスブレイク</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2</a:t>
            </a:r>
            <a:r>
              <a:rPr lang="ja-JP" altLang="ja-JP" sz="1400" dirty="0">
                <a:solidFill>
                  <a:schemeClr val="tx1"/>
                </a:solidFill>
                <a:latin typeface="+mn-ea"/>
              </a:rPr>
              <a:t>　正しい使い方</a:t>
            </a:r>
          </a:p>
          <a:p>
            <a:pPr marL="265113" indent="-265113" fontAlgn="ctr">
              <a:spcBef>
                <a:spcPts val="300"/>
              </a:spcBef>
              <a:buFont typeface="+mj-lt"/>
              <a:buAutoNum type="arabicPeriod"/>
            </a:pPr>
            <a:r>
              <a:rPr lang="ja-JP" altLang="ja-JP" sz="1400" b="1" u="sng" dirty="0">
                <a:solidFill>
                  <a:schemeClr val="accent1"/>
                </a:solidFill>
                <a:latin typeface="+mn-ea"/>
              </a:rPr>
              <a:t>ワークショップの進め方</a:t>
            </a:r>
            <a:r>
              <a:rPr lang="en-US" altLang="ja-JP" sz="1400" b="1" u="sng" dirty="0">
                <a:solidFill>
                  <a:schemeClr val="accent1"/>
                </a:solidFill>
                <a:latin typeface="+mn-ea"/>
              </a:rPr>
              <a:t>3</a:t>
            </a:r>
            <a:r>
              <a:rPr lang="ja-JP" altLang="ja-JP" sz="1400" b="1" u="sng" dirty="0">
                <a:solidFill>
                  <a:schemeClr val="accent1"/>
                </a:solidFill>
                <a:latin typeface="+mn-ea"/>
              </a:rPr>
              <a:t>　安全な使い方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4</a:t>
            </a:r>
            <a:r>
              <a:rPr lang="ja-JP" altLang="ja-JP" sz="1400" dirty="0">
                <a:solidFill>
                  <a:schemeClr val="tx1"/>
                </a:solidFill>
                <a:latin typeface="+mn-ea"/>
              </a:rPr>
              <a:t>　ルールやマナー</a:t>
            </a:r>
          </a:p>
          <a:p>
            <a:pPr marL="265113" indent="-265113" fontAlgn="ctr">
              <a:spcBef>
                <a:spcPts val="300"/>
              </a:spcBef>
              <a:buFont typeface="+mj-lt"/>
              <a:buAutoNum type="arabicPeriod"/>
            </a:pPr>
            <a:r>
              <a:rPr lang="ja-JP" altLang="ja-JP" sz="1400" dirty="0">
                <a:solidFill>
                  <a:schemeClr val="tx1"/>
                </a:solidFill>
                <a:latin typeface="+mn-ea"/>
              </a:rPr>
              <a:t>ワークショップの発表</a:t>
            </a: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1</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2</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3</a:t>
            </a:r>
            <a:endParaRPr lang="ja-JP" altLang="ja-JP" sz="1400" dirty="0">
              <a:solidFill>
                <a:schemeClr val="tx1"/>
              </a:solidFill>
              <a:latin typeface="+mn-ea"/>
            </a:endParaRPr>
          </a:p>
        </p:txBody>
      </p:sp>
      <p:pic>
        <p:nvPicPr>
          <p:cNvPr id="6" name="コンテンツ プレースホルダー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192425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最後に「ルールやマナー」について話し合います。時間があるようでしたら、全体を見て足りないルールを補ってください。</a:t>
            </a:r>
          </a:p>
          <a:p>
            <a:r>
              <a:rPr lang="ja-JP" altLang="en-US" dirty="0"/>
              <a:t>このように３種類のテーマごとに話し合って、「我が家のルール」を決めていただきます。話し合いの時間は全体で〇分程度を予定しています。今、〇時〇分ですので、〇時〇分まで「我が家のルール」を話し合ってください。完成させなくても結構です。話し合って決めていくプロセスが大切です。そして最後に、「我が家のルール」を発表してもらいます。</a:t>
            </a:r>
          </a:p>
          <a:p>
            <a:r>
              <a:rPr lang="ja-JP" altLang="en-US" dirty="0"/>
              <a:t>それでは、話し合い活動を始めてください。</a:t>
            </a:r>
          </a:p>
        </p:txBody>
      </p:sp>
      <p:sp>
        <p:nvSpPr>
          <p:cNvPr id="4" name="スライド番号プレースホルダー 3"/>
          <p:cNvSpPr>
            <a:spLocks noGrp="1"/>
          </p:cNvSpPr>
          <p:nvPr>
            <p:ph type="sldNum" sz="quarter" idx="12"/>
          </p:nvPr>
        </p:nvSpPr>
        <p:spPr/>
        <p:txBody>
          <a:bodyPr/>
          <a:lstStyle/>
          <a:p>
            <a:r>
              <a:rPr kumimoji="1" lang="en-US" altLang="ja-JP" dirty="0"/>
              <a:t>62</a:t>
            </a:r>
            <a:endParaRPr kumimoji="1" lang="ja-JP" altLang="en-US" dirty="0"/>
          </a:p>
        </p:txBody>
      </p:sp>
      <p:sp>
        <p:nvSpPr>
          <p:cNvPr id="8" name="正方形/長方形 7"/>
          <p:cNvSpPr/>
          <p:nvPr/>
        </p:nvSpPr>
        <p:spPr>
          <a:xfrm>
            <a:off x="0" y="0"/>
            <a:ext cx="393496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1</a:t>
            </a:r>
            <a:r>
              <a:rPr lang="ja-JP" altLang="ja-JP" sz="1400" dirty="0">
                <a:solidFill>
                  <a:schemeClr val="tx1"/>
                </a:solidFill>
                <a:latin typeface="+mn-ea"/>
              </a:rPr>
              <a:t>　アイスブレイク</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2</a:t>
            </a:r>
            <a:r>
              <a:rPr lang="ja-JP" altLang="ja-JP" sz="1400" dirty="0">
                <a:solidFill>
                  <a:schemeClr val="tx1"/>
                </a:solidFill>
                <a:latin typeface="+mn-ea"/>
              </a:rPr>
              <a:t>　正しい使い方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3</a:t>
            </a:r>
            <a:r>
              <a:rPr lang="ja-JP" altLang="ja-JP" sz="1400" dirty="0">
                <a:solidFill>
                  <a:schemeClr val="tx1"/>
                </a:solidFill>
                <a:latin typeface="+mn-ea"/>
              </a:rPr>
              <a:t>　安全な使い方</a:t>
            </a:r>
          </a:p>
          <a:p>
            <a:pPr marL="265113" indent="-265113" fontAlgn="ctr">
              <a:spcBef>
                <a:spcPts val="300"/>
              </a:spcBef>
              <a:buFont typeface="+mj-lt"/>
              <a:buAutoNum type="arabicPeriod"/>
            </a:pPr>
            <a:r>
              <a:rPr lang="ja-JP" altLang="ja-JP" sz="1400" b="1" u="sng" dirty="0">
                <a:solidFill>
                  <a:schemeClr val="accent1"/>
                </a:solidFill>
                <a:latin typeface="+mn-ea"/>
              </a:rPr>
              <a:t>ワークショップの進め方</a:t>
            </a:r>
            <a:r>
              <a:rPr lang="en-US" altLang="ja-JP" sz="1400" b="1" u="sng" dirty="0">
                <a:solidFill>
                  <a:schemeClr val="accent1"/>
                </a:solidFill>
                <a:latin typeface="+mn-ea"/>
              </a:rPr>
              <a:t>4</a:t>
            </a:r>
            <a:r>
              <a:rPr lang="ja-JP" altLang="ja-JP" sz="1400" b="1" u="sng" dirty="0">
                <a:solidFill>
                  <a:schemeClr val="accent1"/>
                </a:solidFill>
                <a:latin typeface="+mn-ea"/>
              </a:rPr>
              <a:t>　ルールやマナー</a:t>
            </a:r>
          </a:p>
          <a:p>
            <a:pPr marL="265113" indent="-265113" fontAlgn="ctr">
              <a:spcBef>
                <a:spcPts val="300"/>
              </a:spcBef>
              <a:buFont typeface="+mj-lt"/>
              <a:buAutoNum type="arabicPeriod"/>
            </a:pPr>
            <a:r>
              <a:rPr lang="ja-JP" altLang="ja-JP" sz="1400" dirty="0">
                <a:solidFill>
                  <a:schemeClr val="tx1"/>
                </a:solidFill>
                <a:latin typeface="+mn-ea"/>
              </a:rPr>
              <a:t>ワークショップの発表</a:t>
            </a: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1</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2</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3</a:t>
            </a:r>
            <a:endParaRPr lang="ja-JP" altLang="ja-JP" sz="1400" dirty="0">
              <a:solidFill>
                <a:schemeClr val="tx1"/>
              </a:solidFill>
              <a:latin typeface="+mn-ea"/>
            </a:endParaRPr>
          </a:p>
          <a:p>
            <a:pPr marL="265113" indent="-265113" fontAlgn="ctr">
              <a:spcBef>
                <a:spcPts val="300"/>
              </a:spcBef>
              <a:buFont typeface="+mj-lt"/>
              <a:buAutoNum type="arabicPeriod"/>
            </a:pPr>
            <a:endParaRPr lang="ja-JP" altLang="ja-JP" sz="14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6636801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時間になりましたので、それぞれのグループごとに発表していただきます。</a:t>
            </a:r>
          </a:p>
          <a:p>
            <a:r>
              <a:rPr lang="ja-JP" altLang="en-US" dirty="0"/>
              <a:t>まず</a:t>
            </a:r>
            <a:r>
              <a:rPr lang="ja-JP" altLang="en-US" dirty="0" err="1"/>
              <a:t>〇</a:t>
            </a:r>
            <a:r>
              <a:rPr lang="ja-JP" altLang="en-US" dirty="0"/>
              <a:t>グループの方からお願いします。（時間が無ければ、一部のグループだけでも可。発表してもらった「我が家のルール」について司会者が共感的なコメントをつける）</a:t>
            </a:r>
          </a:p>
          <a:p>
            <a:r>
              <a:rPr lang="ja-JP" altLang="en-US" dirty="0"/>
              <a:t>みなさん、それぞれ知恵を絞ってすばらしいルールを考えてくださいました。いずれも貴重なルールだと思います。</a:t>
            </a:r>
          </a:p>
          <a:p>
            <a:r>
              <a:rPr lang="ja-JP" altLang="en-US" dirty="0"/>
              <a:t>他の研修で出されたルールを</a:t>
            </a:r>
            <a:r>
              <a:rPr lang="en-US" altLang="ja-JP" dirty="0"/>
              <a:t>1</a:t>
            </a:r>
            <a:r>
              <a:rPr lang="ja-JP" altLang="en-US" dirty="0"/>
              <a:t>枚にまとめた「ワークシート②」をただいまからお配りします。皆さまのルール作りの参考にしていただければと考えています。</a:t>
            </a:r>
          </a:p>
        </p:txBody>
      </p:sp>
      <p:sp>
        <p:nvSpPr>
          <p:cNvPr id="4" name="スライド番号プレースホルダー 3"/>
          <p:cNvSpPr>
            <a:spLocks noGrp="1"/>
          </p:cNvSpPr>
          <p:nvPr>
            <p:ph type="sldNum" sz="quarter" idx="12"/>
          </p:nvPr>
        </p:nvSpPr>
        <p:spPr/>
        <p:txBody>
          <a:bodyPr/>
          <a:lstStyle/>
          <a:p>
            <a:r>
              <a:rPr kumimoji="1" lang="en-US" altLang="ja-JP" dirty="0"/>
              <a:t>63</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1</a:t>
            </a:r>
            <a:r>
              <a:rPr lang="ja-JP" altLang="ja-JP" sz="1400" dirty="0">
                <a:solidFill>
                  <a:schemeClr val="tx1"/>
                </a:solidFill>
                <a:latin typeface="+mn-ea"/>
              </a:rPr>
              <a:t>　アイスブレイク</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2</a:t>
            </a:r>
            <a:r>
              <a:rPr lang="ja-JP" altLang="ja-JP" sz="1400" dirty="0">
                <a:solidFill>
                  <a:schemeClr val="tx1"/>
                </a:solidFill>
                <a:latin typeface="+mn-ea"/>
              </a:rPr>
              <a:t>　正しい使い方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3</a:t>
            </a:r>
            <a:r>
              <a:rPr lang="ja-JP" altLang="ja-JP" sz="1400" dirty="0">
                <a:solidFill>
                  <a:schemeClr val="tx1"/>
                </a:solidFill>
                <a:latin typeface="+mn-ea"/>
              </a:rPr>
              <a:t>　安全な使い方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4</a:t>
            </a:r>
            <a:r>
              <a:rPr lang="ja-JP" altLang="ja-JP" sz="1400" dirty="0">
                <a:solidFill>
                  <a:schemeClr val="tx1"/>
                </a:solidFill>
                <a:latin typeface="+mn-ea"/>
              </a:rPr>
              <a:t>　ルールやマナー</a:t>
            </a:r>
          </a:p>
          <a:p>
            <a:pPr marL="265113" indent="-265113" fontAlgn="ctr">
              <a:spcBef>
                <a:spcPts val="300"/>
              </a:spcBef>
              <a:buFont typeface="+mj-lt"/>
              <a:buAutoNum type="arabicPeriod"/>
            </a:pPr>
            <a:r>
              <a:rPr lang="ja-JP" altLang="ja-JP" sz="1400" b="1" u="sng" dirty="0">
                <a:solidFill>
                  <a:schemeClr val="accent1"/>
                </a:solidFill>
                <a:latin typeface="+mn-ea"/>
              </a:rPr>
              <a:t>ワークショップの発表</a:t>
            </a: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1</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2</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3</a:t>
            </a:r>
            <a:endParaRPr lang="ja-JP" altLang="ja-JP" sz="1400" dirty="0">
              <a:solidFill>
                <a:schemeClr val="tx1"/>
              </a:solidFill>
              <a:latin typeface="+mn-ea"/>
            </a:endParaRPr>
          </a:p>
          <a:p>
            <a:pPr marL="265113" indent="-265113" fontAlgn="ctr">
              <a:spcBef>
                <a:spcPts val="300"/>
              </a:spcBef>
              <a:buFont typeface="+mj-lt"/>
              <a:buAutoNum type="arabicPeriod"/>
            </a:pPr>
            <a:endParaRPr lang="ja-JP" altLang="ja-JP" sz="1400" dirty="0">
              <a:solidFill>
                <a:schemeClr val="tx1"/>
              </a:solidFill>
              <a:latin typeface="+mn-ea"/>
            </a:endParaRPr>
          </a:p>
        </p:txBody>
      </p:sp>
      <p:pic>
        <p:nvPicPr>
          <p:cNvPr id="6" name="コンテンツ プレースホルダー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406000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正しい使い方」では、ネットワークの利用者としてよりよいネット社会を築くために心がけるべきことをまとめています。インターネットは誰もが情報を発信できるツールです。しかし気をつけないと差別やいじめの道具になってしまうかも知れません。情報を受け取る人の立場に立って相手を思いやる気持ちを持ち、間違いやデマなどを発信せず自分の情報発信には責任を持つことが大切です。</a:t>
            </a:r>
          </a:p>
        </p:txBody>
      </p:sp>
      <p:sp>
        <p:nvSpPr>
          <p:cNvPr id="4" name="スライド番号プレースホルダー 3"/>
          <p:cNvSpPr>
            <a:spLocks noGrp="1"/>
          </p:cNvSpPr>
          <p:nvPr>
            <p:ph type="sldNum" sz="quarter" idx="12"/>
          </p:nvPr>
        </p:nvSpPr>
        <p:spPr/>
        <p:txBody>
          <a:bodyPr/>
          <a:lstStyle/>
          <a:p>
            <a:r>
              <a:rPr kumimoji="1" lang="en-US" altLang="ja-JP" dirty="0"/>
              <a:t>64</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1</a:t>
            </a:r>
            <a:r>
              <a:rPr lang="ja-JP" altLang="ja-JP" sz="1400" dirty="0">
                <a:solidFill>
                  <a:schemeClr val="tx1"/>
                </a:solidFill>
                <a:latin typeface="+mn-ea"/>
              </a:rPr>
              <a:t>　アイスブレイク</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2</a:t>
            </a:r>
            <a:r>
              <a:rPr lang="ja-JP" altLang="ja-JP" sz="1400" dirty="0">
                <a:solidFill>
                  <a:schemeClr val="tx1"/>
                </a:solidFill>
                <a:latin typeface="+mn-ea"/>
              </a:rPr>
              <a:t>　正しい使い方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3</a:t>
            </a:r>
            <a:r>
              <a:rPr lang="ja-JP" altLang="ja-JP" sz="1400" dirty="0">
                <a:solidFill>
                  <a:schemeClr val="tx1"/>
                </a:solidFill>
                <a:latin typeface="+mn-ea"/>
              </a:rPr>
              <a:t>　安全な使い方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4</a:t>
            </a:r>
            <a:r>
              <a:rPr lang="ja-JP" altLang="ja-JP" sz="1400" dirty="0">
                <a:solidFill>
                  <a:schemeClr val="tx1"/>
                </a:solidFill>
                <a:latin typeface="+mn-ea"/>
              </a:rPr>
              <a:t>　ルールやマナー</a:t>
            </a:r>
          </a:p>
          <a:p>
            <a:pPr marL="265113" indent="-265113" fontAlgn="ctr">
              <a:spcBef>
                <a:spcPts val="300"/>
              </a:spcBef>
              <a:buFont typeface="+mj-lt"/>
              <a:buAutoNum type="arabicPeriod"/>
            </a:pPr>
            <a:r>
              <a:rPr lang="ja-JP" altLang="ja-JP" sz="1400" dirty="0">
                <a:solidFill>
                  <a:schemeClr val="tx1"/>
                </a:solidFill>
                <a:latin typeface="+mn-ea"/>
              </a:rPr>
              <a:t>ワークショップの発表</a:t>
            </a:r>
          </a:p>
          <a:p>
            <a:pPr marL="265113" indent="-265113" fontAlgn="ctr">
              <a:spcBef>
                <a:spcPts val="300"/>
              </a:spcBef>
              <a:buFont typeface="+mj-lt"/>
              <a:buAutoNum type="arabicPeriod"/>
            </a:pPr>
            <a:r>
              <a:rPr lang="ja-JP" altLang="ja-JP" sz="1400" b="1" u="sng" dirty="0">
                <a:solidFill>
                  <a:schemeClr val="accent1"/>
                </a:solidFill>
                <a:latin typeface="+mn-ea"/>
              </a:rPr>
              <a:t>ワークショップ　ルール例</a:t>
            </a:r>
            <a:r>
              <a:rPr lang="en-US" altLang="ja-JP" sz="1400" b="1" u="sng" dirty="0">
                <a:solidFill>
                  <a:schemeClr val="accent1"/>
                </a:solidFill>
                <a:latin typeface="+mn-ea"/>
              </a:rPr>
              <a:t>1</a:t>
            </a:r>
            <a:endParaRPr lang="ja-JP" altLang="ja-JP" sz="1400" b="1" u="sng" dirty="0">
              <a:solidFill>
                <a:schemeClr val="accent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2</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3</a:t>
            </a:r>
            <a:endParaRPr lang="ja-JP" altLang="ja-JP" sz="1400" dirty="0">
              <a:solidFill>
                <a:schemeClr val="tx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3716587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安全な使い方」では、危険を防止して、ネット上の情報をより安全で快適に子どもたちに使わせるため、フィルタリングの設定やパスワードの管理、個人情報の保護などを子どもと一緒にルール作りすることがポイントになります。</a:t>
            </a:r>
          </a:p>
          <a:p>
            <a:r>
              <a:rPr lang="ja-JP" altLang="en-US" dirty="0"/>
              <a:t>また、日ごろから不審に思ったときにはすぐに信頼できる大人に相談する習慣作りも大切です。</a:t>
            </a:r>
          </a:p>
        </p:txBody>
      </p:sp>
      <p:sp>
        <p:nvSpPr>
          <p:cNvPr id="4" name="スライド番号プレースホルダー 3"/>
          <p:cNvSpPr>
            <a:spLocks noGrp="1"/>
          </p:cNvSpPr>
          <p:nvPr>
            <p:ph type="sldNum" sz="quarter" idx="12"/>
          </p:nvPr>
        </p:nvSpPr>
        <p:spPr/>
        <p:txBody>
          <a:bodyPr/>
          <a:lstStyle/>
          <a:p>
            <a:r>
              <a:rPr kumimoji="1" lang="en-US" altLang="ja-JP" dirty="0"/>
              <a:t>65</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1</a:t>
            </a:r>
            <a:r>
              <a:rPr lang="ja-JP" altLang="ja-JP" sz="1400" dirty="0">
                <a:solidFill>
                  <a:schemeClr val="tx1"/>
                </a:solidFill>
                <a:latin typeface="+mn-ea"/>
              </a:rPr>
              <a:t>　アイスブレイク</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2</a:t>
            </a:r>
            <a:r>
              <a:rPr lang="ja-JP" altLang="ja-JP" sz="1400" dirty="0">
                <a:solidFill>
                  <a:schemeClr val="tx1"/>
                </a:solidFill>
                <a:latin typeface="+mn-ea"/>
              </a:rPr>
              <a:t>　正しい使い方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3</a:t>
            </a:r>
            <a:r>
              <a:rPr lang="ja-JP" altLang="ja-JP" sz="1400" dirty="0">
                <a:solidFill>
                  <a:schemeClr val="tx1"/>
                </a:solidFill>
                <a:latin typeface="+mn-ea"/>
              </a:rPr>
              <a:t>　安全な使い方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4</a:t>
            </a:r>
            <a:r>
              <a:rPr lang="ja-JP" altLang="ja-JP" sz="1400" dirty="0">
                <a:solidFill>
                  <a:schemeClr val="tx1"/>
                </a:solidFill>
                <a:latin typeface="+mn-ea"/>
              </a:rPr>
              <a:t>　ルールやマナー</a:t>
            </a:r>
          </a:p>
          <a:p>
            <a:pPr marL="265113" indent="-265113" fontAlgn="ctr">
              <a:spcBef>
                <a:spcPts val="300"/>
              </a:spcBef>
              <a:buFont typeface="+mj-lt"/>
              <a:buAutoNum type="arabicPeriod"/>
            </a:pPr>
            <a:r>
              <a:rPr lang="ja-JP" altLang="ja-JP" sz="1400" dirty="0">
                <a:solidFill>
                  <a:schemeClr val="tx1"/>
                </a:solidFill>
                <a:latin typeface="+mn-ea"/>
              </a:rPr>
              <a:t>ワークショップの発表</a:t>
            </a: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1</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b="1" u="sng" dirty="0">
                <a:solidFill>
                  <a:schemeClr val="accent1"/>
                </a:solidFill>
                <a:latin typeface="+mn-ea"/>
              </a:rPr>
              <a:t>ワークショップ　ルール例</a:t>
            </a:r>
            <a:r>
              <a:rPr lang="en-US" altLang="ja-JP" sz="1400" b="1" u="sng" dirty="0">
                <a:solidFill>
                  <a:schemeClr val="accent1"/>
                </a:solidFill>
                <a:latin typeface="+mn-ea"/>
              </a:rPr>
              <a:t>2</a:t>
            </a:r>
            <a:endParaRPr lang="ja-JP" altLang="ja-JP" sz="1400" b="1" u="sng" dirty="0">
              <a:solidFill>
                <a:schemeClr val="accent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3</a:t>
            </a:r>
            <a:endParaRPr lang="ja-JP" altLang="ja-JP" sz="1400" dirty="0">
              <a:solidFill>
                <a:schemeClr val="tx1"/>
              </a:solidFill>
              <a:latin typeface="+mn-ea"/>
            </a:endParaRPr>
          </a:p>
        </p:txBody>
      </p:sp>
      <p:pic>
        <p:nvPicPr>
          <p:cNvPr id="6" name="コンテンツ プレースホルダー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39842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normAutofit lnSpcReduction="10000"/>
          </a:bodyPr>
          <a:lstStyle/>
          <a:p>
            <a:r>
              <a:rPr lang="ja-JP" altLang="en-US" dirty="0"/>
              <a:t>子どもたちが適切に情報技術を活用する能力がつけられるよう、学校でも様々な教育・指導が行われていますが、それをさらに向上させ、自ら危険を避け安全に活用する方法を身に付けさせるためには、家庭での教育や指導が欠かせません。</a:t>
            </a:r>
            <a:endParaRPr lang="en-US" altLang="ja-JP" dirty="0"/>
          </a:p>
          <a:p>
            <a:r>
              <a:rPr lang="ja-JP" altLang="en-US" dirty="0"/>
              <a:t>保護者がインターネットやセキュリティについて正しく理解して子どもたちに注意点を教えるとともに、家庭でのルールづくりも必要です。この研修では、インターネットの適切な活用において必要な知識や技能を身に付け、家庭でのルール作りを目標に研修を進めていきたいと考えています。</a:t>
            </a:r>
            <a:endParaRPr lang="en-US" altLang="ja-JP" dirty="0"/>
          </a:p>
          <a:p>
            <a:r>
              <a:rPr lang="ja-JP" altLang="en-US" dirty="0"/>
              <a:t>これら</a:t>
            </a:r>
            <a:r>
              <a:rPr lang="ja-JP" altLang="ja-JP" dirty="0"/>
              <a:t>の必要性は十分理解され、ＰＴＡの研修会や家庭教育学級で保護者の皆様が学ぶ機会</a:t>
            </a:r>
            <a:r>
              <a:rPr lang="ja-JP" altLang="en-US" dirty="0"/>
              <a:t>が</a:t>
            </a:r>
            <a:r>
              <a:rPr lang="ja-JP" altLang="ja-JP" dirty="0"/>
              <a:t>増えていますが、</a:t>
            </a:r>
            <a:r>
              <a:rPr lang="ja-JP" altLang="en-US" dirty="0"/>
              <a:t>未だ</a:t>
            </a:r>
            <a:r>
              <a:rPr lang="ja-JP" altLang="ja-JP" dirty="0"/>
              <a:t>十分ではありません。</a:t>
            </a:r>
            <a:endParaRPr lang="en-US" altLang="ja-JP" dirty="0"/>
          </a:p>
          <a:p>
            <a:r>
              <a:rPr lang="ja-JP" altLang="ja-JP" dirty="0"/>
              <a:t>子どもの知識に保護者が追い付いていない状況もあるため、保護者</a:t>
            </a:r>
            <a:r>
              <a:rPr lang="ja-JP" altLang="en-US" dirty="0"/>
              <a:t>の皆</a:t>
            </a:r>
            <a:r>
              <a:rPr lang="ja-JP" altLang="ja-JP" dirty="0"/>
              <a:t>様への啓発をさらに進めていく必要があります。</a:t>
            </a:r>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3</a:t>
            </a:r>
            <a:endParaRPr kumimoji="1" lang="ja-JP" altLang="en-US" dirty="0"/>
          </a:p>
        </p:txBody>
      </p:sp>
      <p:sp>
        <p:nvSpPr>
          <p:cNvPr id="6" name="正方形/長方形 5"/>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はじめに　</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情報モラル教材制作の目的①</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b="1" u="sng" dirty="0">
                <a:solidFill>
                  <a:schemeClr val="accent1"/>
                </a:solidFill>
                <a:latin typeface="+mn-ea"/>
              </a:rPr>
              <a:t>情報モラル教材制作の目的②</a:t>
            </a:r>
            <a:endParaRPr lang="en-US" altLang="ja-JP" sz="1400" b="1" u="sng" dirty="0">
              <a:solidFill>
                <a:schemeClr val="accent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情報モラル教材の指導の流れ</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研修の内容</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3223774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ルールやマナー」では、社会のルールやネットワークの利用者として最低限守るべきマナーを守ることが大切です。ネットワークは公共的な通信基盤です。個人の遊び道具ではありません。守るべきルールは法律で決められています。また、みんながより快適に使うための知恵や工夫が集められたマナーを守ることも大切です。</a:t>
            </a:r>
          </a:p>
        </p:txBody>
      </p:sp>
      <p:sp>
        <p:nvSpPr>
          <p:cNvPr id="4" name="スライド番号プレースホルダー 3"/>
          <p:cNvSpPr>
            <a:spLocks noGrp="1"/>
          </p:cNvSpPr>
          <p:nvPr>
            <p:ph type="sldNum" sz="quarter" idx="12"/>
          </p:nvPr>
        </p:nvSpPr>
        <p:spPr/>
        <p:txBody>
          <a:bodyPr/>
          <a:lstStyle/>
          <a:p>
            <a:r>
              <a:rPr kumimoji="1" lang="en-US" altLang="ja-JP" dirty="0"/>
              <a:t>66</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第</a:t>
            </a:r>
            <a:r>
              <a:rPr lang="en-US" altLang="ja-JP" sz="1700" dirty="0">
                <a:solidFill>
                  <a:schemeClr val="tx1"/>
                </a:solidFill>
                <a:latin typeface="HGPｺﾞｼｯｸE" pitchFamily="50" charset="-128"/>
                <a:ea typeface="HGPｺﾞｼｯｸE" pitchFamily="50" charset="-128"/>
              </a:rPr>
              <a:t>4</a:t>
            </a:r>
            <a:r>
              <a:rPr lang="ja-JP" altLang="en-US" sz="1700" dirty="0">
                <a:solidFill>
                  <a:schemeClr val="tx1"/>
                </a:solidFill>
                <a:latin typeface="HGPｺﾞｼｯｸE" pitchFamily="50" charset="-128"/>
                <a:ea typeface="HGPｺﾞｼｯｸE" pitchFamily="50" charset="-128"/>
              </a:rPr>
              <a:t>章　</a:t>
            </a:r>
            <a:br>
              <a:rPr lang="en-US" altLang="ja-JP" sz="1700" dirty="0">
                <a:solidFill>
                  <a:schemeClr val="tx1"/>
                </a:solidFill>
                <a:latin typeface="HGPｺﾞｼｯｸE" pitchFamily="50" charset="-128"/>
                <a:ea typeface="HGPｺﾞｼｯｸE" pitchFamily="50" charset="-128"/>
              </a:rPr>
            </a:br>
            <a:r>
              <a:rPr lang="ja-JP" altLang="en-US" sz="1700" dirty="0">
                <a:solidFill>
                  <a:schemeClr val="tx1"/>
                </a:solidFill>
                <a:latin typeface="HGPｺﾞｼｯｸE" pitchFamily="50" charset="-128"/>
                <a:ea typeface="HGPｺﾞｼｯｸE" pitchFamily="50" charset="-128"/>
              </a:rPr>
              <a:t>ワークショップ</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1</a:t>
            </a:r>
            <a:r>
              <a:rPr lang="ja-JP" altLang="ja-JP" sz="1400" dirty="0">
                <a:solidFill>
                  <a:schemeClr val="tx1"/>
                </a:solidFill>
                <a:latin typeface="+mn-ea"/>
              </a:rPr>
              <a:t>　アイスブレイク</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2</a:t>
            </a:r>
            <a:r>
              <a:rPr lang="ja-JP" altLang="ja-JP" sz="1400" dirty="0">
                <a:solidFill>
                  <a:schemeClr val="tx1"/>
                </a:solidFill>
                <a:latin typeface="+mn-ea"/>
              </a:rPr>
              <a:t>　正しい使い方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3</a:t>
            </a:r>
            <a:r>
              <a:rPr lang="ja-JP" altLang="ja-JP" sz="1400" dirty="0">
                <a:solidFill>
                  <a:schemeClr val="tx1"/>
                </a:solidFill>
                <a:latin typeface="+mn-ea"/>
              </a:rPr>
              <a:t>　安全な使い方</a:t>
            </a:r>
          </a:p>
          <a:p>
            <a:pPr marL="265113" indent="-265113" fontAlgn="ctr">
              <a:spcBef>
                <a:spcPts val="300"/>
              </a:spcBef>
              <a:buFont typeface="+mj-lt"/>
              <a:buAutoNum type="arabicPeriod"/>
            </a:pPr>
            <a:r>
              <a:rPr lang="ja-JP" altLang="ja-JP" sz="1400" dirty="0">
                <a:solidFill>
                  <a:schemeClr val="tx1"/>
                </a:solidFill>
                <a:latin typeface="+mn-ea"/>
              </a:rPr>
              <a:t>ワークショップの進め方</a:t>
            </a:r>
            <a:r>
              <a:rPr lang="en-US" altLang="ja-JP" sz="1400" dirty="0">
                <a:solidFill>
                  <a:schemeClr val="tx1"/>
                </a:solidFill>
                <a:latin typeface="+mn-ea"/>
              </a:rPr>
              <a:t>4</a:t>
            </a:r>
            <a:r>
              <a:rPr lang="ja-JP" altLang="ja-JP" sz="1400" dirty="0">
                <a:solidFill>
                  <a:schemeClr val="tx1"/>
                </a:solidFill>
                <a:latin typeface="+mn-ea"/>
              </a:rPr>
              <a:t>　ルールやマナー</a:t>
            </a:r>
          </a:p>
          <a:p>
            <a:pPr marL="265113" indent="-265113" fontAlgn="ctr">
              <a:spcBef>
                <a:spcPts val="300"/>
              </a:spcBef>
              <a:buFont typeface="+mj-lt"/>
              <a:buAutoNum type="arabicPeriod"/>
            </a:pPr>
            <a:r>
              <a:rPr lang="ja-JP" altLang="ja-JP" sz="1400" dirty="0">
                <a:solidFill>
                  <a:schemeClr val="tx1"/>
                </a:solidFill>
                <a:latin typeface="+mn-ea"/>
              </a:rPr>
              <a:t>ワークショップの発表</a:t>
            </a: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1</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dirty="0">
                <a:solidFill>
                  <a:schemeClr val="tx1"/>
                </a:solidFill>
                <a:latin typeface="+mn-ea"/>
              </a:rPr>
              <a:t>ワークショップ　ルール例</a:t>
            </a:r>
            <a:r>
              <a:rPr lang="en-US" altLang="ja-JP" sz="1400" dirty="0">
                <a:solidFill>
                  <a:schemeClr val="tx1"/>
                </a:solidFill>
                <a:latin typeface="+mn-ea"/>
              </a:rPr>
              <a:t>2</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ja-JP" sz="1400" b="1" u="sng" dirty="0">
                <a:solidFill>
                  <a:schemeClr val="accent1"/>
                </a:solidFill>
                <a:latin typeface="+mn-ea"/>
              </a:rPr>
              <a:t>ワークショップ　ルール例</a:t>
            </a:r>
            <a:r>
              <a:rPr lang="en-US" altLang="ja-JP" sz="1400" b="1" u="sng" dirty="0">
                <a:solidFill>
                  <a:schemeClr val="accent1"/>
                </a:solidFill>
                <a:latin typeface="+mn-ea"/>
              </a:rPr>
              <a:t>3</a:t>
            </a:r>
            <a:endParaRPr lang="ja-JP" altLang="ja-JP" sz="1400" b="1" u="sng" dirty="0">
              <a:solidFill>
                <a:schemeClr val="accent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0022362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この研修に参加された皆さんに、お願いがあります。</a:t>
            </a:r>
          </a:p>
          <a:p>
            <a:r>
              <a:rPr lang="ja-JP" altLang="en-US" dirty="0"/>
              <a:t>まず、ご家庭に帰られましたら、早速子どもたちがどのようにネットを使っているのか話し合いましょう。今まで困ったことやトラブルなどについても話し合えるといいですね。そして、今回の研修で学んだように「我が家のルール」を話し合って決めましょう。子どもにルールを書き出させて、家族みんなが見える場所に貼り出します。「我が家のルール」は子どもの成長や実態に応じて定期的に見直すことも大切です。ルール作りが子ども達の安全を見守ってくれると思います。</a:t>
            </a:r>
          </a:p>
        </p:txBody>
      </p:sp>
      <p:sp>
        <p:nvSpPr>
          <p:cNvPr id="4" name="スライド番号プレースホルダー 3"/>
          <p:cNvSpPr>
            <a:spLocks noGrp="1"/>
          </p:cNvSpPr>
          <p:nvPr>
            <p:ph type="sldNum" sz="quarter" idx="12"/>
          </p:nvPr>
        </p:nvSpPr>
        <p:spPr/>
        <p:txBody>
          <a:bodyPr/>
          <a:lstStyle/>
          <a:p>
            <a:r>
              <a:rPr kumimoji="1" lang="en-US" altLang="ja-JP" dirty="0"/>
              <a:t>67</a:t>
            </a:r>
            <a:endParaRPr kumimoji="1" lang="ja-JP" altLang="en-US" dirty="0"/>
          </a:p>
        </p:txBody>
      </p:sp>
      <p:sp>
        <p:nvSpPr>
          <p:cNvPr id="7" name="正方形/長方形 6"/>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最後に</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en-US" sz="1400" b="1" u="sng" dirty="0">
                <a:solidFill>
                  <a:schemeClr val="accent1"/>
                </a:solidFill>
                <a:latin typeface="+mn-ea"/>
              </a:rPr>
              <a:t>家に帰ってさっそく始めましょう</a:t>
            </a:r>
            <a:endParaRPr lang="ja-JP" altLang="ja-JP" sz="1400" b="1" u="sng" dirty="0">
              <a:solidFill>
                <a:schemeClr val="accent1"/>
              </a:solidFill>
              <a:latin typeface="+mn-ea"/>
            </a:endParaRPr>
          </a:p>
          <a:p>
            <a:pPr marL="265113" indent="-265113" fontAlgn="ctr">
              <a:spcBef>
                <a:spcPts val="300"/>
              </a:spcBef>
              <a:buFont typeface="+mj-lt"/>
              <a:buAutoNum type="arabicPeriod"/>
            </a:pPr>
            <a:r>
              <a:rPr lang="ja-JP" altLang="en-US" sz="1400" dirty="0">
                <a:solidFill>
                  <a:schemeClr val="tx1"/>
                </a:solidFill>
                <a:latin typeface="+mn-ea"/>
              </a:rPr>
              <a:t>本教材のデータや</a:t>
            </a:r>
            <a:r>
              <a:rPr lang="en-US" altLang="ja-JP" sz="1400" dirty="0">
                <a:solidFill>
                  <a:schemeClr val="tx1"/>
                </a:solidFill>
                <a:latin typeface="+mn-ea"/>
              </a:rPr>
              <a:t>QA</a:t>
            </a:r>
            <a:endParaRPr lang="ja-JP" altLang="ja-JP" sz="1400" dirty="0">
              <a:solidFill>
                <a:schemeClr val="tx1"/>
              </a:solidFill>
              <a:latin typeface="+mn-ea"/>
            </a:endParaRPr>
          </a:p>
        </p:txBody>
      </p:sp>
      <p:pic>
        <p:nvPicPr>
          <p:cNvPr id="6" name="コンテンツ プレースホルダー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8368313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本教材のデータや</a:t>
            </a:r>
            <a:r>
              <a:rPr lang="en-US" altLang="ja-JP" dirty="0"/>
              <a:t>QA</a:t>
            </a:r>
            <a:r>
              <a:rPr lang="ja-JP" altLang="en-US" dirty="0"/>
              <a:t>などについてはホームページで確認して下さい。お問い合わせは、ネット安全・安心</a:t>
            </a:r>
            <a:r>
              <a:rPr lang="ja-JP" altLang="en-US" dirty="0" err="1"/>
              <a:t>ぎふ</a:t>
            </a:r>
            <a:r>
              <a:rPr lang="ja-JP" altLang="en-US" dirty="0"/>
              <a:t>コンソーシアム事務局までお願いします。</a:t>
            </a:r>
          </a:p>
        </p:txBody>
      </p:sp>
      <p:sp>
        <p:nvSpPr>
          <p:cNvPr id="4" name="スライド番号プレースホルダー 3"/>
          <p:cNvSpPr>
            <a:spLocks noGrp="1"/>
          </p:cNvSpPr>
          <p:nvPr>
            <p:ph type="sldNum" sz="quarter" idx="12"/>
          </p:nvPr>
        </p:nvSpPr>
        <p:spPr/>
        <p:txBody>
          <a:bodyPr/>
          <a:lstStyle/>
          <a:p>
            <a:r>
              <a:rPr kumimoji="1" lang="en-US" altLang="ja-JP" dirty="0"/>
              <a:t>68</a:t>
            </a:r>
            <a:endParaRPr kumimoji="1" lang="ja-JP" altLang="en-US" dirty="0"/>
          </a:p>
        </p:txBody>
      </p:sp>
      <p:sp>
        <p:nvSpPr>
          <p:cNvPr id="8" name="正方形/長方形 7"/>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最後に</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fontAlgn="ctr">
              <a:spcBef>
                <a:spcPts val="300"/>
              </a:spcBef>
              <a:buFont typeface="+mj-lt"/>
              <a:buAutoNum type="arabicPeriod"/>
            </a:pPr>
            <a:r>
              <a:rPr lang="ja-JP" altLang="en-US" sz="1400" dirty="0">
                <a:solidFill>
                  <a:schemeClr val="tx1"/>
                </a:solidFill>
                <a:latin typeface="+mn-ea"/>
              </a:rPr>
              <a:t>家に帰ってさっそく始めましょう</a:t>
            </a:r>
            <a:endParaRPr lang="ja-JP" altLang="ja-JP" sz="1400" dirty="0">
              <a:solidFill>
                <a:schemeClr val="tx1"/>
              </a:solidFill>
              <a:latin typeface="+mn-ea"/>
            </a:endParaRPr>
          </a:p>
          <a:p>
            <a:pPr marL="265113" indent="-265113" fontAlgn="ctr">
              <a:spcBef>
                <a:spcPts val="300"/>
              </a:spcBef>
              <a:buFont typeface="+mj-lt"/>
              <a:buAutoNum type="arabicPeriod"/>
            </a:pPr>
            <a:r>
              <a:rPr lang="ja-JP" altLang="en-US" sz="1400" b="1" u="sng" dirty="0">
                <a:solidFill>
                  <a:schemeClr val="accent1"/>
                </a:solidFill>
                <a:latin typeface="+mn-ea"/>
              </a:rPr>
              <a:t>本教材のデータや</a:t>
            </a:r>
            <a:r>
              <a:rPr lang="en-US" altLang="ja-JP" sz="1400" b="1" u="sng" dirty="0">
                <a:solidFill>
                  <a:schemeClr val="accent1"/>
                </a:solidFill>
                <a:latin typeface="+mn-ea"/>
              </a:rPr>
              <a:t>QA</a:t>
            </a:r>
            <a:endParaRPr lang="ja-JP" altLang="ja-JP" sz="1400" b="1" u="sng" dirty="0">
              <a:solidFill>
                <a:schemeClr val="accent1"/>
              </a:solidFill>
              <a:latin typeface="+mn-ea"/>
            </a:endParaRP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70181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en-US" dirty="0"/>
              <a:t>以上で研修会を終わります。ありがとうございました。</a:t>
            </a:r>
          </a:p>
          <a:p>
            <a:r>
              <a:rPr lang="ja-JP" altLang="en-US" dirty="0"/>
              <a:t>それぞれのワークシート①と②を</a:t>
            </a:r>
            <a:r>
              <a:rPr lang="ja-JP" altLang="en-US"/>
              <a:t>お持ち帰りください。</a:t>
            </a:r>
            <a:endParaRPr lang="ja-JP" altLang="en-US" dirty="0"/>
          </a:p>
          <a:p>
            <a:r>
              <a:rPr lang="ja-JP" altLang="en-US" dirty="0"/>
              <a:t>アンケートのご協力を</a:t>
            </a:r>
            <a:r>
              <a:rPr lang="ja-JP" altLang="en-US"/>
              <a:t>お願いします。</a:t>
            </a:r>
            <a:endParaRPr lang="ja-JP" altLang="en-US" dirty="0"/>
          </a:p>
        </p:txBody>
      </p:sp>
      <p:sp>
        <p:nvSpPr>
          <p:cNvPr id="4" name="スライド番号プレースホルダー 3"/>
          <p:cNvSpPr>
            <a:spLocks noGrp="1"/>
          </p:cNvSpPr>
          <p:nvPr>
            <p:ph type="sldNum" sz="quarter" idx="12"/>
          </p:nvPr>
        </p:nvSpPr>
        <p:spPr/>
        <p:txBody>
          <a:bodyPr/>
          <a:lstStyle/>
          <a:p>
            <a:r>
              <a:rPr lang="en-US" altLang="ja-JP" dirty="0"/>
              <a:t>69</a:t>
            </a:r>
            <a:endParaRPr kumimoji="1" lang="ja-JP" altLang="en-US" dirty="0"/>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87356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pPr algn="l">
              <a:spcBef>
                <a:spcPts val="0"/>
              </a:spcBef>
              <a:defRPr/>
            </a:pPr>
            <a:r>
              <a:rPr lang="ja-JP" altLang="en-US" dirty="0"/>
              <a:t>この教材は、ＰＴＡの役員や町内会役員など、地域において子どもたちの見守り活動を中心的に担っておられる方が、インターネットの利用に関して知っておくべき知識や家庭ですべきことを学んでいただき、各地域における保護者の皆様への普及啓発活動に活用していただくために作成したものです。</a:t>
            </a:r>
          </a:p>
          <a:p>
            <a:pPr algn="l">
              <a:spcBef>
                <a:spcPts val="0"/>
              </a:spcBef>
              <a:defRPr/>
            </a:pPr>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4</a:t>
            </a:r>
            <a:endParaRPr kumimoji="1" lang="ja-JP" altLang="en-US" dirty="0"/>
          </a:p>
        </p:txBody>
      </p:sp>
      <p:sp>
        <p:nvSpPr>
          <p:cNvPr id="5" name="正方形/長方形 4"/>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はじめに　</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情報モラル教材制作の目的①</a:t>
            </a:r>
            <a:endParaRPr lang="en-US" altLang="ja-JP" sz="1400" dirty="0">
              <a:solidFill>
                <a:schemeClr val="tx1"/>
              </a:solidFill>
              <a:latin typeface="+mn-ea"/>
            </a:endParaRPr>
          </a:p>
          <a:p>
            <a:pPr marL="265113" indent="-265113">
              <a:spcBef>
                <a:spcPts val="300"/>
              </a:spcBef>
              <a:buFont typeface="+mj-lt"/>
              <a:buAutoNum type="arabicPeriod"/>
              <a:tabLst>
                <a:tab pos="1884363" algn="l"/>
              </a:tabLst>
            </a:pPr>
            <a:r>
              <a:rPr lang="ja-JP" altLang="en-US" sz="1400" dirty="0">
                <a:solidFill>
                  <a:schemeClr val="tx1"/>
                </a:solidFill>
                <a:latin typeface="+mn-ea"/>
              </a:rPr>
              <a:t>情報モラル教材制作の目的②</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b="1" u="sng" dirty="0">
                <a:solidFill>
                  <a:schemeClr val="accent1"/>
                </a:solidFill>
                <a:latin typeface="+mn-ea"/>
              </a:rPr>
              <a:t>情報モラル教材の指導の流れ</a:t>
            </a:r>
            <a:endParaRPr lang="en-US" altLang="ja-JP" sz="1400" b="1" u="sng" dirty="0">
              <a:solidFill>
                <a:schemeClr val="accent1"/>
              </a:solidFill>
              <a:latin typeface="+mn-ea"/>
            </a:endParaRPr>
          </a:p>
          <a:p>
            <a:pPr marL="265113" indent="-265113">
              <a:spcBef>
                <a:spcPts val="300"/>
              </a:spcBef>
              <a:buFont typeface="+mj-lt"/>
              <a:buAutoNum type="arabicPeriod"/>
            </a:pPr>
            <a:r>
              <a:rPr lang="ja-JP" altLang="en-US" sz="1400" dirty="0">
                <a:solidFill>
                  <a:schemeClr val="tx1"/>
                </a:solidFill>
                <a:latin typeface="+mn-ea"/>
              </a:rPr>
              <a:t>研修の内容</a:t>
            </a:r>
          </a:p>
        </p:txBody>
      </p:sp>
      <p:pic>
        <p:nvPicPr>
          <p:cNvPr id="6" name="コンテンツ プレースホルダー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181011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half" idx="2"/>
          </p:nvPr>
        </p:nvSpPr>
        <p:spPr/>
        <p:txBody>
          <a:bodyPr/>
          <a:lstStyle/>
          <a:p>
            <a:r>
              <a:rPr lang="ja-JP" altLang="ja-JP" dirty="0"/>
              <a:t>研修の内容は大きく４つに分かれています。まず統計のデータから、子どもの実態を理解していただきます。</a:t>
            </a:r>
            <a:endParaRPr lang="en-US" altLang="ja-JP" dirty="0"/>
          </a:p>
          <a:p>
            <a:r>
              <a:rPr lang="ja-JP" altLang="ja-JP" dirty="0"/>
              <a:t>次に身近に起きるネットトラブルを</a:t>
            </a:r>
            <a:r>
              <a:rPr lang="en-US" altLang="ja-JP" dirty="0"/>
              <a:t>14</a:t>
            </a:r>
            <a:r>
              <a:rPr lang="ja-JP" altLang="ja-JP" dirty="0"/>
              <a:t>事例にまとめて解説いたします。</a:t>
            </a:r>
            <a:endParaRPr lang="en-US" altLang="ja-JP" dirty="0"/>
          </a:p>
          <a:p>
            <a:r>
              <a:rPr lang="ja-JP" altLang="ja-JP" dirty="0"/>
              <a:t>そしてトラブル</a:t>
            </a:r>
            <a:r>
              <a:rPr lang="ja-JP" altLang="en-US" dirty="0"/>
              <a:t>の要因と対策</a:t>
            </a:r>
            <a:r>
              <a:rPr lang="ja-JP" altLang="ja-JP" dirty="0"/>
              <a:t>を紹介します。</a:t>
            </a:r>
            <a:endParaRPr lang="en-US" altLang="ja-JP" dirty="0"/>
          </a:p>
          <a:p>
            <a:r>
              <a:rPr lang="ja-JP" altLang="ja-JP" dirty="0"/>
              <a:t>最後にワークショップで、各家庭のルール作りを体験していただきます。</a:t>
            </a:r>
          </a:p>
          <a:p>
            <a:r>
              <a:rPr lang="ja-JP" altLang="ja-JP" dirty="0"/>
              <a:t>それでは、最初に「統計データから見た</a:t>
            </a:r>
            <a:r>
              <a:rPr lang="ja-JP" altLang="en-US" dirty="0"/>
              <a:t>子どもたち</a:t>
            </a:r>
            <a:r>
              <a:rPr lang="ja-JP" altLang="ja-JP" dirty="0"/>
              <a:t>の実態」について見ていきましょう。</a:t>
            </a:r>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lstStyle/>
          <a:p>
            <a:r>
              <a:rPr kumimoji="1" lang="en-US" altLang="ja-JP" dirty="0"/>
              <a:t>5</a:t>
            </a:r>
            <a:endParaRPr kumimoji="1" lang="ja-JP" altLang="en-US" dirty="0"/>
          </a:p>
        </p:txBody>
      </p:sp>
      <p:sp>
        <p:nvSpPr>
          <p:cNvPr id="9" name="正方形/長方形 8"/>
          <p:cNvSpPr/>
          <p:nvPr/>
        </p:nvSpPr>
        <p:spPr>
          <a:xfrm>
            <a:off x="0" y="0"/>
            <a:ext cx="3811836" cy="472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88000" bIns="0" rtlCol="0" anchor="t" anchorCtr="0"/>
          <a:lstStyle/>
          <a:p>
            <a:pPr>
              <a:spcBef>
                <a:spcPts val="600"/>
              </a:spcBef>
            </a:pPr>
            <a:r>
              <a:rPr lang="ja-JP" altLang="en-US" sz="1700" dirty="0">
                <a:solidFill>
                  <a:schemeClr val="tx1"/>
                </a:solidFill>
                <a:latin typeface="HGPｺﾞｼｯｸE" pitchFamily="50" charset="-128"/>
                <a:ea typeface="HGPｺﾞｼｯｸE" pitchFamily="50" charset="-128"/>
              </a:rPr>
              <a:t>はじめに　</a:t>
            </a:r>
            <a:br>
              <a:rPr lang="en-US" altLang="ja-JP" sz="1700" dirty="0">
                <a:solidFill>
                  <a:schemeClr val="tx1"/>
                </a:solidFill>
                <a:latin typeface="HGPｺﾞｼｯｸE" pitchFamily="50" charset="-128"/>
                <a:ea typeface="HGPｺﾞｼｯｸE" pitchFamily="50" charset="-128"/>
              </a:rPr>
            </a:br>
            <a:endParaRPr lang="en-US" altLang="ja-JP" sz="12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情報モラル教材制作の目的①</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情報モラル教材制作の目的②</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dirty="0">
                <a:solidFill>
                  <a:schemeClr val="tx1"/>
                </a:solidFill>
                <a:latin typeface="+mn-ea"/>
              </a:rPr>
              <a:t>情報モラル教材の指導の流れ</a:t>
            </a:r>
            <a:endParaRPr lang="en-US" altLang="ja-JP" sz="1400" dirty="0">
              <a:solidFill>
                <a:schemeClr val="tx1"/>
              </a:solidFill>
              <a:latin typeface="+mn-ea"/>
            </a:endParaRPr>
          </a:p>
          <a:p>
            <a:pPr marL="265113" indent="-265113">
              <a:spcBef>
                <a:spcPts val="300"/>
              </a:spcBef>
              <a:buFont typeface="+mj-lt"/>
              <a:buAutoNum type="arabicPeriod"/>
            </a:pPr>
            <a:r>
              <a:rPr lang="ja-JP" altLang="en-US" sz="1400" b="1" u="sng" dirty="0">
                <a:solidFill>
                  <a:schemeClr val="accent1"/>
                </a:solidFill>
                <a:latin typeface="+mn-ea"/>
              </a:rPr>
              <a:t>研修の内容</a:t>
            </a:r>
          </a:p>
        </p:txBody>
      </p:sp>
      <p:pic>
        <p:nvPicPr>
          <p:cNvPr id="5" name="コンテンツ プレースホルダー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1588" y="6449"/>
            <a:ext cx="8378825" cy="4713089"/>
          </a:xfrm>
        </p:spPr>
      </p:pic>
    </p:spTree>
    <p:extLst>
      <p:ext uri="{BB962C8B-B14F-4D97-AF65-F5344CB8AC3E}">
        <p14:creationId xmlns:p14="http://schemas.microsoft.com/office/powerpoint/2010/main" val="2001617468"/>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TotalTime>
  <Words>13368</Words>
  <Application>Microsoft Office PowerPoint</Application>
  <PresentationFormat>ユーザー設定</PresentationFormat>
  <Paragraphs>1345</Paragraphs>
  <Slides>73</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73</vt:i4>
      </vt:variant>
    </vt:vector>
  </HeadingPairs>
  <TitlesOfParts>
    <vt:vector size="81" baseType="lpstr">
      <vt:lpstr>HGPｺﾞｼｯｸE</vt:lpstr>
      <vt:lpstr>HGP創英ﾌﾟﾚｾﾞﾝｽEB</vt:lpstr>
      <vt:lpstr>HGP創英角ｺﾞｼｯｸUB</vt:lpstr>
      <vt:lpstr>HG丸ｺﾞｼｯｸM-PRO</vt:lpstr>
      <vt:lpstr>ＭＳ Ｐゴシック</vt:lpstr>
      <vt:lpstr>Arial</vt:lpstr>
      <vt:lpstr>Calibri</vt:lpstr>
      <vt:lpstr>Office ​​テーマ</vt:lpstr>
      <vt:lpstr>PowerPoint プレゼンテーション</vt:lpstr>
      <vt:lpstr>情報モラル教材の使い方</vt:lpstr>
      <vt:lpstr>研修会の資料・機材</vt:lpstr>
      <vt:lpstr>指導者研修の進め方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サンメッセ株式会社</dc:creator>
  <cp:lastModifiedBy>user</cp:lastModifiedBy>
  <cp:revision>221</cp:revision>
  <cp:lastPrinted>2024-03-15T01:18:18Z</cp:lastPrinted>
  <dcterms:created xsi:type="dcterms:W3CDTF">2016-06-29T05:00:30Z</dcterms:created>
  <dcterms:modified xsi:type="dcterms:W3CDTF">2024-03-21T05:18:12Z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2024-03-14T01:09:04Z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29fe4960-ae87-4d2c-8b77-11bf4918d564</vt:lpwstr>
  </property>
  <property fmtid="{D5CDD505-2E9C-101B-9397-08002B2CF9AE}" pid="8" name="MSIP_Label_defa4170-0d19-0005-0004-bc88714345d2_ContentBits">
    <vt:lpwstr>0</vt:lpwstr>
  </property>
</Properties>
</file>